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98"/>
  </p:handoutMasterIdLst>
  <p:sldIdLst>
    <p:sldId id="256" r:id="rId2"/>
    <p:sldId id="273" r:id="rId3"/>
    <p:sldId id="265" r:id="rId4"/>
    <p:sldId id="292" r:id="rId5"/>
    <p:sldId id="293" r:id="rId6"/>
    <p:sldId id="270" r:id="rId7"/>
    <p:sldId id="258" r:id="rId8"/>
    <p:sldId id="272" r:id="rId9"/>
    <p:sldId id="294" r:id="rId10"/>
    <p:sldId id="276" r:id="rId11"/>
    <p:sldId id="295" r:id="rId12"/>
    <p:sldId id="296" r:id="rId13"/>
    <p:sldId id="297" r:id="rId14"/>
    <p:sldId id="298" r:id="rId15"/>
    <p:sldId id="300" r:id="rId16"/>
    <p:sldId id="301" r:id="rId17"/>
    <p:sldId id="291" r:id="rId18"/>
    <p:sldId id="278" r:id="rId19"/>
    <p:sldId id="302" r:id="rId20"/>
    <p:sldId id="303" r:id="rId21"/>
    <p:sldId id="304" r:id="rId22"/>
    <p:sldId id="305" r:id="rId23"/>
    <p:sldId id="277" r:id="rId24"/>
    <p:sldId id="306" r:id="rId25"/>
    <p:sldId id="307" r:id="rId26"/>
    <p:sldId id="308" r:id="rId27"/>
    <p:sldId id="309" r:id="rId28"/>
    <p:sldId id="310" r:id="rId29"/>
    <p:sldId id="311" r:id="rId30"/>
    <p:sldId id="274" r:id="rId31"/>
    <p:sldId id="312" r:id="rId32"/>
    <p:sldId id="313" r:id="rId33"/>
    <p:sldId id="314" r:id="rId34"/>
    <p:sldId id="318" r:id="rId35"/>
    <p:sldId id="319" r:id="rId36"/>
    <p:sldId id="279" r:id="rId37"/>
    <p:sldId id="320" r:id="rId38"/>
    <p:sldId id="321" r:id="rId39"/>
    <p:sldId id="322" r:id="rId40"/>
    <p:sldId id="281" r:id="rId41"/>
    <p:sldId id="323" r:id="rId42"/>
    <p:sldId id="324" r:id="rId43"/>
    <p:sldId id="325" r:id="rId44"/>
    <p:sldId id="326" r:id="rId45"/>
    <p:sldId id="280" r:id="rId46"/>
    <p:sldId id="327" r:id="rId47"/>
    <p:sldId id="328" r:id="rId48"/>
    <p:sldId id="329" r:id="rId49"/>
    <p:sldId id="330" r:id="rId50"/>
    <p:sldId id="331" r:id="rId51"/>
    <p:sldId id="282" r:id="rId52"/>
    <p:sldId id="332" r:id="rId53"/>
    <p:sldId id="333" r:id="rId54"/>
    <p:sldId id="334" r:id="rId55"/>
    <p:sldId id="335" r:id="rId56"/>
    <p:sldId id="283" r:id="rId57"/>
    <p:sldId id="336" r:id="rId58"/>
    <p:sldId id="337" r:id="rId59"/>
    <p:sldId id="338" r:id="rId60"/>
    <p:sldId id="339" r:id="rId61"/>
    <p:sldId id="341" r:id="rId62"/>
    <p:sldId id="287" r:id="rId63"/>
    <p:sldId id="342" r:id="rId64"/>
    <p:sldId id="343" r:id="rId65"/>
    <p:sldId id="344" r:id="rId66"/>
    <p:sldId id="345" r:id="rId67"/>
    <p:sldId id="285" r:id="rId68"/>
    <p:sldId id="346" r:id="rId69"/>
    <p:sldId id="347" r:id="rId70"/>
    <p:sldId id="348" r:id="rId71"/>
    <p:sldId id="349" r:id="rId72"/>
    <p:sldId id="288" r:id="rId73"/>
    <p:sldId id="350" r:id="rId74"/>
    <p:sldId id="351" r:id="rId75"/>
    <p:sldId id="352" r:id="rId76"/>
    <p:sldId id="353" r:id="rId77"/>
    <p:sldId id="354" r:id="rId78"/>
    <p:sldId id="290" r:id="rId79"/>
    <p:sldId id="289" r:id="rId80"/>
    <p:sldId id="355" r:id="rId81"/>
    <p:sldId id="356" r:id="rId82"/>
    <p:sldId id="357" r:id="rId83"/>
    <p:sldId id="358" r:id="rId84"/>
    <p:sldId id="359" r:id="rId85"/>
    <p:sldId id="360" r:id="rId86"/>
    <p:sldId id="361" r:id="rId87"/>
    <p:sldId id="362" r:id="rId88"/>
    <p:sldId id="275" r:id="rId89"/>
    <p:sldId id="363" r:id="rId90"/>
    <p:sldId id="364" r:id="rId91"/>
    <p:sldId id="365" r:id="rId92"/>
    <p:sldId id="366" r:id="rId93"/>
    <p:sldId id="367" r:id="rId94"/>
    <p:sldId id="368" r:id="rId95"/>
    <p:sldId id="369" r:id="rId96"/>
    <p:sldId id="370" r:id="rId97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3F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37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72" y="294"/>
      </p:cViewPr>
      <p:guideLst>
        <p:guide orient="horz" pos="213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slide" Target="slides/slide9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presProps" Target="presProps.xml"/><Relationship Id="rId10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762" cy="465927"/>
          </a:xfrm>
          <a:prstGeom prst="rect">
            <a:avLst/>
          </a:prstGeom>
        </p:spPr>
        <p:txBody>
          <a:bodyPr vert="horz" lIns="90553" tIns="45277" rIns="90553" bIns="452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769" y="0"/>
            <a:ext cx="3043762" cy="465927"/>
          </a:xfrm>
          <a:prstGeom prst="rect">
            <a:avLst/>
          </a:prstGeom>
        </p:spPr>
        <p:txBody>
          <a:bodyPr vert="horz" lIns="90553" tIns="45277" rIns="90553" bIns="45277" rtlCol="0"/>
          <a:lstStyle>
            <a:lvl1pPr algn="r">
              <a:defRPr sz="1200"/>
            </a:lvl1pPr>
          </a:lstStyle>
          <a:p>
            <a:fld id="{AD9E6176-5C4E-4514-B2A2-3302153D5FA3}" type="datetimeFigureOut">
              <a:rPr lang="en-US" smtClean="0"/>
              <a:t>7/3/2016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3173"/>
            <a:ext cx="3043762" cy="465927"/>
          </a:xfrm>
          <a:prstGeom prst="rect">
            <a:avLst/>
          </a:prstGeom>
        </p:spPr>
        <p:txBody>
          <a:bodyPr vert="horz" lIns="90553" tIns="45277" rIns="90553" bIns="452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769" y="8843173"/>
            <a:ext cx="3043762" cy="465927"/>
          </a:xfrm>
          <a:prstGeom prst="rect">
            <a:avLst/>
          </a:prstGeom>
        </p:spPr>
        <p:txBody>
          <a:bodyPr vert="horz" lIns="90553" tIns="45277" rIns="90553" bIns="45277" rtlCol="0" anchor="b"/>
          <a:lstStyle>
            <a:lvl1pPr algn="r">
              <a:defRPr sz="1200"/>
            </a:lvl1pPr>
          </a:lstStyle>
          <a:p>
            <a:fld id="{B5EE1FFE-3527-4C28-A7C5-5E8A55F3E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280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7/3/2016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729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7/3/2016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418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7/3/2016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777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7/3/2016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076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7/3/2016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853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7/3/2016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356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7/3/2016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075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7/3/2016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82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7/3/2016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927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7/3/2016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119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7/3/2016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137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95AFD-B358-47BD-A4A6-A0418D3A7BD8}" type="datetimeFigureOut">
              <a:rPr lang="en-US" smtClean="0"/>
              <a:t>7/3/2016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163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6189" y="1084520"/>
            <a:ext cx="1181860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/>
              <a:t>Palm Beach Lakes</a:t>
            </a:r>
          </a:p>
          <a:p>
            <a:pPr algn="ctr"/>
            <a:r>
              <a:rPr lang="en-US" sz="6000" b="1" kern="1200" dirty="0" smtClean="0">
                <a:solidFill>
                  <a:schemeClr val="tx1"/>
                </a:solidFill>
              </a:rPr>
              <a:t>1923-2016</a:t>
            </a:r>
            <a:endParaRPr lang="en-US" sz="60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86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43832" y="601920"/>
            <a:ext cx="113030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1947 ?—Land donated by sister Bertie Walden and gift of $10,000 by sister </a:t>
            </a:r>
            <a:r>
              <a:rPr lang="en-US" sz="3800" b="1" kern="1200" dirty="0" err="1" smtClean="0">
                <a:solidFill>
                  <a:schemeClr val="tx1"/>
                </a:solidFill>
              </a:rPr>
              <a:t>Eades</a:t>
            </a:r>
            <a:r>
              <a:rPr lang="en-US" sz="3800" b="1" kern="1200" dirty="0" smtClean="0">
                <a:solidFill>
                  <a:schemeClr val="tx1"/>
                </a:solidFill>
              </a:rPr>
              <a:t> made possible the church building and preacher’s house on N. Olive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08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43832" y="601920"/>
            <a:ext cx="113030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1947 ?—Land donated by sister Bertie Walden and gift of $10,000 by sister </a:t>
            </a:r>
            <a:r>
              <a:rPr lang="en-US" sz="3800" b="1" kern="1200" dirty="0" err="1" smtClean="0">
                <a:solidFill>
                  <a:schemeClr val="tx1"/>
                </a:solidFill>
              </a:rPr>
              <a:t>Eades</a:t>
            </a:r>
            <a:r>
              <a:rPr lang="en-US" sz="3800" b="1" kern="1200" dirty="0" smtClean="0">
                <a:solidFill>
                  <a:schemeClr val="tx1"/>
                </a:solidFill>
              </a:rPr>
              <a:t> made possible the church building and preacher’s house on N. Olive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June 1949—first meeting in new building on N. Olive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61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43832" y="601920"/>
            <a:ext cx="113030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1947 ?—Land donated by sister Bertie Walden and gift of $10,000 by sister </a:t>
            </a:r>
            <a:r>
              <a:rPr lang="en-US" sz="3800" b="1" kern="1200" dirty="0" err="1" smtClean="0">
                <a:solidFill>
                  <a:schemeClr val="tx1"/>
                </a:solidFill>
              </a:rPr>
              <a:t>Eades</a:t>
            </a:r>
            <a:r>
              <a:rPr lang="en-US" sz="3800" b="1" kern="1200" dirty="0" smtClean="0">
                <a:solidFill>
                  <a:schemeClr val="tx1"/>
                </a:solidFill>
              </a:rPr>
              <a:t> made possible the church building and preacher’s house on N. Olive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June 1949—first meeting in new building on N. Olive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July 22, 1961—</a:t>
            </a:r>
            <a:r>
              <a:rPr lang="en-US" sz="3800" b="1" i="1" dirty="0" smtClean="0"/>
              <a:t>Know Your Bible </a:t>
            </a:r>
            <a:r>
              <a:rPr lang="en-US" sz="3800" b="1" dirty="0" smtClean="0"/>
              <a:t>TV program began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10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43832" y="601920"/>
            <a:ext cx="113030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1947 ?—Land donated by sister Bertie Walden and gift of $10,000 by sister </a:t>
            </a:r>
            <a:r>
              <a:rPr lang="en-US" sz="3800" b="1" kern="1200" dirty="0" err="1" smtClean="0">
                <a:solidFill>
                  <a:schemeClr val="tx1"/>
                </a:solidFill>
              </a:rPr>
              <a:t>Eades</a:t>
            </a:r>
            <a:r>
              <a:rPr lang="en-US" sz="3800" b="1" kern="1200" dirty="0" smtClean="0">
                <a:solidFill>
                  <a:schemeClr val="tx1"/>
                </a:solidFill>
              </a:rPr>
              <a:t> made possible the church building and preacher’s house on N. Olive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June 1949—first meeting in new building on N. Olive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July 22, 1961—</a:t>
            </a:r>
            <a:r>
              <a:rPr lang="en-US" sz="3800" b="1" i="1" dirty="0" smtClean="0"/>
              <a:t>Know Your Bible </a:t>
            </a:r>
            <a:r>
              <a:rPr lang="en-US" sz="3800" b="1" dirty="0" smtClean="0"/>
              <a:t>TV program began</a:t>
            </a:r>
            <a:endParaRPr lang="en-US" sz="3800" b="1" kern="1200" dirty="0" smtClean="0">
              <a:solidFill>
                <a:schemeClr val="tx1"/>
              </a:solidFill>
            </a:endParaRP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June 1963—five acres purchase on 36</a:t>
            </a:r>
            <a:r>
              <a:rPr lang="en-US" sz="3800" b="1" kern="1200" baseline="30000" dirty="0" smtClean="0">
                <a:solidFill>
                  <a:schemeClr val="tx1"/>
                </a:solidFill>
              </a:rPr>
              <a:t>th</a:t>
            </a:r>
            <a:r>
              <a:rPr lang="en-US" sz="3800" b="1" kern="1200" dirty="0" smtClean="0">
                <a:solidFill>
                  <a:schemeClr val="tx1"/>
                </a:solidFill>
              </a:rPr>
              <a:t> Street: cost of land $40,000, building cost $250,000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91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43832" y="601920"/>
            <a:ext cx="113030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1947 ?—Land donated by sister Bertie Walden and gift of $10,000 by sister </a:t>
            </a:r>
            <a:r>
              <a:rPr lang="en-US" sz="3800" b="1" kern="1200" dirty="0" err="1" smtClean="0">
                <a:solidFill>
                  <a:schemeClr val="tx1"/>
                </a:solidFill>
              </a:rPr>
              <a:t>Eades</a:t>
            </a:r>
            <a:r>
              <a:rPr lang="en-US" sz="3800" b="1" kern="1200" dirty="0" smtClean="0">
                <a:solidFill>
                  <a:schemeClr val="tx1"/>
                </a:solidFill>
              </a:rPr>
              <a:t> made possible the church building and preacher’s house on N. Olive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June 1949—first meeting in new building on N. Olive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July 22, 1961—</a:t>
            </a:r>
            <a:r>
              <a:rPr lang="en-US" sz="3800" b="1" i="1" dirty="0" smtClean="0"/>
              <a:t>Know Your Bible </a:t>
            </a:r>
            <a:r>
              <a:rPr lang="en-US" sz="3800" b="1" dirty="0" smtClean="0"/>
              <a:t>TV program began</a:t>
            </a:r>
            <a:endParaRPr lang="en-US" sz="3800" b="1" kern="1200" dirty="0" smtClean="0">
              <a:solidFill>
                <a:schemeClr val="tx1"/>
              </a:solidFill>
            </a:endParaRP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June 1963—five acres purchase on 36</a:t>
            </a:r>
            <a:r>
              <a:rPr lang="en-US" sz="3800" b="1" kern="1200" baseline="30000" dirty="0" smtClean="0">
                <a:solidFill>
                  <a:schemeClr val="tx1"/>
                </a:solidFill>
              </a:rPr>
              <a:t>th</a:t>
            </a:r>
            <a:r>
              <a:rPr lang="en-US" sz="3800" b="1" kern="1200" dirty="0" smtClean="0">
                <a:solidFill>
                  <a:schemeClr val="tx1"/>
                </a:solidFill>
              </a:rPr>
              <a:t> Street: cost of land $40,000, building cost $250,000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December 1964—New Year’s Eve singing began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5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43832" y="601920"/>
            <a:ext cx="113030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1947 ?—Land donated by sister Bertie Walden and gift of $10,000 by sister </a:t>
            </a:r>
            <a:r>
              <a:rPr lang="en-US" sz="3800" b="1" kern="1200" dirty="0" err="1" smtClean="0">
                <a:solidFill>
                  <a:schemeClr val="tx1"/>
                </a:solidFill>
              </a:rPr>
              <a:t>Eades</a:t>
            </a:r>
            <a:r>
              <a:rPr lang="en-US" sz="3800" b="1" kern="1200" dirty="0" smtClean="0">
                <a:solidFill>
                  <a:schemeClr val="tx1"/>
                </a:solidFill>
              </a:rPr>
              <a:t> made possible the church building and preacher’s house on N. Olive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June 1949—first meeting in new building on N. Olive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July 22, 1961—</a:t>
            </a:r>
            <a:r>
              <a:rPr lang="en-US" sz="3800" b="1" i="1" dirty="0" smtClean="0"/>
              <a:t>Know Your Bible </a:t>
            </a:r>
            <a:r>
              <a:rPr lang="en-US" sz="3800" b="1" dirty="0" smtClean="0"/>
              <a:t>TV program began</a:t>
            </a:r>
            <a:endParaRPr lang="en-US" sz="3800" b="1" kern="1200" dirty="0" smtClean="0">
              <a:solidFill>
                <a:schemeClr val="tx1"/>
              </a:solidFill>
            </a:endParaRP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June 1963—five acres purchase on 36</a:t>
            </a:r>
            <a:r>
              <a:rPr lang="en-US" sz="3800" b="1" kern="1200" baseline="30000" dirty="0" smtClean="0">
                <a:solidFill>
                  <a:schemeClr val="tx1"/>
                </a:solidFill>
              </a:rPr>
              <a:t>th</a:t>
            </a:r>
            <a:r>
              <a:rPr lang="en-US" sz="3800" b="1" kern="1200" dirty="0" smtClean="0">
                <a:solidFill>
                  <a:schemeClr val="tx1"/>
                </a:solidFill>
              </a:rPr>
              <a:t> Street: cost of land $40,000, building cost $250,000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December 1964—New Year’s Eve singing began</a:t>
            </a:r>
            <a:endParaRPr lang="en-US" sz="3800" b="1" kern="1200" dirty="0" smtClean="0">
              <a:solidFill>
                <a:schemeClr val="tx1"/>
              </a:solidFill>
            </a:endParaRP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December 6, 1964—Groundbreaking at 36</a:t>
            </a:r>
            <a:r>
              <a:rPr lang="en-US" sz="3800" b="1" baseline="30000" dirty="0" smtClean="0"/>
              <a:t>th</a:t>
            </a:r>
            <a:r>
              <a:rPr lang="en-US" sz="3800" b="1" dirty="0" smtClean="0"/>
              <a:t> Street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46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43832" y="601920"/>
            <a:ext cx="11303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1947 ?—Land donated by sister Bertie Walden and gift of $10,000 by sister </a:t>
            </a:r>
            <a:r>
              <a:rPr lang="en-US" sz="3800" b="1" kern="1200" dirty="0" err="1" smtClean="0">
                <a:solidFill>
                  <a:schemeClr val="tx1"/>
                </a:solidFill>
              </a:rPr>
              <a:t>Eades</a:t>
            </a:r>
            <a:r>
              <a:rPr lang="en-US" sz="3800" b="1" kern="1200" dirty="0" smtClean="0">
                <a:solidFill>
                  <a:schemeClr val="tx1"/>
                </a:solidFill>
              </a:rPr>
              <a:t> made possible the church building and preacher’s house on N. Olive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June 1949—first meeting in new building on N. Olive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July 22, 1961—</a:t>
            </a:r>
            <a:r>
              <a:rPr lang="en-US" sz="3800" b="1" i="1" dirty="0" smtClean="0"/>
              <a:t>Know Your Bible </a:t>
            </a:r>
            <a:r>
              <a:rPr lang="en-US" sz="3800" b="1" dirty="0" smtClean="0"/>
              <a:t>TV program began</a:t>
            </a:r>
            <a:endParaRPr lang="en-US" sz="3800" b="1" kern="1200" dirty="0" smtClean="0">
              <a:solidFill>
                <a:schemeClr val="tx1"/>
              </a:solidFill>
            </a:endParaRP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June 1963—five acres purchase on 36</a:t>
            </a:r>
            <a:r>
              <a:rPr lang="en-US" sz="3800" b="1" kern="1200" baseline="30000" dirty="0" smtClean="0">
                <a:solidFill>
                  <a:schemeClr val="tx1"/>
                </a:solidFill>
              </a:rPr>
              <a:t>th</a:t>
            </a:r>
            <a:r>
              <a:rPr lang="en-US" sz="3800" b="1" kern="1200" dirty="0" smtClean="0">
                <a:solidFill>
                  <a:schemeClr val="tx1"/>
                </a:solidFill>
              </a:rPr>
              <a:t> Street: cost of land $40,000, building cost $250,000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December 1964—New Year’s Eve singing began</a:t>
            </a:r>
            <a:endParaRPr lang="en-US" sz="3800" b="1" kern="1200" dirty="0" smtClean="0">
              <a:solidFill>
                <a:schemeClr val="tx1"/>
              </a:solidFill>
            </a:endParaRP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December 6, 1964—Groundbreaking at 36</a:t>
            </a:r>
            <a:r>
              <a:rPr lang="en-US" sz="3800" b="1" baseline="30000" dirty="0" smtClean="0"/>
              <a:t>th</a:t>
            </a:r>
            <a:r>
              <a:rPr lang="en-US" sz="3800" b="1" dirty="0" smtClean="0"/>
              <a:t> Street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July 18, 1965—first meeting in new building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53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6189" y="1084520"/>
            <a:ext cx="11818601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/>
              <a:t>Palm Beach Lakes</a:t>
            </a:r>
          </a:p>
          <a:p>
            <a:pPr algn="ctr"/>
            <a:r>
              <a:rPr lang="en-US" sz="6000" b="1" dirty="0" smtClean="0"/>
              <a:t>1111 36</a:t>
            </a:r>
            <a:r>
              <a:rPr lang="en-US" sz="6000" b="1" baseline="30000" dirty="0" smtClean="0"/>
              <a:t>th</a:t>
            </a:r>
            <a:r>
              <a:rPr lang="en-US" sz="6000" b="1" dirty="0" smtClean="0"/>
              <a:t> Street</a:t>
            </a:r>
          </a:p>
          <a:p>
            <a:pPr algn="ctr"/>
            <a:endParaRPr lang="en-US" sz="6000" b="1" dirty="0"/>
          </a:p>
          <a:p>
            <a:pPr algn="ctr"/>
            <a:r>
              <a:rPr lang="en-US" sz="6000" b="1" dirty="0" smtClean="0"/>
              <a:t>July 1965-October 1998</a:t>
            </a:r>
          </a:p>
          <a:p>
            <a:pPr algn="ctr"/>
            <a:endParaRPr lang="en-US" sz="6000" b="1" kern="1200" dirty="0">
              <a:solidFill>
                <a:schemeClr val="tx1"/>
              </a:solidFill>
            </a:endParaRPr>
          </a:p>
          <a:p>
            <a:pPr algn="ctr"/>
            <a:endParaRPr lang="en-US" sz="60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22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8000" y="601920"/>
            <a:ext cx="113030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April 12, 1964—first elders: Jean McMasters, Hayward Milton, Don Spurlock, Alvin Witt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February; 7, 1965 first deacons:  Johnny Davis, Bob Haines, Jerry Hopkins, Paul Jordan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44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8000" y="601920"/>
            <a:ext cx="113030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April 12, 1964—first elders: Jean McMasters, Hayward Milton, Don Spurlock, Alvin Witt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February; 7, 1965 first deacons:  Johnny Davis, Bob Haines, Jerry Hopkins, Paul Jordan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January 1965—missionary Marcus Crews-Australia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84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6189" y="1084520"/>
            <a:ext cx="1181860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/>
              <a:t>Palm Beach Lakes</a:t>
            </a:r>
          </a:p>
          <a:p>
            <a:pPr algn="ctr"/>
            <a:r>
              <a:rPr lang="en-US" sz="6000" b="1" dirty="0" err="1" smtClean="0"/>
              <a:t>Conniston</a:t>
            </a:r>
            <a:r>
              <a:rPr lang="en-US" sz="6000" b="1" dirty="0" smtClean="0"/>
              <a:t> Road</a:t>
            </a:r>
          </a:p>
          <a:p>
            <a:pPr algn="ctr"/>
            <a:endParaRPr lang="en-US" sz="6000" b="1" dirty="0"/>
          </a:p>
          <a:p>
            <a:pPr algn="ctr"/>
            <a:r>
              <a:rPr lang="en-US" sz="6000" b="1" dirty="0" smtClean="0"/>
              <a:t>September 20, 1925-June, 1949</a:t>
            </a:r>
            <a:endParaRPr lang="en-US" sz="6000" b="1" kern="1200" dirty="0">
              <a:solidFill>
                <a:schemeClr val="tx1"/>
              </a:solidFill>
            </a:endParaRPr>
          </a:p>
          <a:p>
            <a:pPr algn="ctr"/>
            <a:endParaRPr lang="en-US" sz="60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9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8000" y="601920"/>
            <a:ext cx="113030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April 12, 1964—first elders: Jean McMasters, Hayward Milton, Don Spurlock, Alvin Witt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February; 7, 1965 first deacons:  Johnny Davis, Bob Haines, Jerry Hopkins, Paul Jordan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January 1965—missionary Marcus Crews-Australia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October 1965—new deacons added: Pete Brown, Lowell Flowers, Bill Ingram, Charles </a:t>
            </a:r>
            <a:r>
              <a:rPr lang="en-US" sz="3800" b="1" dirty="0" err="1" smtClean="0"/>
              <a:t>Kulp</a:t>
            </a:r>
            <a:r>
              <a:rPr lang="en-US" sz="3800" b="1" dirty="0" smtClean="0"/>
              <a:t>, Tom Mitchell,  Bill Powell, Doug </a:t>
            </a:r>
            <a:r>
              <a:rPr lang="en-US" sz="3800" b="1" dirty="0" err="1" smtClean="0"/>
              <a:t>Renahan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68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8000" y="601920"/>
            <a:ext cx="113030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April 12, 1964—first elders: Jean McMasters, Hayward Milton, Don Spurlock, Alvin Witt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February; 7, 1965 first deacons:  Johnny Davis, Bob Haines, Jerry Hopkins, Paul Jordan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January 1965—missionary Marcus Crews-Australia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October 1965—new deacons added: Pete Brown, Lowell Flowers, Bill Ingram, Charles </a:t>
            </a:r>
            <a:r>
              <a:rPr lang="en-US" sz="3800" b="1" dirty="0" err="1" smtClean="0"/>
              <a:t>Kulp</a:t>
            </a:r>
            <a:r>
              <a:rPr lang="en-US" sz="3800" b="1" dirty="0" smtClean="0"/>
              <a:t>, Tom Mitchell,  Bill Powell, Doug </a:t>
            </a:r>
            <a:r>
              <a:rPr lang="en-US" sz="3800" b="1" dirty="0" err="1" smtClean="0"/>
              <a:t>Renahan</a:t>
            </a:r>
            <a:r>
              <a:rPr lang="en-US" sz="3800" b="1" dirty="0" smtClean="0"/>
              <a:t> 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March 1967—TV program ended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58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8000" y="601920"/>
            <a:ext cx="11303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April 12, 1964—first elders: Jean McMasters, Hayward Milton, Don Spurlock, Alvin Witt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February; 7, 1965 first deacons:  Johnny Davis, Bob Haines, Jerry Hopkins, Paul Jordan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January 1965—missionary Marcus Crews-Australia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October 1965—new deacons added: Pete Brown, Lowell Flowers, Bill Ingram, Charles </a:t>
            </a:r>
            <a:r>
              <a:rPr lang="en-US" sz="3800" b="1" dirty="0" err="1" smtClean="0"/>
              <a:t>Kulp</a:t>
            </a:r>
            <a:r>
              <a:rPr lang="en-US" sz="3800" b="1" dirty="0" smtClean="0"/>
              <a:t>, Tom Mitchell,  Bill Powell, Doug </a:t>
            </a:r>
            <a:r>
              <a:rPr lang="en-US" sz="3800" b="1" dirty="0" err="1" smtClean="0"/>
              <a:t>Renahan</a:t>
            </a:r>
            <a:r>
              <a:rPr lang="en-US" sz="3800" b="1" dirty="0" smtClean="0"/>
              <a:t> 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March 1967—TV program ended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November 1967—Marshall Keeble gospel meeting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48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8000" y="601920"/>
            <a:ext cx="11303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August 1968—Ray Duncan resigned as preacher</a:t>
            </a:r>
            <a:endParaRPr lang="en-US" sz="3800" b="1" kern="1200" dirty="0" smtClean="0">
              <a:solidFill>
                <a:schemeClr val="tx1"/>
              </a:solidFill>
            </a:endParaRP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December 1968—Bill Hatcher begins preaching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63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8000" y="601920"/>
            <a:ext cx="113030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August 1968—Ray Duncan resigned as preacher</a:t>
            </a:r>
            <a:endParaRPr lang="en-US" sz="3800" b="1" kern="1200" dirty="0" smtClean="0">
              <a:solidFill>
                <a:schemeClr val="tx1"/>
              </a:solidFill>
            </a:endParaRP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December 1968—Bill Hatcher begins preaching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August 1969—Missionary Gerald Pace to Australia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98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8000" y="601920"/>
            <a:ext cx="113030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August 1968—Ray Duncan resigned as preacher</a:t>
            </a:r>
            <a:endParaRPr lang="en-US" sz="3800" b="1" kern="1200" dirty="0" smtClean="0">
              <a:solidFill>
                <a:schemeClr val="tx1"/>
              </a:solidFill>
            </a:endParaRP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December 1968—Bill Hatcher begins preaching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August 1969—Missionary Gerald Pace to Australia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February 1970—TV program with Bill Hatcher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17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8000" y="601920"/>
            <a:ext cx="113030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August 1968—Ray Duncan resigned as preacher</a:t>
            </a:r>
            <a:endParaRPr lang="en-US" sz="3800" b="1" kern="1200" dirty="0" smtClean="0">
              <a:solidFill>
                <a:schemeClr val="tx1"/>
              </a:solidFill>
            </a:endParaRP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December 1968—Bill Hatcher begins preaching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August 1969—Missionary Gerald Pace to Australia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February 1970—TV program with Bill Hatcher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1971—Missionary Dane Waggoner-Puerto Rico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32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8000" y="601920"/>
            <a:ext cx="113030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August 1968—Ray Duncan resigned as preacher</a:t>
            </a:r>
            <a:endParaRPr lang="en-US" sz="3800" b="1" kern="1200" dirty="0" smtClean="0">
              <a:solidFill>
                <a:schemeClr val="tx1"/>
              </a:solidFill>
            </a:endParaRP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December 1968—Bill Hatcher begins preaching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August 1969—Missionary Gerald Pace to Australia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February 1970—TV program with Bill Hatcher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1971—Missionary Dane Waggoner-Puerto Rico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August 1970—Harold </a:t>
            </a:r>
            <a:r>
              <a:rPr lang="en-US" sz="3800" b="1" dirty="0" err="1" smtClean="0"/>
              <a:t>Keathley</a:t>
            </a:r>
            <a:r>
              <a:rPr lang="en-US" sz="3800" b="1" dirty="0" smtClean="0"/>
              <a:t> appointed elder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October, 1971—Jerry Hopkins appointed elder</a:t>
            </a:r>
            <a:endParaRPr lang="en-US" sz="3800" b="1" dirty="0"/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September 1972—Fred Faulkner appointed elder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74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8000" y="601920"/>
            <a:ext cx="113030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August 1968—Ray Duncan resigned as preacher</a:t>
            </a:r>
            <a:endParaRPr lang="en-US" sz="3800" b="1" kern="1200" dirty="0" smtClean="0">
              <a:solidFill>
                <a:schemeClr val="tx1"/>
              </a:solidFill>
            </a:endParaRP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December 1968—Bill Hatcher begins preaching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August 1969—Missionary Gerald Pace to Australia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February 1970—TV program with Bill Hatcher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1971—Missionary Dane Waggoner-Puerto Rico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August 1970—Harold </a:t>
            </a:r>
            <a:r>
              <a:rPr lang="en-US" sz="3800" b="1" dirty="0" err="1" smtClean="0"/>
              <a:t>Keathley</a:t>
            </a:r>
            <a:r>
              <a:rPr lang="en-US" sz="3800" b="1" dirty="0" smtClean="0"/>
              <a:t> appointed elder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October, 1971—Jerry Hopkins appointed elder</a:t>
            </a:r>
            <a:endParaRPr lang="en-US" sz="3800" b="1" dirty="0"/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September 1972—Fred Faulkner appointed elder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April 1973—Zone program with four zones began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87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8000" y="601920"/>
            <a:ext cx="11303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August 1968—Ray Duncan resigned as preacher</a:t>
            </a:r>
            <a:endParaRPr lang="en-US" sz="3800" b="1" kern="1200" dirty="0" smtClean="0">
              <a:solidFill>
                <a:schemeClr val="tx1"/>
              </a:solidFill>
            </a:endParaRP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December 1968—Bill Hatcher begins preaching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August 1969—Missionary Gerald Pace to Australia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February 1970—TV program with Bill Hatcher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1971—Missionary Dane Waggoner-Puerto Rico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August 1970—Harold </a:t>
            </a:r>
            <a:r>
              <a:rPr lang="en-US" sz="3800" b="1" dirty="0" err="1" smtClean="0"/>
              <a:t>Keathley</a:t>
            </a:r>
            <a:r>
              <a:rPr lang="en-US" sz="3800" b="1" dirty="0" smtClean="0"/>
              <a:t> appointed elder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October, 1971—Jerry Hopkins appointed elder</a:t>
            </a:r>
            <a:endParaRPr lang="en-US" sz="3800" b="1" dirty="0"/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September 1972—Fred Faulkner appointed elder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April 1973—Zone program with four zones began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September 1973—Missionary Pace in Australia dies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25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8000" y="601920"/>
            <a:ext cx="11303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1923-Began meeting in home of Lena B. </a:t>
            </a:r>
            <a:r>
              <a:rPr lang="en-US" sz="3800" b="1" kern="1200" dirty="0" err="1" smtClean="0">
                <a:solidFill>
                  <a:schemeClr val="tx1"/>
                </a:solidFill>
              </a:rPr>
              <a:t>Eades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4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24042" y="553794"/>
            <a:ext cx="11303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June 1973—New deacons: Gerald Bobo, Jesse Ford, DeWayne Lanham, Gary Morton, Russell Waggoner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14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24042" y="553794"/>
            <a:ext cx="113030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June 1973—New deacons: Gerald Bobo, Jesse Ford, DeWayne Lanham, Gary Morton, Russell Waggoner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March 1974—Missionary Ray Winn to Australia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20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24042" y="553794"/>
            <a:ext cx="113030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June 1973—New deacons: Gerald Bobo, Jesse Ford, DeWayne Lanham, Gary Morton, Russell Waggoner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March 1974—Missionary Ray Winn to Australia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August 1974—Dean Reynolds begins work at PBL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November 1974—Kerry </a:t>
            </a:r>
            <a:r>
              <a:rPr lang="en-US" sz="3800" b="1" kern="1200" dirty="0" smtClean="0">
                <a:solidFill>
                  <a:schemeClr val="tx1"/>
                </a:solidFill>
              </a:rPr>
              <a:t> Cain begins work at PBL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46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24042" y="553794"/>
            <a:ext cx="113030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June 1973—New deacons: Gerald Bobo, Jesse Ford, DeWayne Lanham, Gary Morton, Russell Waggoner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March 1974—Missionary Ray Winn to Australia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August 1974—Dean Reynolds begins work at PBL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November 1974—Kerry </a:t>
            </a:r>
            <a:r>
              <a:rPr lang="en-US" sz="3800" b="1" kern="1200" dirty="0" smtClean="0">
                <a:solidFill>
                  <a:schemeClr val="tx1"/>
                </a:solidFill>
              </a:rPr>
              <a:t> Cain begins work at PBL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January 1975—June Haines (Pack) church secretary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94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24042" y="553794"/>
            <a:ext cx="113030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June 1973—New deacons: Gerald Bobo, Jesse Ford, DeWayne Lanham, Gary Morton, Russell Waggoner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March 1974—Missionary Ray Winn to Australia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August 1974—Dean Reynolds begins work at PBL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November 1974—Kerry </a:t>
            </a:r>
            <a:r>
              <a:rPr lang="en-US" sz="3800" b="1" kern="1200" dirty="0" smtClean="0">
                <a:solidFill>
                  <a:schemeClr val="tx1"/>
                </a:solidFill>
              </a:rPr>
              <a:t> Cain begins work at PBL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January 1975—June Haines (Pack) church secretary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March 1975—New elder: Jessie Ford; New deacons:  Doug Carmack and Tom Holaday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88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24042" y="553794"/>
            <a:ext cx="11303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June 1973—New deacons: Gerald Bobo, Jesse Ford, Dewayne Lanham, Gary Morton, Russell Waggoner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March 1974—Missionary Ray Winn to Australia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August 1974—Dean Reynolds begins work at PBL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November 1974—Kerry </a:t>
            </a:r>
            <a:r>
              <a:rPr lang="en-US" sz="3800" b="1" kern="1200" dirty="0" smtClean="0">
                <a:solidFill>
                  <a:schemeClr val="tx1"/>
                </a:solidFill>
              </a:rPr>
              <a:t> Cain begins work at PBL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January 1975—June Haines (Pack) church secretary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March 1975—New elder: Jessie Ford; New deacons:  Doug Carmack and Tom Holaday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October 1976—Dan Jenkins visited and introduced new Bible classes using flash cards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17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24042" y="553794"/>
            <a:ext cx="11303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November 1976—New elders added: Johnny Davis and Joe Holland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08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24042" y="553794"/>
            <a:ext cx="113030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November 1976—New elders added: Johnny Davis and Joe Holland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March 1977—Missionary Buddy Lawrenson to South Africa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May 1978—Baby curriculum class begun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March 1979—School of Spiritual Development begun by Bill Hatcher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16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24042" y="553794"/>
            <a:ext cx="113030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November 1976—New elders added: Johnny Davis and Joe Holland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March 1977—Missionary Buddy Lawrenson to South Africa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May 1978—Baby curriculum class begun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March 1979—School of Spiritual Development begun by Bill Hatcher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April 1979—New deacons added: Jesse Ford, Hugh </a:t>
            </a:r>
            <a:r>
              <a:rPr lang="en-US" sz="3800" b="1" kern="1200" dirty="0" err="1" smtClean="0">
                <a:solidFill>
                  <a:schemeClr val="tx1"/>
                </a:solidFill>
              </a:rPr>
              <a:t>Horrocks</a:t>
            </a:r>
            <a:r>
              <a:rPr lang="en-US" sz="3800" b="1" kern="1200" dirty="0" smtClean="0">
                <a:solidFill>
                  <a:schemeClr val="tx1"/>
                </a:solidFill>
              </a:rPr>
              <a:t>, Carl Mack, </a:t>
            </a:r>
            <a:r>
              <a:rPr lang="en-US" sz="3800" b="1" kern="1200" dirty="0" err="1" smtClean="0">
                <a:solidFill>
                  <a:schemeClr val="tx1"/>
                </a:solidFill>
              </a:rPr>
              <a:t>Asten</a:t>
            </a:r>
            <a:r>
              <a:rPr lang="en-US" sz="3800" b="1" kern="1200" dirty="0" smtClean="0">
                <a:solidFill>
                  <a:schemeClr val="tx1"/>
                </a:solidFill>
              </a:rPr>
              <a:t> Moore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58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13318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24042" y="553794"/>
            <a:ext cx="11303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November 1976—New elders added: Johnny Davis and Joe Holland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March 1977—Missionary Buddy Lawrenson to South Africa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May 1978—Baby curriculum class begun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March 1979—School of Spiritual Development begun by Bill Hatcher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April 1979—New deacons added: Jesse Ford, Hugh </a:t>
            </a:r>
            <a:r>
              <a:rPr lang="en-US" sz="3800" b="1" kern="1200" dirty="0" err="1" smtClean="0">
                <a:solidFill>
                  <a:schemeClr val="tx1"/>
                </a:solidFill>
              </a:rPr>
              <a:t>Horrocks</a:t>
            </a:r>
            <a:r>
              <a:rPr lang="en-US" sz="3800" b="1" kern="1200" dirty="0" smtClean="0">
                <a:solidFill>
                  <a:schemeClr val="tx1"/>
                </a:solidFill>
              </a:rPr>
              <a:t>, Carl Mack, </a:t>
            </a:r>
            <a:r>
              <a:rPr lang="en-US" sz="3800" b="1" kern="1200" dirty="0" err="1" smtClean="0">
                <a:solidFill>
                  <a:schemeClr val="tx1"/>
                </a:solidFill>
              </a:rPr>
              <a:t>Asten</a:t>
            </a:r>
            <a:r>
              <a:rPr lang="en-US" sz="3800" b="1" kern="1200" dirty="0" smtClean="0">
                <a:solidFill>
                  <a:schemeClr val="tx1"/>
                </a:solidFill>
              </a:rPr>
              <a:t> Moore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June 1980—Bill Hatcher resigned as preacher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64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8000" y="601920"/>
            <a:ext cx="11303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1923-Began meeting in home of Lena B. </a:t>
            </a:r>
            <a:r>
              <a:rPr lang="en-US" sz="3800" b="1" kern="1200" dirty="0" err="1" smtClean="0">
                <a:solidFill>
                  <a:schemeClr val="tx1"/>
                </a:solidFill>
              </a:rPr>
              <a:t>Eades</a:t>
            </a:r>
            <a:endParaRPr lang="en-US" sz="3800" b="1" kern="1200" dirty="0" smtClean="0">
              <a:solidFill>
                <a:schemeClr val="tx1"/>
              </a:solidFill>
            </a:endParaRP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Land donated for building by a brother Chamberlain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23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24042" y="553794"/>
            <a:ext cx="11303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August 1980—</a:t>
            </a:r>
            <a:r>
              <a:rPr lang="en-US" sz="3800" b="1" dirty="0" smtClean="0"/>
              <a:t>Kerry Cain moved to Lake City, FL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September 1980—</a:t>
            </a:r>
            <a:r>
              <a:rPr lang="en-US" sz="3800" b="1" dirty="0" err="1" smtClean="0"/>
              <a:t>Glann</a:t>
            </a:r>
            <a:r>
              <a:rPr lang="en-US" sz="3800" b="1" dirty="0" smtClean="0"/>
              <a:t> Lee began preaching at PBL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46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24042" y="553794"/>
            <a:ext cx="113030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August 1980—</a:t>
            </a:r>
            <a:r>
              <a:rPr lang="en-US" sz="3800" b="1" dirty="0" smtClean="0"/>
              <a:t>Kerry Cain moved to Lake City, FL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September 1980—</a:t>
            </a:r>
            <a:r>
              <a:rPr lang="en-US" sz="3800" b="1" dirty="0" err="1" smtClean="0"/>
              <a:t>Glann</a:t>
            </a:r>
            <a:r>
              <a:rPr lang="en-US" sz="3800" b="1" dirty="0" smtClean="0"/>
              <a:t> Lee began preaching at PBL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November 1980—New elders added: Bill Ingram and Dewayne Lanham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78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24042" y="553794"/>
            <a:ext cx="113030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August 1980—</a:t>
            </a:r>
            <a:r>
              <a:rPr lang="en-US" sz="3800" b="1" dirty="0" smtClean="0"/>
              <a:t>Kerry Cain moved to Lake City, FL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September 1980—</a:t>
            </a:r>
            <a:r>
              <a:rPr lang="en-US" sz="3800" b="1" dirty="0" err="1" smtClean="0"/>
              <a:t>Glann</a:t>
            </a:r>
            <a:r>
              <a:rPr lang="en-US" sz="3800" b="1" dirty="0" smtClean="0"/>
              <a:t> Lee began preaching at PBL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November 1980—New elders added: Bill Ingram and Dewayne Lanham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January 1982—Dan Jenkins began work at PBL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90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24042" y="553794"/>
            <a:ext cx="113030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August 1980—</a:t>
            </a:r>
            <a:r>
              <a:rPr lang="en-US" sz="3800" b="1" dirty="0" smtClean="0"/>
              <a:t>Kerry Cain moved to Lake City, FL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September 1980—</a:t>
            </a:r>
            <a:r>
              <a:rPr lang="en-US" sz="3800" b="1" dirty="0" err="1" smtClean="0"/>
              <a:t>Glann</a:t>
            </a:r>
            <a:r>
              <a:rPr lang="en-US" sz="3800" b="1" dirty="0" smtClean="0"/>
              <a:t> Lee began preaching at PBL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November 1980—New elders added: Bill Ingram and Dewayne Lanham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January 1982—Dan Jenkins began work at PBL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April 1982—</a:t>
            </a:r>
            <a:r>
              <a:rPr lang="en-US" sz="3800" b="1" kern="1200" dirty="0" err="1" smtClean="0">
                <a:solidFill>
                  <a:schemeClr val="tx1"/>
                </a:solidFill>
              </a:rPr>
              <a:t>Glann</a:t>
            </a:r>
            <a:r>
              <a:rPr lang="en-US" sz="3800" b="1" kern="1200" dirty="0" smtClean="0">
                <a:solidFill>
                  <a:schemeClr val="tx1"/>
                </a:solidFill>
              </a:rPr>
              <a:t> Lee left PBL to preach at Northside congregation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44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24042" y="553794"/>
            <a:ext cx="113030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August 1980—</a:t>
            </a:r>
            <a:r>
              <a:rPr lang="en-US" sz="3800" b="1" dirty="0" smtClean="0"/>
              <a:t>Kerry Cain moved to Lake City, FL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September 1980—</a:t>
            </a:r>
            <a:r>
              <a:rPr lang="en-US" sz="3800" b="1" dirty="0" err="1" smtClean="0"/>
              <a:t>Glann</a:t>
            </a:r>
            <a:r>
              <a:rPr lang="en-US" sz="3800" b="1" dirty="0" smtClean="0"/>
              <a:t> Lee began preaching at PBL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November 1980—New elders added: Bill Ingram and Dewayne Lanham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January 1982—Dan Jenkins began work at PBL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April 1982—</a:t>
            </a:r>
            <a:r>
              <a:rPr lang="en-US" sz="3800" b="1" kern="1200" dirty="0" err="1" smtClean="0">
                <a:solidFill>
                  <a:schemeClr val="tx1"/>
                </a:solidFill>
              </a:rPr>
              <a:t>Glann</a:t>
            </a:r>
            <a:r>
              <a:rPr lang="en-US" sz="3800" b="1" kern="1200" dirty="0" smtClean="0">
                <a:solidFill>
                  <a:schemeClr val="tx1"/>
                </a:solidFill>
              </a:rPr>
              <a:t> Lee left PBL to preach at Northside congregation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October 1982—New deacons added: David </a:t>
            </a:r>
            <a:r>
              <a:rPr lang="en-US" sz="3800" b="1" dirty="0" err="1" smtClean="0"/>
              <a:t>Fenn</a:t>
            </a:r>
            <a:r>
              <a:rPr lang="en-US" sz="3800" b="1" dirty="0" smtClean="0"/>
              <a:t>, Jack Kline, </a:t>
            </a:r>
            <a:r>
              <a:rPr lang="en-US" sz="3800" b="1" dirty="0" smtClean="0"/>
              <a:t>David </a:t>
            </a:r>
            <a:r>
              <a:rPr lang="en-US" sz="3800" b="1" dirty="0" smtClean="0"/>
              <a:t>Sproule, Sr., and Scott Studer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69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24042" y="553794"/>
            <a:ext cx="11303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February 1983—New deacons added: Don Dodd, Don </a:t>
            </a:r>
            <a:r>
              <a:rPr lang="en-US" sz="3800" b="1" dirty="0" err="1" smtClean="0"/>
              <a:t>Hickerson</a:t>
            </a:r>
            <a:r>
              <a:rPr lang="en-US" sz="3800" b="1" dirty="0" smtClean="0"/>
              <a:t>, and Dewight Lanham</a:t>
            </a:r>
          </a:p>
        </p:txBody>
      </p:sp>
    </p:spTree>
    <p:extLst>
      <p:ext uri="{BB962C8B-B14F-4D97-AF65-F5344CB8AC3E}">
        <p14:creationId xmlns:p14="http://schemas.microsoft.com/office/powerpoint/2010/main" val="402087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24042" y="553794"/>
            <a:ext cx="113030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February 1983—New deacons added: Don Dodd, Don </a:t>
            </a:r>
            <a:r>
              <a:rPr lang="en-US" sz="3800" b="1" dirty="0" err="1" smtClean="0"/>
              <a:t>Hickerson</a:t>
            </a:r>
            <a:r>
              <a:rPr lang="en-US" sz="3800" b="1" dirty="0" smtClean="0"/>
              <a:t>, and Dewight Lanham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March 1983—Property purchased to begin Jupiter congregation</a:t>
            </a:r>
            <a:endParaRPr lang="en-US" sz="3800" b="1" dirty="0" smtClean="0"/>
          </a:p>
        </p:txBody>
      </p:sp>
    </p:spTree>
    <p:extLst>
      <p:ext uri="{BB962C8B-B14F-4D97-AF65-F5344CB8AC3E}">
        <p14:creationId xmlns:p14="http://schemas.microsoft.com/office/powerpoint/2010/main" val="351901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24042" y="553794"/>
            <a:ext cx="113030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February 1983—New deacons added: Don Dodd, Don </a:t>
            </a:r>
            <a:r>
              <a:rPr lang="en-US" sz="3800" b="1" dirty="0" err="1" smtClean="0"/>
              <a:t>Hickerson</a:t>
            </a:r>
            <a:r>
              <a:rPr lang="en-US" sz="3800" b="1" dirty="0" smtClean="0"/>
              <a:t>, and Dewight Lanham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March 1983—Property purchased to begin Jupiter congregation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May 1983—“Day of Victory” - Painting of building on 36</a:t>
            </a:r>
            <a:r>
              <a:rPr lang="en-US" sz="3800" b="1" baseline="30000" dirty="0" smtClean="0"/>
              <a:t>th</a:t>
            </a:r>
            <a:r>
              <a:rPr lang="en-US" sz="3800" b="1" dirty="0" smtClean="0"/>
              <a:t> Street</a:t>
            </a:r>
          </a:p>
        </p:txBody>
      </p:sp>
    </p:spTree>
    <p:extLst>
      <p:ext uri="{BB962C8B-B14F-4D97-AF65-F5344CB8AC3E}">
        <p14:creationId xmlns:p14="http://schemas.microsoft.com/office/powerpoint/2010/main" val="268029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24042" y="553794"/>
            <a:ext cx="113030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February 1983—New deacons added: Don Dodd, Don </a:t>
            </a:r>
            <a:r>
              <a:rPr lang="en-US" sz="3800" b="1" dirty="0" err="1" smtClean="0"/>
              <a:t>Hickerson</a:t>
            </a:r>
            <a:r>
              <a:rPr lang="en-US" sz="3800" b="1" dirty="0" smtClean="0"/>
              <a:t>, and Dewight Lanham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March 1983—Property purchased to begin Jupiter congregation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May 1983—“Day of Victory” - Painting of building on 36</a:t>
            </a:r>
            <a:r>
              <a:rPr lang="en-US" sz="3800" b="1" baseline="30000" dirty="0" smtClean="0"/>
              <a:t>th</a:t>
            </a:r>
            <a:r>
              <a:rPr lang="en-US" sz="3800" b="1" dirty="0" smtClean="0"/>
              <a:t> Street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September 1983—New deacon added: Joe </a:t>
            </a:r>
            <a:r>
              <a:rPr lang="en-US" sz="3800" b="1" kern="1200" dirty="0" err="1" smtClean="0">
                <a:solidFill>
                  <a:schemeClr val="tx1"/>
                </a:solidFill>
              </a:rPr>
              <a:t>Alcock</a:t>
            </a:r>
            <a:endParaRPr lang="en-US" sz="3800" b="1" dirty="0" smtClean="0"/>
          </a:p>
        </p:txBody>
      </p:sp>
    </p:spTree>
    <p:extLst>
      <p:ext uri="{BB962C8B-B14F-4D97-AF65-F5344CB8AC3E}">
        <p14:creationId xmlns:p14="http://schemas.microsoft.com/office/powerpoint/2010/main" val="176318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24042" y="553794"/>
            <a:ext cx="113030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February 1983—New deacons added: Don Dodd, Don </a:t>
            </a:r>
            <a:r>
              <a:rPr lang="en-US" sz="3800" b="1" dirty="0" err="1" smtClean="0"/>
              <a:t>Hickerson</a:t>
            </a:r>
            <a:r>
              <a:rPr lang="en-US" sz="3800" b="1" dirty="0" smtClean="0"/>
              <a:t>, and Dewight Lanham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March 1983—Property purchased to begin Jupiter congregation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May 1983—“Day of Victory” - Painting of building on 36</a:t>
            </a:r>
            <a:r>
              <a:rPr lang="en-US" sz="3800" b="1" baseline="30000" dirty="0" smtClean="0"/>
              <a:t>th</a:t>
            </a:r>
            <a:r>
              <a:rPr lang="en-US" sz="3800" b="1" dirty="0" smtClean="0"/>
              <a:t> Street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September 1983—New deacon added: Joe </a:t>
            </a:r>
            <a:r>
              <a:rPr lang="en-US" sz="3800" b="1" kern="1200" dirty="0" err="1" smtClean="0">
                <a:solidFill>
                  <a:schemeClr val="tx1"/>
                </a:solidFill>
              </a:rPr>
              <a:t>Alcock</a:t>
            </a:r>
            <a:endParaRPr lang="en-US" sz="3800" b="1" kern="1200" dirty="0" smtClean="0">
              <a:solidFill>
                <a:schemeClr val="tx1"/>
              </a:solidFill>
            </a:endParaRP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January 1984—Steve Ellis begins work at PBL</a:t>
            </a:r>
          </a:p>
        </p:txBody>
      </p:sp>
    </p:spTree>
    <p:extLst>
      <p:ext uri="{BB962C8B-B14F-4D97-AF65-F5344CB8AC3E}">
        <p14:creationId xmlns:p14="http://schemas.microsoft.com/office/powerpoint/2010/main" val="417626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8000" y="601920"/>
            <a:ext cx="113030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1923-Began meeting in home of Lena B. </a:t>
            </a:r>
            <a:r>
              <a:rPr lang="en-US" sz="3800" b="1" kern="1200" dirty="0" err="1" smtClean="0">
                <a:solidFill>
                  <a:schemeClr val="tx1"/>
                </a:solidFill>
              </a:rPr>
              <a:t>Eades</a:t>
            </a:r>
            <a:endParaRPr lang="en-US" sz="3800" b="1" kern="1200" dirty="0" smtClean="0">
              <a:solidFill>
                <a:schemeClr val="tx1"/>
              </a:solidFill>
            </a:endParaRP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Land donated for building by a brother Chamberlain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4000" b="1" kern="1200" dirty="0" smtClean="0">
                <a:solidFill>
                  <a:schemeClr val="tx1"/>
                </a:solidFill>
              </a:rPr>
              <a:t>1925—September 20</a:t>
            </a:r>
            <a:r>
              <a:rPr lang="en-US" sz="4000" b="1" kern="1200" baseline="30000" dirty="0" smtClean="0">
                <a:solidFill>
                  <a:schemeClr val="tx1"/>
                </a:solidFill>
              </a:rPr>
              <a:t>th</a:t>
            </a:r>
            <a:r>
              <a:rPr lang="en-US" sz="4000" b="1" kern="1200" dirty="0" smtClean="0">
                <a:solidFill>
                  <a:schemeClr val="tx1"/>
                </a:solidFill>
              </a:rPr>
              <a:t> –first meeting in first building owned by the church on </a:t>
            </a:r>
            <a:r>
              <a:rPr lang="en-US" sz="4000" b="1" kern="1200" dirty="0" err="1" smtClean="0">
                <a:solidFill>
                  <a:schemeClr val="tx1"/>
                </a:solidFill>
              </a:rPr>
              <a:t>Conniston</a:t>
            </a:r>
            <a:r>
              <a:rPr lang="en-US" sz="4000" b="1" kern="1200" dirty="0" smtClean="0">
                <a:solidFill>
                  <a:schemeClr val="tx1"/>
                </a:solidFill>
              </a:rPr>
              <a:t> Road</a:t>
            </a:r>
          </a:p>
        </p:txBody>
      </p:sp>
    </p:spTree>
    <p:extLst>
      <p:ext uri="{BB962C8B-B14F-4D97-AF65-F5344CB8AC3E}">
        <p14:creationId xmlns:p14="http://schemas.microsoft.com/office/powerpoint/2010/main" val="158180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24042" y="553794"/>
            <a:ext cx="11303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February 1983—New deacons added: Don Dodd, Don </a:t>
            </a:r>
            <a:r>
              <a:rPr lang="en-US" sz="3800" b="1" dirty="0" err="1" smtClean="0"/>
              <a:t>Hickerson</a:t>
            </a:r>
            <a:r>
              <a:rPr lang="en-US" sz="3800" b="1" dirty="0" smtClean="0"/>
              <a:t>, and Dewight Lanham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March 1983—Property purchased to begin Jupiter congregation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May 1983—“Day of Victory” - Painting of building on 36</a:t>
            </a:r>
            <a:r>
              <a:rPr lang="en-US" sz="3800" b="1" baseline="30000" dirty="0" smtClean="0"/>
              <a:t>th</a:t>
            </a:r>
            <a:r>
              <a:rPr lang="en-US" sz="3800" b="1" dirty="0" smtClean="0"/>
              <a:t> Street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September 1983—New deacon added: Joe </a:t>
            </a:r>
            <a:r>
              <a:rPr lang="en-US" sz="3800" b="1" kern="1200" dirty="0" err="1" smtClean="0">
                <a:solidFill>
                  <a:schemeClr val="tx1"/>
                </a:solidFill>
              </a:rPr>
              <a:t>Alcock</a:t>
            </a:r>
            <a:endParaRPr lang="en-US" sz="3800" b="1" kern="1200" dirty="0" smtClean="0">
              <a:solidFill>
                <a:schemeClr val="tx1"/>
              </a:solidFill>
            </a:endParaRP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January 1984—Steve Ellis begins work at PBL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September 1984—New deacons added: Jeff Leslie and Red Springer</a:t>
            </a:r>
          </a:p>
        </p:txBody>
      </p:sp>
    </p:spTree>
    <p:extLst>
      <p:ext uri="{BB962C8B-B14F-4D97-AF65-F5344CB8AC3E}">
        <p14:creationId xmlns:p14="http://schemas.microsoft.com/office/powerpoint/2010/main" val="108634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24042" y="553794"/>
            <a:ext cx="11303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October 1984—Jupiter congregation began with 47 members from PBL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8337" y="236843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44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24042" y="553794"/>
            <a:ext cx="113030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October 1984—Jupiter congregation began with 47 members from PBL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October 1984—New elder: Don </a:t>
            </a:r>
            <a:r>
              <a:rPr lang="en-US" sz="3800" b="1" dirty="0" err="1" smtClean="0"/>
              <a:t>Hickerson</a:t>
            </a:r>
            <a:endParaRPr lang="en-US" sz="3800" b="1" dirty="0" smtClean="0"/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November 1984—New deacon: Jim </a:t>
            </a:r>
            <a:r>
              <a:rPr lang="en-US" sz="3800" b="1" dirty="0" err="1" smtClean="0"/>
              <a:t>Whitesides</a:t>
            </a:r>
            <a:endParaRPr lang="en-US" sz="3800" b="1" dirty="0" smtClean="0"/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June 1985—New deacons added: Jim Howell, Dave Holaday, Dan McLeod, Jerry Pittman and Jim Rogers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8337" y="236843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77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24042" y="553794"/>
            <a:ext cx="113030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October 1984—Jupiter congregation began with 47 members from PBL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October 1984—New elder: Don </a:t>
            </a:r>
            <a:r>
              <a:rPr lang="en-US" sz="3800" b="1" dirty="0" err="1" smtClean="0"/>
              <a:t>Hickerson</a:t>
            </a:r>
            <a:endParaRPr lang="en-US" sz="3800" b="1" dirty="0" smtClean="0"/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November 1984—New deacon: Jim </a:t>
            </a:r>
            <a:r>
              <a:rPr lang="en-US" sz="3800" b="1" dirty="0" err="1" smtClean="0"/>
              <a:t>Whitesides</a:t>
            </a:r>
            <a:endParaRPr lang="en-US" sz="3800" b="1" dirty="0" smtClean="0"/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June 1985—New deacons added: Jim Howell, Dave Holaday, Dan McLeod, Jerry Pittman and Jim Rogers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February 1986—Bruce </a:t>
            </a:r>
            <a:r>
              <a:rPr lang="en-US" sz="3800" b="1" dirty="0" err="1" smtClean="0"/>
              <a:t>DeMoss</a:t>
            </a:r>
            <a:r>
              <a:rPr lang="en-US" sz="3800" b="1" dirty="0" smtClean="0"/>
              <a:t> began work at PBL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8337" y="236843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49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24042" y="553794"/>
            <a:ext cx="113030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October 1984—Jupiter congregation began with 47 members from PBL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October 1984—New elder: Don </a:t>
            </a:r>
            <a:r>
              <a:rPr lang="en-US" sz="3800" b="1" dirty="0" err="1" smtClean="0"/>
              <a:t>Hickerson</a:t>
            </a:r>
            <a:endParaRPr lang="en-US" sz="3800" b="1" dirty="0" smtClean="0"/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November 1984—New deacon: Jim </a:t>
            </a:r>
            <a:r>
              <a:rPr lang="en-US" sz="3800" b="1" dirty="0" err="1" smtClean="0"/>
              <a:t>Whitesides</a:t>
            </a:r>
            <a:endParaRPr lang="en-US" sz="3800" b="1" dirty="0" smtClean="0"/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June 1985—New deacons added: Jim Howell, Dave Holaday, Dan McLeod, Jerry Pittman and Jim Rogers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February 1986—Bruce </a:t>
            </a:r>
            <a:r>
              <a:rPr lang="en-US" sz="3800" b="1" dirty="0" err="1" smtClean="0"/>
              <a:t>DeMoss</a:t>
            </a:r>
            <a:r>
              <a:rPr lang="en-US" sz="3800" b="1" dirty="0" smtClean="0"/>
              <a:t> began work at PBL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July 1986—New elders added: Doug Carmack and Jerry Hopkins;   New deacon: Mike Erickson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8337" y="236843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76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24042" y="553794"/>
            <a:ext cx="1130300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October 1984—Jupiter congregation began with 47 members from PBL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October 1984—New elder: Don </a:t>
            </a:r>
            <a:r>
              <a:rPr lang="en-US" sz="3800" b="1" dirty="0" err="1" smtClean="0"/>
              <a:t>Hickerson</a:t>
            </a:r>
            <a:endParaRPr lang="en-US" sz="3800" b="1" dirty="0" smtClean="0"/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November 1984—New deacon: Jim </a:t>
            </a:r>
            <a:r>
              <a:rPr lang="en-US" sz="3800" b="1" dirty="0" err="1" smtClean="0"/>
              <a:t>Whitesides</a:t>
            </a:r>
            <a:endParaRPr lang="en-US" sz="3800" b="1" dirty="0" smtClean="0"/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June 1985—New deacons added: Jim Howell, Dave Holaday, Dan McLeod, Jerry Pittman and Jim Rogers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February 1986—Bruce </a:t>
            </a:r>
            <a:r>
              <a:rPr lang="en-US" sz="3800" b="1" dirty="0" err="1" smtClean="0"/>
              <a:t>DeMoss</a:t>
            </a:r>
            <a:r>
              <a:rPr lang="en-US" sz="3800" b="1" dirty="0" smtClean="0"/>
              <a:t> began work at PBL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July 1986—New elders added: Doug Carmack and Jerry Hopkins;   New deacon: Mike Erickson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October 1986—S Avenue marked as unfaithful congregation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8337" y="236843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5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24042" y="553794"/>
            <a:ext cx="11303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December 1986—Death of Bill Hatcher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8337" y="260289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53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24042" y="553794"/>
            <a:ext cx="11303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December 1986—Death of Bill Hatcher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February 1987—Property purchased on Leo Lane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8337" y="260289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73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24042" y="553794"/>
            <a:ext cx="113030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December 1986—Death of Bill Hatcher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February 1987—Property purchased on Leo Lane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September 1987—Spiritual Enrichment Weekend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8337" y="260289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73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24042" y="553794"/>
            <a:ext cx="113030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December 1986—Death of Bill Hatcher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February 1987—Property purchased on Leo Lane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September 1987—Spiritual Enrichment Weekend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March 1988—New deacons: Bob Medlock and Greg Morris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September 1988—New deacons: Ron Brackett, Stan Bronson, Joe Maloney and Chuck Milton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8337" y="260289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8000" y="601920"/>
            <a:ext cx="1130300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defTabSz="406400">
              <a:buFont typeface="Arial" panose="020B0604020202020204" pitchFamily="34" charset="0"/>
              <a:buChar char="•"/>
            </a:pPr>
            <a:r>
              <a:rPr lang="en-US" sz="4000" b="1" dirty="0" smtClean="0"/>
              <a:t>Preachers: at </a:t>
            </a:r>
            <a:r>
              <a:rPr lang="en-US" sz="4000" b="1" dirty="0" err="1" smtClean="0"/>
              <a:t>Conniston</a:t>
            </a:r>
            <a:r>
              <a:rPr lang="en-US" sz="4000" b="1" dirty="0" smtClean="0"/>
              <a:t> Road</a:t>
            </a:r>
          </a:p>
          <a:p>
            <a:pPr marL="1041400" lvl="1" indent="-584200" defTabSz="406400">
              <a:buFont typeface="Arial" panose="020B0604020202020204" pitchFamily="34" charset="0"/>
              <a:buChar char="•"/>
            </a:pPr>
            <a:r>
              <a:rPr lang="en-US" sz="4000" b="1" kern="1200" dirty="0" smtClean="0">
                <a:solidFill>
                  <a:schemeClr val="tx1"/>
                </a:solidFill>
              </a:rPr>
              <a:t>1925-1928—Henry Clay Geer</a:t>
            </a:r>
          </a:p>
          <a:p>
            <a:pPr marL="1041400" lvl="1" indent="-584200" defTabSz="406400">
              <a:buFont typeface="Arial" panose="020B0604020202020204" pitchFamily="34" charset="0"/>
              <a:buChar char="•"/>
            </a:pPr>
            <a:r>
              <a:rPr lang="en-US" sz="4000" b="1" dirty="0" smtClean="0"/>
              <a:t>1928-1931—Warren Colson</a:t>
            </a:r>
          </a:p>
          <a:p>
            <a:pPr marL="1041400" lvl="1" indent="-584200" defTabSz="406400">
              <a:buFont typeface="Arial" panose="020B0604020202020204" pitchFamily="34" charset="0"/>
              <a:buChar char="•"/>
            </a:pPr>
            <a:r>
              <a:rPr lang="en-US" sz="4000" b="1" kern="1200" dirty="0" smtClean="0">
                <a:solidFill>
                  <a:schemeClr val="tx1"/>
                </a:solidFill>
              </a:rPr>
              <a:t>1931-1932—Alfred Traylor</a:t>
            </a:r>
          </a:p>
          <a:p>
            <a:pPr marL="1041400" lvl="1" indent="-584200" defTabSz="406400">
              <a:buFont typeface="Arial" panose="020B0604020202020204" pitchFamily="34" charset="0"/>
              <a:buChar char="•"/>
            </a:pPr>
            <a:r>
              <a:rPr lang="en-US" sz="4000" b="1" dirty="0" smtClean="0"/>
              <a:t>1932-1935—</a:t>
            </a:r>
            <a:r>
              <a:rPr lang="en-US" sz="4000" b="1" dirty="0" err="1" smtClean="0"/>
              <a:t>Ethany</a:t>
            </a:r>
            <a:r>
              <a:rPr lang="en-US" sz="4000" b="1" dirty="0" smtClean="0"/>
              <a:t> Shoulders</a:t>
            </a:r>
          </a:p>
          <a:p>
            <a:pPr marL="1041400" lvl="1" indent="-584200" defTabSz="406400">
              <a:buFont typeface="Arial" panose="020B0604020202020204" pitchFamily="34" charset="0"/>
              <a:buChar char="•"/>
            </a:pPr>
            <a:r>
              <a:rPr lang="en-US" sz="4000" b="1" kern="1200" dirty="0" smtClean="0">
                <a:solidFill>
                  <a:schemeClr val="tx1"/>
                </a:solidFill>
              </a:rPr>
              <a:t>1935-1939—Russell King</a:t>
            </a:r>
          </a:p>
          <a:p>
            <a:pPr marL="1041400" lvl="1" indent="-584200" defTabSz="406400">
              <a:buFont typeface="Arial" panose="020B0604020202020204" pitchFamily="34" charset="0"/>
              <a:buChar char="•"/>
            </a:pPr>
            <a:r>
              <a:rPr lang="en-US" sz="4000" b="1" dirty="0" smtClean="0"/>
              <a:t>1939-1942—Cecil Perryman </a:t>
            </a:r>
          </a:p>
          <a:p>
            <a:pPr marL="1041400" lvl="1" indent="-584200" defTabSz="406400">
              <a:buFont typeface="Arial" panose="020B0604020202020204" pitchFamily="34" charset="0"/>
              <a:buChar char="•"/>
            </a:pPr>
            <a:r>
              <a:rPr lang="en-US" sz="4000" b="1" dirty="0" smtClean="0"/>
              <a:t>1942-1945—Russell King</a:t>
            </a:r>
          </a:p>
          <a:p>
            <a:pPr marL="1041400" lvl="1" indent="-584200" defTabSz="406400">
              <a:buFont typeface="Arial" panose="020B0604020202020204" pitchFamily="34" charset="0"/>
              <a:buChar char="•"/>
            </a:pPr>
            <a:r>
              <a:rPr lang="en-US" sz="4000" b="1" dirty="0" smtClean="0"/>
              <a:t>1945-1948—Bill Floyd</a:t>
            </a:r>
          </a:p>
          <a:p>
            <a:pPr marL="1041400" lvl="1" indent="-584200" defTabSz="406400">
              <a:buFont typeface="Arial" panose="020B0604020202020204" pitchFamily="34" charset="0"/>
              <a:buChar char="•"/>
            </a:pPr>
            <a:r>
              <a:rPr lang="en-US" sz="4000" b="1" dirty="0" smtClean="0"/>
              <a:t>1948-1950—Iverson E. Boles</a:t>
            </a:r>
          </a:p>
          <a:p>
            <a:pPr marL="1041400" lvl="1" indent="-584200" defTabSz="406400">
              <a:buFont typeface="Arial" panose="020B0604020202020204" pitchFamily="34" charset="0"/>
              <a:buChar char="•"/>
            </a:pPr>
            <a:endParaRPr lang="en-US" sz="4000" b="1" kern="1200" dirty="0" smtClean="0">
              <a:solidFill>
                <a:schemeClr val="tx1"/>
              </a:solidFill>
            </a:endParaRP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endParaRPr lang="en-US" sz="40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71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24042" y="553794"/>
            <a:ext cx="113030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December 1986—Death of Bill Hatcher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February 1987—Property purchased on Leo Lane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September 1987—Spiritual Enrichment Weekend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March 1988—New deacons: Bob Medlock and Greg Morris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September 1988—New deacons: Ron Brackett, Stan Bronson, Joe Maloney and Chuck Milton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May 1989—Eighth annual road rally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8337" y="260289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15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24042" y="553794"/>
            <a:ext cx="113030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December 1986—Death of Bill Hatcher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February 1987—Property purchased on Leo Lane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September 1987—Spiritual Enrichment Weekend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March 1988—New deacons: Bob Medlock and Greg Morris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September 1988—New deacons: Ron Brackett, Stan Bronson, Joe Maloney and Chuck Milton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May 1989—Eighth annual road rally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January 1990—Ron Brackett began work at PBL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8337" y="260289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83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24042" y="553794"/>
            <a:ext cx="113030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October 1990—New deacons added: Tom Brown, Ron </a:t>
            </a:r>
            <a:r>
              <a:rPr lang="en-US" sz="3800" b="1" dirty="0" err="1" smtClean="0"/>
              <a:t>Cullom</a:t>
            </a:r>
            <a:r>
              <a:rPr lang="en-US" sz="3800" b="1" dirty="0" smtClean="0"/>
              <a:t>, John </a:t>
            </a:r>
            <a:r>
              <a:rPr lang="en-US" sz="3800" b="1" dirty="0" err="1" smtClean="0"/>
              <a:t>Hoelzer</a:t>
            </a:r>
            <a:r>
              <a:rPr lang="en-US" sz="3800" b="1" dirty="0" smtClean="0"/>
              <a:t>, Bill Ingram, Bill Ingram Jr., Kevin </a:t>
            </a:r>
            <a:r>
              <a:rPr lang="en-US" sz="3800" b="1" dirty="0" err="1" smtClean="0"/>
              <a:t>Keathley</a:t>
            </a:r>
            <a:r>
              <a:rPr lang="en-US" sz="3800" b="1" dirty="0" smtClean="0"/>
              <a:t>, Dirk </a:t>
            </a:r>
            <a:r>
              <a:rPr lang="en-US" sz="3800" b="1" dirty="0" err="1" smtClean="0"/>
              <a:t>Summerlot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61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24042" y="553794"/>
            <a:ext cx="113030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October 1990—New deacons added: Tom Brown, Ron </a:t>
            </a:r>
            <a:r>
              <a:rPr lang="en-US" sz="3800" b="1" dirty="0" err="1" smtClean="0"/>
              <a:t>Cullom</a:t>
            </a:r>
            <a:r>
              <a:rPr lang="en-US" sz="3800" b="1" dirty="0" smtClean="0"/>
              <a:t>, John </a:t>
            </a:r>
            <a:r>
              <a:rPr lang="en-US" sz="3800" b="1" dirty="0" err="1" smtClean="0"/>
              <a:t>Hoelzer</a:t>
            </a:r>
            <a:r>
              <a:rPr lang="en-US" sz="3800" b="1" dirty="0" smtClean="0"/>
              <a:t>, Bill Ingram, Bill Ingram Jr., Kevin </a:t>
            </a:r>
            <a:r>
              <a:rPr lang="en-US" sz="3800" b="1" dirty="0" err="1" smtClean="0"/>
              <a:t>Keathley</a:t>
            </a:r>
            <a:r>
              <a:rPr lang="en-US" sz="3800" b="1" dirty="0" smtClean="0"/>
              <a:t>, Dirk </a:t>
            </a:r>
            <a:r>
              <a:rPr lang="en-US" sz="3800" b="1" dirty="0" err="1" smtClean="0"/>
              <a:t>Summerlot</a:t>
            </a:r>
            <a:endParaRPr lang="en-US" sz="3800" b="1" dirty="0" smtClean="0"/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July 1991—New elder: Stan Bronson; New deacon: Mike Barrios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2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24042" y="553794"/>
            <a:ext cx="113030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October 1990—New deacons added: Tom Brown, Ron </a:t>
            </a:r>
            <a:r>
              <a:rPr lang="en-US" sz="3800" b="1" dirty="0" err="1" smtClean="0"/>
              <a:t>Cullom</a:t>
            </a:r>
            <a:r>
              <a:rPr lang="en-US" sz="3800" b="1" dirty="0" smtClean="0"/>
              <a:t>, John </a:t>
            </a:r>
            <a:r>
              <a:rPr lang="en-US" sz="3800" b="1" dirty="0" err="1" smtClean="0"/>
              <a:t>Hoelzer</a:t>
            </a:r>
            <a:r>
              <a:rPr lang="en-US" sz="3800" b="1" dirty="0" smtClean="0"/>
              <a:t>, Bill Ingram, Bill Ingram Jr., Kevin </a:t>
            </a:r>
            <a:r>
              <a:rPr lang="en-US" sz="3800" b="1" dirty="0" err="1" smtClean="0"/>
              <a:t>Keathley</a:t>
            </a:r>
            <a:r>
              <a:rPr lang="en-US" sz="3800" b="1" dirty="0" smtClean="0"/>
              <a:t>, Dirk </a:t>
            </a:r>
            <a:r>
              <a:rPr lang="en-US" sz="3800" b="1" dirty="0" err="1" smtClean="0"/>
              <a:t>Summerlot</a:t>
            </a:r>
            <a:endParaRPr lang="en-US" sz="3800" b="1" dirty="0" smtClean="0"/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July 1991—New elder: Stan Bronson; New deacon: Mike Barrios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May 1992—Announcement of plans for new building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6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24042" y="569836"/>
            <a:ext cx="113030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October 1990—New deacons added: Tom Brown, Ron </a:t>
            </a:r>
            <a:r>
              <a:rPr lang="en-US" sz="3800" b="1" dirty="0" err="1" smtClean="0"/>
              <a:t>Cullom</a:t>
            </a:r>
            <a:r>
              <a:rPr lang="en-US" sz="3800" b="1" dirty="0" smtClean="0"/>
              <a:t>, John </a:t>
            </a:r>
            <a:r>
              <a:rPr lang="en-US" sz="3800" b="1" dirty="0" err="1" smtClean="0"/>
              <a:t>Hoelzer</a:t>
            </a:r>
            <a:r>
              <a:rPr lang="en-US" sz="3800" b="1" dirty="0" smtClean="0"/>
              <a:t>, Bill Ingram, Bill Ingram Jr., Kevin </a:t>
            </a:r>
            <a:r>
              <a:rPr lang="en-US" sz="3800" b="1" dirty="0" err="1" smtClean="0"/>
              <a:t>Keathley</a:t>
            </a:r>
            <a:r>
              <a:rPr lang="en-US" sz="3800" b="1" dirty="0" smtClean="0"/>
              <a:t>, Dirk </a:t>
            </a:r>
            <a:r>
              <a:rPr lang="en-US" sz="3800" b="1" dirty="0" err="1" smtClean="0"/>
              <a:t>Summerlot</a:t>
            </a:r>
            <a:endParaRPr lang="en-US" sz="3800" b="1" dirty="0" smtClean="0"/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July 1991—New elder: Stan Bronson; New deacon: Mike Barrios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May 1992—Announcement of plans for new building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September 1992—Much work done to help in Hurricane Andrew disaster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30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24042" y="553794"/>
            <a:ext cx="11303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October 1990—New deacons added: Tom Brown, Ron </a:t>
            </a:r>
            <a:r>
              <a:rPr lang="en-US" sz="3800" b="1" dirty="0" err="1" smtClean="0"/>
              <a:t>Cullom</a:t>
            </a:r>
            <a:r>
              <a:rPr lang="en-US" sz="3800" b="1" dirty="0" smtClean="0"/>
              <a:t>, John </a:t>
            </a:r>
            <a:r>
              <a:rPr lang="en-US" sz="3800" b="1" dirty="0" err="1" smtClean="0"/>
              <a:t>Hoelzer</a:t>
            </a:r>
            <a:r>
              <a:rPr lang="en-US" sz="3800" b="1" dirty="0" smtClean="0"/>
              <a:t>, Bill Ingram, Bill Ingram Jr., Kevin </a:t>
            </a:r>
            <a:r>
              <a:rPr lang="en-US" sz="3800" b="1" dirty="0" err="1" smtClean="0"/>
              <a:t>Keathley</a:t>
            </a:r>
            <a:r>
              <a:rPr lang="en-US" sz="3800" b="1" dirty="0" smtClean="0"/>
              <a:t>, Dirk </a:t>
            </a:r>
            <a:r>
              <a:rPr lang="en-US" sz="3800" b="1" dirty="0" err="1" smtClean="0"/>
              <a:t>Summerlot</a:t>
            </a:r>
            <a:endParaRPr lang="en-US" sz="3800" b="1" dirty="0" smtClean="0"/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July 1991—New elder: Stan Bronson; New deacon: Mike Barrios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May 1992—Announcement of plans for new building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September 1992—Much work done to help in Hurricane Andrew disaster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November 1992—Radio program on WCNO, Stuart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34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24042" y="553794"/>
            <a:ext cx="11303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February 1993—Special two months Sunday morning study on Marriage, Divorce and Remarriage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08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24042" y="553794"/>
            <a:ext cx="113030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February 1993—Special two months Sunday morning study on Marriage, Divorce and Remarriage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March 1993—23 members leave to form “Church of Christ of the Palm Beaches” – marked as unfaithful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80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24042" y="553794"/>
            <a:ext cx="113030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February 1993—Special two months Sunday morning study on Marriage, Divorce and Remarriage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March 1993—23 members leave to form “Church of Christ of the Palm Beaches” – marked as unfaithful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April 1993—New deacons added: Jeff Feeney, Dan Fuller and Harold Pack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70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6189" y="1084520"/>
            <a:ext cx="11818601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/>
              <a:t>Palm Beach Lakes</a:t>
            </a:r>
          </a:p>
          <a:p>
            <a:pPr algn="ctr"/>
            <a:r>
              <a:rPr lang="en-US" sz="6000" b="1" dirty="0" smtClean="0"/>
              <a:t>811 North Olive Avenue</a:t>
            </a:r>
          </a:p>
          <a:p>
            <a:pPr algn="ctr"/>
            <a:endParaRPr lang="en-US" sz="6000" b="1" dirty="0"/>
          </a:p>
          <a:p>
            <a:pPr algn="ctr"/>
            <a:r>
              <a:rPr lang="en-US" sz="6000" b="1" dirty="0" smtClean="0"/>
              <a:t>June, 1949-July 18, 1964</a:t>
            </a:r>
          </a:p>
          <a:p>
            <a:pPr algn="ctr"/>
            <a:endParaRPr lang="en-US" sz="6000" b="1" kern="1200" dirty="0">
              <a:solidFill>
                <a:schemeClr val="tx1"/>
              </a:solidFill>
            </a:endParaRPr>
          </a:p>
          <a:p>
            <a:pPr algn="ctr"/>
            <a:endParaRPr lang="en-US" sz="60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22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24042" y="553794"/>
            <a:ext cx="113030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February 1993—Special two months Sunday morning study on Marriage, Divorce and Remarriage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March 1993—23 members leave to form “Church of Christ of the Palm Beaches” – marked as unfaithful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April 1993—New deacons added: Jeff Feeney, Dan Fuller and Harold Pack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October 1993—Retreat for wives of elders, deacons and preachers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42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24042" y="553794"/>
            <a:ext cx="11303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February 1993—Special two months Sunday morning study on Marriage, Divorce and Remarriage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March 1993—23 members leave to form “Church of Christ of the Palm Beaches” – marked as unfaithful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April 1993—New deacons added: Jeff Feeney, Dan Fuller and Harold Pack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October 1993—Retreat for wives of elders, deacons and preachers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May 1994—David Sproule worked as summer intern with the teens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25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24042" y="553794"/>
            <a:ext cx="11303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December 1994—New deacons added: David Brown, Ephraim Davis and Phil Porter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59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24042" y="553794"/>
            <a:ext cx="113030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December 1994—New deacons added: David Brown, Ephraim Davis and Phil Porter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October 1996—New deacons added: Bill Boyd and Gary Jenkins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73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24042" y="553794"/>
            <a:ext cx="113030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December 1994—New deacons added: David Brown, Ephraim Davis and Phil Porter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October 1996—New deacons added: Bill Boyd and Gary Jenkins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May 1997—David Sproule began work at PBL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37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24042" y="553794"/>
            <a:ext cx="113030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December 1994—New deacons added: David Brown, Ephraim Davis and Phil Porter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October 1996—New deacons added: Bill Boyd and Gary Jenkins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May 1997—David Sproule began work at PBL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August 1997—Groundbreaking on Leo Lane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82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24042" y="553794"/>
            <a:ext cx="113030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December 1994—New deacons added: David Brown, Ephraim Davis and Phil Porter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October 1996—New deacons added: Bill Boyd and Gary Jenkins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May 1997—David Sproule began work at PBL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August 1997—Groundbreaking on Leo Lane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September 1998—Sod laying at Leo Lane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24042" y="553794"/>
            <a:ext cx="11303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December 1994—New deacons added: David Brown, Ephraim Davis and Phil Porter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October 1996—New deacons added: Bill Boyd and Gary Jenkins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May 1997—David Sproule began work at PBL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August 1997—Groundbreaking on Leo Lane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kern="1200" dirty="0" smtClean="0">
                <a:solidFill>
                  <a:schemeClr val="tx1"/>
                </a:solidFill>
              </a:rPr>
              <a:t>September 1998—Sod laying at Leo Lane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r>
              <a:rPr lang="en-US" sz="3800" b="1" dirty="0" smtClean="0"/>
              <a:t>October 1998—Move to Leo Lane</a:t>
            </a: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endParaRPr lang="en-US" sz="3800" b="1" kern="1200" dirty="0" smtClean="0">
              <a:solidFill>
                <a:schemeClr val="tx1"/>
              </a:solidFill>
            </a:endParaRP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endParaRPr lang="en-US" sz="3800" b="1" kern="1200" dirty="0" smtClean="0">
              <a:solidFill>
                <a:schemeClr val="tx1"/>
              </a:solidFill>
            </a:endParaRPr>
          </a:p>
          <a:p>
            <a:pPr marL="584200" indent="-584200" defTabSz="406400">
              <a:buFont typeface="Arial" panose="020B0604020202020204" pitchFamily="34" charset="0"/>
              <a:buChar char="•"/>
            </a:pPr>
            <a:endParaRPr lang="en-US" sz="4000" b="1" kern="1200" dirty="0" smtClean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06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6189" y="1084520"/>
            <a:ext cx="11818601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/>
              <a:t>Palm Beach Lakes</a:t>
            </a:r>
          </a:p>
          <a:p>
            <a:pPr algn="ctr"/>
            <a:r>
              <a:rPr lang="en-US" sz="6000" b="1" dirty="0" smtClean="0"/>
              <a:t>4067 Leo Lane</a:t>
            </a:r>
          </a:p>
          <a:p>
            <a:pPr algn="ctr"/>
            <a:endParaRPr lang="en-US" sz="6000" b="1" dirty="0"/>
          </a:p>
          <a:p>
            <a:pPr algn="ctr"/>
            <a:r>
              <a:rPr lang="en-US" sz="6000" b="1" dirty="0" smtClean="0"/>
              <a:t>October 1998-July 2013</a:t>
            </a:r>
          </a:p>
          <a:p>
            <a:pPr algn="ctr"/>
            <a:endParaRPr lang="en-US" sz="6000" b="1" kern="1200" dirty="0">
              <a:solidFill>
                <a:schemeClr val="tx1"/>
              </a:solidFill>
            </a:endParaRPr>
          </a:p>
          <a:p>
            <a:pPr algn="ctr"/>
            <a:endParaRPr lang="en-US" sz="60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18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8000" y="601920"/>
            <a:ext cx="113030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06400"/>
            <a:r>
              <a:rPr lang="en-US" sz="4800" b="1" kern="1200" dirty="0" smtClean="0">
                <a:solidFill>
                  <a:schemeClr val="tx1"/>
                </a:solidFill>
              </a:rPr>
              <a:t>Great Events on Leo Lane!</a:t>
            </a:r>
          </a:p>
          <a:p>
            <a:pPr algn="ctr" defTabSz="406400"/>
            <a:r>
              <a:rPr lang="en-US" sz="3800" b="1" dirty="0" smtClean="0"/>
              <a:t>Addition of Many New Elders and Deacons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89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82600" y="601920"/>
            <a:ext cx="11303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defTabSz="406400">
              <a:buFont typeface="Arial" panose="020B0604020202020204" pitchFamily="34" charset="0"/>
              <a:buChar char="•"/>
            </a:pPr>
            <a:r>
              <a:rPr lang="en-US" sz="4000" b="1" dirty="0" smtClean="0"/>
              <a:t>Preachers: at 36</a:t>
            </a:r>
            <a:r>
              <a:rPr lang="en-US" sz="4000" b="1" baseline="30000" dirty="0" smtClean="0"/>
              <a:t>th</a:t>
            </a:r>
            <a:r>
              <a:rPr lang="en-US" sz="4000" b="1" dirty="0" smtClean="0"/>
              <a:t> Street</a:t>
            </a:r>
          </a:p>
          <a:p>
            <a:pPr marL="1041400" lvl="1" indent="-584200" defTabSz="406400">
              <a:buFont typeface="Arial" panose="020B0604020202020204" pitchFamily="34" charset="0"/>
              <a:buChar char="•"/>
            </a:pPr>
            <a:r>
              <a:rPr lang="en-US" sz="4000" b="1" kern="1200" dirty="0" smtClean="0">
                <a:solidFill>
                  <a:schemeClr val="tx1"/>
                </a:solidFill>
              </a:rPr>
              <a:t>1948-1950—Iverson L. Boles</a:t>
            </a:r>
          </a:p>
          <a:p>
            <a:pPr marL="1041400" lvl="1" indent="-584200" defTabSz="406400">
              <a:buFont typeface="Arial" panose="020B0604020202020204" pitchFamily="34" charset="0"/>
              <a:buChar char="•"/>
            </a:pPr>
            <a:r>
              <a:rPr lang="en-US" sz="4000" b="1" dirty="0" smtClean="0"/>
              <a:t>1950-1954—John Renshaw</a:t>
            </a:r>
          </a:p>
          <a:p>
            <a:pPr marL="1041400" lvl="1" indent="-584200" defTabSz="406400">
              <a:buFont typeface="Arial" panose="020B0604020202020204" pitchFamily="34" charset="0"/>
              <a:buChar char="•"/>
            </a:pPr>
            <a:r>
              <a:rPr lang="en-US" sz="4000" b="1" dirty="0" smtClean="0"/>
              <a:t>1955-1959—Hugh Piper</a:t>
            </a:r>
            <a:endParaRPr lang="en-US" sz="40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15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8000" y="601920"/>
            <a:ext cx="113030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06400"/>
            <a:r>
              <a:rPr lang="en-US" sz="4800" b="1" kern="1200" dirty="0" smtClean="0">
                <a:solidFill>
                  <a:schemeClr val="tx1"/>
                </a:solidFill>
              </a:rPr>
              <a:t>Great Events on Leo Lane!</a:t>
            </a:r>
          </a:p>
          <a:p>
            <a:pPr algn="ctr" defTabSz="406400"/>
            <a:r>
              <a:rPr lang="en-US" sz="3800" b="1" dirty="0" smtClean="0"/>
              <a:t>Addition of Many New Elders and Deacons</a:t>
            </a:r>
          </a:p>
          <a:p>
            <a:pPr algn="ctr" defTabSz="406400"/>
            <a:r>
              <a:rPr lang="en-US" sz="3800" b="1" dirty="0" smtClean="0"/>
              <a:t>Lectureships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23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8000" y="601920"/>
            <a:ext cx="11303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06400"/>
            <a:r>
              <a:rPr lang="en-US" sz="4800" b="1" kern="1200" dirty="0" smtClean="0">
                <a:solidFill>
                  <a:schemeClr val="tx1"/>
                </a:solidFill>
              </a:rPr>
              <a:t>Great Events on Leo Lane!</a:t>
            </a:r>
          </a:p>
          <a:p>
            <a:pPr algn="ctr" defTabSz="406400"/>
            <a:r>
              <a:rPr lang="en-US" sz="3800" b="1" dirty="0" smtClean="0"/>
              <a:t>Addition of Many New Elders and Deacons</a:t>
            </a:r>
          </a:p>
          <a:p>
            <a:pPr algn="ctr" defTabSz="406400"/>
            <a:r>
              <a:rPr lang="en-US" sz="3800" b="1" dirty="0" smtClean="0"/>
              <a:t>Lectureships</a:t>
            </a:r>
          </a:p>
          <a:p>
            <a:pPr algn="ctr" defTabSz="406400"/>
            <a:r>
              <a:rPr lang="en-US" sz="3800" b="1" kern="1200" dirty="0" smtClean="0">
                <a:solidFill>
                  <a:schemeClr val="tx1"/>
                </a:solidFill>
              </a:rPr>
              <a:t>Mission Sundays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07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8000" y="601920"/>
            <a:ext cx="11303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06400"/>
            <a:r>
              <a:rPr lang="en-US" sz="4800" b="1" kern="1200" dirty="0" smtClean="0">
                <a:solidFill>
                  <a:schemeClr val="tx1"/>
                </a:solidFill>
              </a:rPr>
              <a:t>Great Events on Leo Lane!</a:t>
            </a:r>
          </a:p>
          <a:p>
            <a:pPr algn="ctr" defTabSz="406400"/>
            <a:r>
              <a:rPr lang="en-US" sz="3800" b="1" dirty="0" smtClean="0"/>
              <a:t>Addition of Many New Elders and Deacons</a:t>
            </a:r>
          </a:p>
          <a:p>
            <a:pPr algn="ctr" defTabSz="406400"/>
            <a:r>
              <a:rPr lang="en-US" sz="3800" b="1" dirty="0" smtClean="0"/>
              <a:t>Lectureships</a:t>
            </a:r>
          </a:p>
          <a:p>
            <a:pPr algn="ctr" defTabSz="406400"/>
            <a:r>
              <a:rPr lang="en-US" sz="3800" b="1" kern="1200" dirty="0" smtClean="0">
                <a:solidFill>
                  <a:schemeClr val="tx1"/>
                </a:solidFill>
              </a:rPr>
              <a:t>Mission Sundays</a:t>
            </a:r>
          </a:p>
          <a:p>
            <a:pPr algn="ctr" defTabSz="406400"/>
            <a:r>
              <a:rPr lang="en-US" sz="3800" b="1" dirty="0" smtClean="0"/>
              <a:t>Mission work in Paraguay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36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8000" y="601920"/>
            <a:ext cx="113030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06400"/>
            <a:r>
              <a:rPr lang="en-US" sz="4800" b="1" kern="1200" dirty="0" smtClean="0">
                <a:solidFill>
                  <a:schemeClr val="tx1"/>
                </a:solidFill>
              </a:rPr>
              <a:t>Great Events on Leo Lane!</a:t>
            </a:r>
          </a:p>
          <a:p>
            <a:pPr algn="ctr" defTabSz="406400"/>
            <a:r>
              <a:rPr lang="en-US" sz="3800" b="1" dirty="0" smtClean="0"/>
              <a:t>Addition of Many New Elders and Deacons</a:t>
            </a:r>
          </a:p>
          <a:p>
            <a:pPr algn="ctr" defTabSz="406400"/>
            <a:r>
              <a:rPr lang="en-US" sz="3800" b="1" dirty="0" smtClean="0"/>
              <a:t>Lectureships</a:t>
            </a:r>
          </a:p>
          <a:p>
            <a:pPr algn="ctr" defTabSz="406400"/>
            <a:r>
              <a:rPr lang="en-US" sz="3800" b="1" kern="1200" dirty="0" smtClean="0">
                <a:solidFill>
                  <a:schemeClr val="tx1"/>
                </a:solidFill>
              </a:rPr>
              <a:t>Mission Sundays</a:t>
            </a:r>
          </a:p>
          <a:p>
            <a:pPr algn="ctr" defTabSz="406400"/>
            <a:r>
              <a:rPr lang="en-US" sz="3800" b="1" dirty="0" smtClean="0"/>
              <a:t>Mission work in Paraguay</a:t>
            </a:r>
          </a:p>
          <a:p>
            <a:pPr algn="ctr" defTabSz="406400"/>
            <a:r>
              <a:rPr lang="en-US" sz="3800" b="1" kern="1200" dirty="0" smtClean="0">
                <a:solidFill>
                  <a:schemeClr val="tx1"/>
                </a:solidFill>
              </a:rPr>
              <a:t>Homecoming and “Coming Home”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65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8000" y="601920"/>
            <a:ext cx="113030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06400"/>
            <a:r>
              <a:rPr lang="en-US" sz="4800" b="1" kern="1200" dirty="0" smtClean="0">
                <a:solidFill>
                  <a:schemeClr val="tx1"/>
                </a:solidFill>
              </a:rPr>
              <a:t>Great Events on Leo Lane!</a:t>
            </a:r>
          </a:p>
          <a:p>
            <a:pPr algn="ctr" defTabSz="406400"/>
            <a:r>
              <a:rPr lang="en-US" sz="3800" b="1" dirty="0" smtClean="0"/>
              <a:t>Addition of Many New Elders and Deacons</a:t>
            </a:r>
          </a:p>
          <a:p>
            <a:pPr algn="ctr" defTabSz="406400"/>
            <a:r>
              <a:rPr lang="en-US" sz="3800" b="1" dirty="0" smtClean="0"/>
              <a:t>Lectureships</a:t>
            </a:r>
          </a:p>
          <a:p>
            <a:pPr algn="ctr" defTabSz="406400"/>
            <a:r>
              <a:rPr lang="en-US" sz="3800" b="1" kern="1200" dirty="0" smtClean="0">
                <a:solidFill>
                  <a:schemeClr val="tx1"/>
                </a:solidFill>
              </a:rPr>
              <a:t>Mission Sundays</a:t>
            </a:r>
          </a:p>
          <a:p>
            <a:pPr algn="ctr" defTabSz="406400"/>
            <a:r>
              <a:rPr lang="en-US" sz="3800" b="1" dirty="0" smtClean="0"/>
              <a:t>Mission work in Paraguay</a:t>
            </a:r>
          </a:p>
          <a:p>
            <a:pPr algn="ctr" defTabSz="406400"/>
            <a:r>
              <a:rPr lang="en-US" sz="3800" b="1" kern="1200" dirty="0" smtClean="0">
                <a:solidFill>
                  <a:schemeClr val="tx1"/>
                </a:solidFill>
              </a:rPr>
              <a:t>Homecoming and “Coming Home”</a:t>
            </a:r>
          </a:p>
          <a:p>
            <a:pPr algn="ctr" defTabSz="406400"/>
            <a:r>
              <a:rPr lang="en-US" sz="3800" b="1" dirty="0" smtClean="0"/>
              <a:t>Association with Apologetics Press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42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29439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8000" y="601920"/>
            <a:ext cx="11303000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06400"/>
            <a:r>
              <a:rPr lang="en-US" sz="4800" b="1" kern="1200" dirty="0" smtClean="0">
                <a:solidFill>
                  <a:schemeClr val="tx1"/>
                </a:solidFill>
              </a:rPr>
              <a:t>Great Events on Leo Lane!</a:t>
            </a:r>
          </a:p>
          <a:p>
            <a:pPr algn="ctr" defTabSz="406400"/>
            <a:r>
              <a:rPr lang="en-US" sz="3800" b="1" dirty="0" smtClean="0"/>
              <a:t>Addition of Many New Elders and Deacons</a:t>
            </a:r>
          </a:p>
          <a:p>
            <a:pPr algn="ctr" defTabSz="406400"/>
            <a:r>
              <a:rPr lang="en-US" sz="3800" b="1" dirty="0" smtClean="0"/>
              <a:t>Lectureships</a:t>
            </a:r>
          </a:p>
          <a:p>
            <a:pPr algn="ctr" defTabSz="406400"/>
            <a:r>
              <a:rPr lang="en-US" sz="3800" b="1" kern="1200" dirty="0" smtClean="0">
                <a:solidFill>
                  <a:schemeClr val="tx1"/>
                </a:solidFill>
              </a:rPr>
              <a:t>Mission Sundays</a:t>
            </a:r>
          </a:p>
          <a:p>
            <a:pPr algn="ctr" defTabSz="406400"/>
            <a:r>
              <a:rPr lang="en-US" sz="3800" b="1" dirty="0" smtClean="0"/>
              <a:t>Mission work in Paraguay</a:t>
            </a:r>
          </a:p>
          <a:p>
            <a:pPr algn="ctr" defTabSz="406400"/>
            <a:r>
              <a:rPr lang="en-US" sz="3800" b="1" kern="1200" dirty="0" smtClean="0">
                <a:solidFill>
                  <a:schemeClr val="tx1"/>
                </a:solidFill>
              </a:rPr>
              <a:t>Homecoming and “Coming Home”</a:t>
            </a:r>
          </a:p>
          <a:p>
            <a:pPr algn="ctr" defTabSz="406400"/>
            <a:r>
              <a:rPr lang="en-US" sz="3800" b="1" dirty="0" smtClean="0"/>
              <a:t>Association with Apologetics Press</a:t>
            </a:r>
          </a:p>
          <a:p>
            <a:pPr algn="ctr" defTabSz="406400"/>
            <a:r>
              <a:rPr lang="en-US" sz="3800" b="1" kern="1200" dirty="0" smtClean="0">
                <a:solidFill>
                  <a:schemeClr val="tx1"/>
                </a:solidFill>
              </a:rPr>
              <a:t>Vacation Bible Schools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2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8000" y="601920"/>
            <a:ext cx="11303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06400"/>
            <a:r>
              <a:rPr lang="en-US" sz="4800" b="1" kern="1200" dirty="0" smtClean="0">
                <a:solidFill>
                  <a:schemeClr val="tx1"/>
                </a:solidFill>
              </a:rPr>
              <a:t>Great Events on Leo Lane!</a:t>
            </a:r>
          </a:p>
          <a:p>
            <a:pPr algn="ctr" defTabSz="406400"/>
            <a:r>
              <a:rPr lang="en-US" sz="3800" b="1" dirty="0" smtClean="0"/>
              <a:t>Addition of Many New Elders and Deacons</a:t>
            </a:r>
          </a:p>
          <a:p>
            <a:pPr algn="ctr" defTabSz="406400"/>
            <a:r>
              <a:rPr lang="en-US" sz="3800" b="1" dirty="0" smtClean="0"/>
              <a:t>Lectureships</a:t>
            </a:r>
          </a:p>
          <a:p>
            <a:pPr algn="ctr" defTabSz="406400"/>
            <a:r>
              <a:rPr lang="en-US" sz="3800" b="1" kern="1200" dirty="0" smtClean="0">
                <a:solidFill>
                  <a:schemeClr val="tx1"/>
                </a:solidFill>
              </a:rPr>
              <a:t>Mission Sundays</a:t>
            </a:r>
          </a:p>
          <a:p>
            <a:pPr algn="ctr" defTabSz="406400"/>
            <a:r>
              <a:rPr lang="en-US" sz="3800" b="1" dirty="0" smtClean="0"/>
              <a:t>Mission work in Paraguay</a:t>
            </a:r>
          </a:p>
          <a:p>
            <a:pPr algn="ctr" defTabSz="406400"/>
            <a:r>
              <a:rPr lang="en-US" sz="3800" b="1" kern="1200" dirty="0" smtClean="0">
                <a:solidFill>
                  <a:schemeClr val="tx1"/>
                </a:solidFill>
              </a:rPr>
              <a:t>Homecoming and “Coming Home”</a:t>
            </a:r>
          </a:p>
          <a:p>
            <a:pPr algn="ctr" defTabSz="406400"/>
            <a:r>
              <a:rPr lang="en-US" sz="3800" b="1" dirty="0" smtClean="0"/>
              <a:t>Association with Apologetics Press</a:t>
            </a:r>
          </a:p>
          <a:p>
            <a:pPr algn="ctr" defTabSz="406400"/>
            <a:r>
              <a:rPr lang="en-US" sz="3800" b="1" kern="1200" dirty="0" smtClean="0">
                <a:solidFill>
                  <a:schemeClr val="tx1"/>
                </a:solidFill>
              </a:rPr>
              <a:t>Vacation Bible Schools</a:t>
            </a:r>
          </a:p>
          <a:p>
            <a:pPr algn="ctr" defTabSz="406400"/>
            <a:r>
              <a:rPr lang="en-US" sz="3800" b="1" kern="1200" dirty="0" smtClean="0">
                <a:solidFill>
                  <a:schemeClr val="tx1"/>
                </a:solidFill>
              </a:rPr>
              <a:t>Mission Trips by Teens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8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8000" y="601920"/>
            <a:ext cx="113030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06400"/>
            <a:r>
              <a:rPr lang="en-US" sz="4800" b="1" kern="1200" dirty="0" smtClean="0">
                <a:solidFill>
                  <a:schemeClr val="tx1"/>
                </a:solidFill>
              </a:rPr>
              <a:t>Great Events on Leo Lane!</a:t>
            </a:r>
          </a:p>
          <a:p>
            <a:pPr algn="ctr" defTabSz="406400"/>
            <a:r>
              <a:rPr lang="en-US" sz="3800" b="1" dirty="0" smtClean="0"/>
              <a:t>Addition of Many New Elders and Deacons</a:t>
            </a:r>
          </a:p>
          <a:p>
            <a:pPr algn="ctr" defTabSz="406400"/>
            <a:r>
              <a:rPr lang="en-US" sz="3800" b="1" dirty="0" smtClean="0"/>
              <a:t>Lectureships</a:t>
            </a:r>
          </a:p>
          <a:p>
            <a:pPr algn="ctr" defTabSz="406400"/>
            <a:r>
              <a:rPr lang="en-US" sz="3800" b="1" kern="1200" dirty="0" smtClean="0">
                <a:solidFill>
                  <a:schemeClr val="tx1"/>
                </a:solidFill>
              </a:rPr>
              <a:t>Mission Sundays</a:t>
            </a:r>
          </a:p>
          <a:p>
            <a:pPr algn="ctr" defTabSz="406400"/>
            <a:r>
              <a:rPr lang="en-US" sz="3800" b="1" dirty="0" smtClean="0"/>
              <a:t>Mission work in Paraguay</a:t>
            </a:r>
          </a:p>
          <a:p>
            <a:pPr algn="ctr" defTabSz="406400"/>
            <a:r>
              <a:rPr lang="en-US" sz="3800" b="1" kern="1200" dirty="0" smtClean="0">
                <a:solidFill>
                  <a:schemeClr val="tx1"/>
                </a:solidFill>
              </a:rPr>
              <a:t>Homecoming and “Coming Home”</a:t>
            </a:r>
          </a:p>
          <a:p>
            <a:pPr algn="ctr" defTabSz="406400"/>
            <a:r>
              <a:rPr lang="en-US" sz="3800" b="1" dirty="0" smtClean="0"/>
              <a:t>Association with Apologetics Press</a:t>
            </a:r>
          </a:p>
          <a:p>
            <a:pPr algn="ctr" defTabSz="406400"/>
            <a:r>
              <a:rPr lang="en-US" sz="3800" b="1" kern="1200" dirty="0" smtClean="0">
                <a:solidFill>
                  <a:schemeClr val="tx1"/>
                </a:solidFill>
              </a:rPr>
              <a:t>Vacation Bible Schools</a:t>
            </a:r>
          </a:p>
          <a:p>
            <a:pPr algn="ctr" defTabSz="406400"/>
            <a:r>
              <a:rPr lang="en-US" sz="3800" b="1" kern="1200" dirty="0" smtClean="0">
                <a:solidFill>
                  <a:schemeClr val="tx1"/>
                </a:solidFill>
              </a:rPr>
              <a:t>Mission Trips by Teens</a:t>
            </a:r>
          </a:p>
          <a:p>
            <a:pPr algn="ctr" defTabSz="406400"/>
            <a:r>
              <a:rPr lang="en-US" sz="3800" b="1" dirty="0" smtClean="0"/>
              <a:t>“Home Grown” Missionaries</a:t>
            </a:r>
            <a:endParaRPr lang="en-US" sz="40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57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8000" y="601920"/>
            <a:ext cx="113030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06400"/>
            <a:r>
              <a:rPr lang="en-US" sz="4800" b="1" kern="1200" dirty="0" smtClean="0">
                <a:solidFill>
                  <a:schemeClr val="tx1"/>
                </a:solidFill>
              </a:rPr>
              <a:t>Great Events on Leo Lane!</a:t>
            </a:r>
          </a:p>
          <a:p>
            <a:pPr algn="ctr" defTabSz="406400"/>
            <a:r>
              <a:rPr lang="en-US" sz="3800" b="1" kern="1200" dirty="0" smtClean="0">
                <a:solidFill>
                  <a:schemeClr val="tx1"/>
                </a:solidFill>
              </a:rPr>
              <a:t>Successes of Ladies Days</a:t>
            </a:r>
          </a:p>
        </p:txBody>
      </p:sp>
    </p:spTree>
    <p:extLst>
      <p:ext uri="{BB962C8B-B14F-4D97-AF65-F5344CB8AC3E}">
        <p14:creationId xmlns:p14="http://schemas.microsoft.com/office/powerpoint/2010/main" val="114583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8000" y="601920"/>
            <a:ext cx="113030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06400"/>
            <a:r>
              <a:rPr lang="en-US" sz="4800" b="1" kern="1200" dirty="0" smtClean="0">
                <a:solidFill>
                  <a:schemeClr val="tx1"/>
                </a:solidFill>
              </a:rPr>
              <a:t>Great Events on Leo Lane!</a:t>
            </a:r>
          </a:p>
          <a:p>
            <a:pPr algn="ctr" defTabSz="406400"/>
            <a:r>
              <a:rPr lang="en-US" sz="3800" b="1" kern="1200" dirty="0" smtClean="0">
                <a:solidFill>
                  <a:schemeClr val="tx1"/>
                </a:solidFill>
              </a:rPr>
              <a:t>Successes of Ladies Days</a:t>
            </a:r>
          </a:p>
          <a:p>
            <a:pPr algn="ctr" defTabSz="406400"/>
            <a:r>
              <a:rPr lang="en-US" sz="3800" b="1" dirty="0" smtClean="0"/>
              <a:t>Hispanic Work</a:t>
            </a:r>
            <a:endParaRPr lang="en-US" sz="38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63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82600" y="601920"/>
            <a:ext cx="11303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defTabSz="406400">
              <a:buFont typeface="Arial" panose="020B0604020202020204" pitchFamily="34" charset="0"/>
              <a:buChar char="•"/>
            </a:pPr>
            <a:r>
              <a:rPr lang="en-US" sz="4000" b="1" dirty="0" smtClean="0"/>
              <a:t>Preachers: at 36</a:t>
            </a:r>
            <a:r>
              <a:rPr lang="en-US" sz="4000" b="1" baseline="30000" dirty="0" smtClean="0"/>
              <a:t>th</a:t>
            </a:r>
            <a:r>
              <a:rPr lang="en-US" sz="4000" b="1" dirty="0" smtClean="0"/>
              <a:t> Street</a:t>
            </a:r>
          </a:p>
          <a:p>
            <a:pPr marL="1041400" lvl="1" indent="-584200" defTabSz="406400">
              <a:buFont typeface="Arial" panose="020B0604020202020204" pitchFamily="34" charset="0"/>
              <a:buChar char="•"/>
            </a:pPr>
            <a:r>
              <a:rPr lang="en-US" sz="4000" b="1" kern="1200" dirty="0" smtClean="0">
                <a:solidFill>
                  <a:schemeClr val="tx1"/>
                </a:solidFill>
              </a:rPr>
              <a:t>1948-1950—Iverson L. Boles</a:t>
            </a:r>
          </a:p>
          <a:p>
            <a:pPr marL="1041400" lvl="1" indent="-584200" defTabSz="406400">
              <a:buFont typeface="Arial" panose="020B0604020202020204" pitchFamily="34" charset="0"/>
              <a:buChar char="•"/>
            </a:pPr>
            <a:r>
              <a:rPr lang="en-US" sz="4000" b="1" dirty="0" smtClean="0"/>
              <a:t>1950-1954—John Renshaw</a:t>
            </a:r>
          </a:p>
          <a:p>
            <a:pPr marL="1041400" lvl="1" indent="-584200" defTabSz="406400">
              <a:buFont typeface="Arial" panose="020B0604020202020204" pitchFamily="34" charset="0"/>
              <a:buChar char="•"/>
            </a:pPr>
            <a:r>
              <a:rPr lang="en-US" sz="4000" b="1" dirty="0" smtClean="0"/>
              <a:t>1955-1959—Hugh Piper</a:t>
            </a:r>
          </a:p>
          <a:p>
            <a:pPr marL="1041400" lvl="1" indent="-584200" defTabSz="406400">
              <a:buFont typeface="Arial" panose="020B0604020202020204" pitchFamily="34" charset="0"/>
              <a:buChar char="•"/>
            </a:pPr>
            <a:r>
              <a:rPr lang="en-US" sz="4000" b="1" dirty="0" smtClean="0"/>
              <a:t>1959—Eugene Pitts</a:t>
            </a:r>
          </a:p>
          <a:p>
            <a:pPr marL="1041400" lvl="1" indent="-584200" defTabSz="406400">
              <a:buFont typeface="Arial" panose="020B0604020202020204" pitchFamily="34" charset="0"/>
              <a:buChar char="•"/>
            </a:pPr>
            <a:r>
              <a:rPr lang="en-US" sz="4000" b="1" dirty="0" smtClean="0"/>
              <a:t>1959-1960—W.B. Black, Bert Brown</a:t>
            </a:r>
          </a:p>
          <a:p>
            <a:pPr marL="1041400" lvl="1" indent="-584200" defTabSz="406400">
              <a:buFont typeface="Arial" panose="020B0604020202020204" pitchFamily="34" charset="0"/>
              <a:buChar char="•"/>
            </a:pPr>
            <a:r>
              <a:rPr lang="en-US" sz="4000" b="1" dirty="0" smtClean="0"/>
              <a:t>1960-1968—W. Ray Duncan</a:t>
            </a:r>
            <a:endParaRPr lang="en-US" sz="40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89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8000" y="601920"/>
            <a:ext cx="11303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06400"/>
            <a:r>
              <a:rPr lang="en-US" sz="4800" b="1" kern="1200" dirty="0" smtClean="0">
                <a:solidFill>
                  <a:schemeClr val="tx1"/>
                </a:solidFill>
              </a:rPr>
              <a:t>Great Events on Leo Lane!</a:t>
            </a:r>
          </a:p>
          <a:p>
            <a:pPr algn="ctr" defTabSz="406400"/>
            <a:r>
              <a:rPr lang="en-US" sz="3800" b="1" kern="1200" dirty="0" smtClean="0">
                <a:solidFill>
                  <a:schemeClr val="tx1"/>
                </a:solidFill>
              </a:rPr>
              <a:t>Successes of Ladies Days</a:t>
            </a:r>
          </a:p>
          <a:p>
            <a:pPr algn="ctr" defTabSz="406400"/>
            <a:r>
              <a:rPr lang="en-US" sz="3800" b="1" dirty="0" smtClean="0"/>
              <a:t>Hispanic Work</a:t>
            </a:r>
          </a:p>
          <a:p>
            <a:pPr algn="ctr" defTabSz="406400"/>
            <a:r>
              <a:rPr lang="en-US" sz="3800" b="1" kern="1200" dirty="0" smtClean="0">
                <a:solidFill>
                  <a:schemeClr val="tx1"/>
                </a:solidFill>
              </a:rPr>
              <a:t>Leadership Training Classes</a:t>
            </a:r>
          </a:p>
        </p:txBody>
      </p:sp>
    </p:spTree>
    <p:extLst>
      <p:ext uri="{BB962C8B-B14F-4D97-AF65-F5344CB8AC3E}">
        <p14:creationId xmlns:p14="http://schemas.microsoft.com/office/powerpoint/2010/main" val="70511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8000" y="601920"/>
            <a:ext cx="11303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06400"/>
            <a:r>
              <a:rPr lang="en-US" sz="4800" b="1" kern="1200" dirty="0" smtClean="0">
                <a:solidFill>
                  <a:schemeClr val="tx1"/>
                </a:solidFill>
              </a:rPr>
              <a:t>Great Events on Leo Lane!</a:t>
            </a:r>
          </a:p>
          <a:p>
            <a:pPr algn="ctr" defTabSz="406400"/>
            <a:r>
              <a:rPr lang="en-US" sz="3800" b="1" kern="1200" dirty="0" smtClean="0">
                <a:solidFill>
                  <a:schemeClr val="tx1"/>
                </a:solidFill>
              </a:rPr>
              <a:t>Successes of Ladies Days</a:t>
            </a:r>
          </a:p>
          <a:p>
            <a:pPr algn="ctr" defTabSz="406400"/>
            <a:r>
              <a:rPr lang="en-US" sz="3800" b="1" dirty="0" smtClean="0"/>
              <a:t>Hispanic Work</a:t>
            </a:r>
          </a:p>
          <a:p>
            <a:pPr algn="ctr" defTabSz="406400"/>
            <a:r>
              <a:rPr lang="en-US" sz="3800" b="1" kern="1200" dirty="0" smtClean="0">
                <a:solidFill>
                  <a:schemeClr val="tx1"/>
                </a:solidFill>
              </a:rPr>
              <a:t>Leadership Training Classes</a:t>
            </a:r>
          </a:p>
          <a:p>
            <a:pPr algn="ctr" defTabSz="406400"/>
            <a:r>
              <a:rPr lang="en-US" sz="3800" b="1" dirty="0" smtClean="0"/>
              <a:t>Association with Work in Bahamas, Belle Glade etc.</a:t>
            </a:r>
            <a:endParaRPr lang="en-US" sz="38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36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8000" y="601920"/>
            <a:ext cx="113030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06400"/>
            <a:r>
              <a:rPr lang="en-US" sz="4800" b="1" kern="1200" dirty="0" smtClean="0">
                <a:solidFill>
                  <a:schemeClr val="tx1"/>
                </a:solidFill>
              </a:rPr>
              <a:t>Great Events on Leo Lane!</a:t>
            </a:r>
          </a:p>
          <a:p>
            <a:pPr algn="ctr" defTabSz="406400"/>
            <a:r>
              <a:rPr lang="en-US" sz="3800" b="1" kern="1200" dirty="0" smtClean="0">
                <a:solidFill>
                  <a:schemeClr val="tx1"/>
                </a:solidFill>
              </a:rPr>
              <a:t>Successes of Ladies Days</a:t>
            </a:r>
          </a:p>
          <a:p>
            <a:pPr algn="ctr" defTabSz="406400"/>
            <a:r>
              <a:rPr lang="en-US" sz="3800" b="1" dirty="0" smtClean="0"/>
              <a:t>Hispanic Work</a:t>
            </a:r>
          </a:p>
          <a:p>
            <a:pPr algn="ctr" defTabSz="406400"/>
            <a:r>
              <a:rPr lang="en-US" sz="3800" b="1" kern="1200" dirty="0" smtClean="0">
                <a:solidFill>
                  <a:schemeClr val="tx1"/>
                </a:solidFill>
              </a:rPr>
              <a:t>Leadership Training Classes</a:t>
            </a:r>
          </a:p>
          <a:p>
            <a:pPr algn="ctr" defTabSz="406400"/>
            <a:r>
              <a:rPr lang="en-US" sz="3800" b="1" dirty="0" smtClean="0"/>
              <a:t>Association with Work in Bahamas, Belle Glade etc.</a:t>
            </a:r>
          </a:p>
          <a:p>
            <a:pPr algn="ctr" defTabSz="406400"/>
            <a:r>
              <a:rPr lang="en-US" sz="3800" b="1" kern="1200" dirty="0" smtClean="0">
                <a:solidFill>
                  <a:schemeClr val="tx1"/>
                </a:solidFill>
              </a:rPr>
              <a:t>Kick Start Your Summer</a:t>
            </a:r>
          </a:p>
        </p:txBody>
      </p:sp>
    </p:spTree>
    <p:extLst>
      <p:ext uri="{BB962C8B-B14F-4D97-AF65-F5344CB8AC3E}">
        <p14:creationId xmlns:p14="http://schemas.microsoft.com/office/powerpoint/2010/main" val="393056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8000" y="601920"/>
            <a:ext cx="113030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06400"/>
            <a:r>
              <a:rPr lang="en-US" sz="4800" b="1" kern="1200" dirty="0" smtClean="0">
                <a:solidFill>
                  <a:schemeClr val="tx1"/>
                </a:solidFill>
              </a:rPr>
              <a:t>Great Events on Leo Lane!</a:t>
            </a:r>
          </a:p>
          <a:p>
            <a:pPr algn="ctr" defTabSz="406400"/>
            <a:r>
              <a:rPr lang="en-US" sz="3800" b="1" kern="1200" dirty="0" smtClean="0">
                <a:solidFill>
                  <a:schemeClr val="tx1"/>
                </a:solidFill>
              </a:rPr>
              <a:t>Successes of Ladies Days</a:t>
            </a:r>
          </a:p>
          <a:p>
            <a:pPr algn="ctr" defTabSz="406400"/>
            <a:r>
              <a:rPr lang="en-US" sz="3800" b="1" dirty="0" smtClean="0"/>
              <a:t>Hispanic Work</a:t>
            </a:r>
          </a:p>
          <a:p>
            <a:pPr algn="ctr" defTabSz="406400"/>
            <a:r>
              <a:rPr lang="en-US" sz="3800" b="1" kern="1200" dirty="0" smtClean="0">
                <a:solidFill>
                  <a:schemeClr val="tx1"/>
                </a:solidFill>
              </a:rPr>
              <a:t>Leadership Training Classes</a:t>
            </a:r>
          </a:p>
          <a:p>
            <a:pPr algn="ctr" defTabSz="406400"/>
            <a:r>
              <a:rPr lang="en-US" sz="3800" b="1" dirty="0" smtClean="0"/>
              <a:t>Association with Work in Bahamas, Belle Glade etc.</a:t>
            </a:r>
          </a:p>
          <a:p>
            <a:pPr algn="ctr" defTabSz="406400"/>
            <a:r>
              <a:rPr lang="en-US" sz="3800" b="1" kern="1200" dirty="0" smtClean="0">
                <a:solidFill>
                  <a:schemeClr val="tx1"/>
                </a:solidFill>
              </a:rPr>
              <a:t>Kick Start Your Summer</a:t>
            </a:r>
          </a:p>
          <a:p>
            <a:pPr algn="ctr" defTabSz="406400"/>
            <a:r>
              <a:rPr lang="en-US" sz="3800" b="1" dirty="0" smtClean="0"/>
              <a:t>Stepping Into the Bible Classes for Children</a:t>
            </a:r>
            <a:endParaRPr lang="en-US" sz="38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3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8000" y="601920"/>
            <a:ext cx="11303000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06400"/>
            <a:r>
              <a:rPr lang="en-US" sz="4800" b="1" kern="1200" dirty="0" smtClean="0">
                <a:solidFill>
                  <a:schemeClr val="tx1"/>
                </a:solidFill>
              </a:rPr>
              <a:t>Great Events on Leo Lane!</a:t>
            </a:r>
          </a:p>
          <a:p>
            <a:pPr algn="ctr" defTabSz="406400"/>
            <a:r>
              <a:rPr lang="en-US" sz="3800" b="1" kern="1200" dirty="0" smtClean="0">
                <a:solidFill>
                  <a:schemeClr val="tx1"/>
                </a:solidFill>
              </a:rPr>
              <a:t>Successes of Ladies Days</a:t>
            </a:r>
          </a:p>
          <a:p>
            <a:pPr algn="ctr" defTabSz="406400"/>
            <a:r>
              <a:rPr lang="en-US" sz="3800" b="1" dirty="0" smtClean="0"/>
              <a:t>Hispanic Work</a:t>
            </a:r>
          </a:p>
          <a:p>
            <a:pPr algn="ctr" defTabSz="406400"/>
            <a:r>
              <a:rPr lang="en-US" sz="3800" b="1" kern="1200" dirty="0" smtClean="0">
                <a:solidFill>
                  <a:schemeClr val="tx1"/>
                </a:solidFill>
              </a:rPr>
              <a:t>Leadership Training Classes</a:t>
            </a:r>
          </a:p>
          <a:p>
            <a:pPr algn="ctr" defTabSz="406400"/>
            <a:r>
              <a:rPr lang="en-US" sz="3800" b="1" dirty="0" smtClean="0"/>
              <a:t>Association with Work in Bahamas, Belle Glade etc.</a:t>
            </a:r>
          </a:p>
          <a:p>
            <a:pPr algn="ctr" defTabSz="406400"/>
            <a:r>
              <a:rPr lang="en-US" sz="3800" b="1" kern="1200" dirty="0" smtClean="0">
                <a:solidFill>
                  <a:schemeClr val="tx1"/>
                </a:solidFill>
              </a:rPr>
              <a:t>Kick Start Your Summer</a:t>
            </a:r>
          </a:p>
          <a:p>
            <a:pPr algn="ctr" defTabSz="406400"/>
            <a:r>
              <a:rPr lang="en-US" sz="3800" b="1" dirty="0" smtClean="0"/>
              <a:t>Stepping Into the Bible Classes for Children</a:t>
            </a:r>
          </a:p>
          <a:p>
            <a:pPr algn="ctr" defTabSz="406400"/>
            <a:r>
              <a:rPr lang="en-US" sz="3800" b="1" kern="1200" dirty="0" smtClean="0">
                <a:solidFill>
                  <a:schemeClr val="tx1"/>
                </a:solidFill>
              </a:rPr>
              <a:t>Central Florida Bible Camps</a:t>
            </a:r>
          </a:p>
        </p:txBody>
      </p:sp>
    </p:spTree>
    <p:extLst>
      <p:ext uri="{BB962C8B-B14F-4D97-AF65-F5344CB8AC3E}">
        <p14:creationId xmlns:p14="http://schemas.microsoft.com/office/powerpoint/2010/main" val="221253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8000" y="601920"/>
            <a:ext cx="11303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06400"/>
            <a:r>
              <a:rPr lang="en-US" sz="4800" b="1" kern="1200" dirty="0" smtClean="0">
                <a:solidFill>
                  <a:schemeClr val="tx1"/>
                </a:solidFill>
              </a:rPr>
              <a:t>Great Events on Leo Lane!</a:t>
            </a:r>
          </a:p>
          <a:p>
            <a:pPr algn="ctr" defTabSz="406400"/>
            <a:r>
              <a:rPr lang="en-US" sz="3800" b="1" kern="1200" dirty="0" smtClean="0">
                <a:solidFill>
                  <a:schemeClr val="tx1"/>
                </a:solidFill>
              </a:rPr>
              <a:t>Successes of Ladies Days</a:t>
            </a:r>
          </a:p>
          <a:p>
            <a:pPr algn="ctr" defTabSz="406400"/>
            <a:r>
              <a:rPr lang="en-US" sz="3800" b="1" dirty="0" smtClean="0"/>
              <a:t>Hispanic Work</a:t>
            </a:r>
          </a:p>
          <a:p>
            <a:pPr algn="ctr" defTabSz="406400"/>
            <a:r>
              <a:rPr lang="en-US" sz="3800" b="1" kern="1200" dirty="0" smtClean="0">
                <a:solidFill>
                  <a:schemeClr val="tx1"/>
                </a:solidFill>
              </a:rPr>
              <a:t>Leadership Training Classes</a:t>
            </a:r>
          </a:p>
          <a:p>
            <a:pPr algn="ctr" defTabSz="406400"/>
            <a:r>
              <a:rPr lang="en-US" sz="3800" b="1" dirty="0" smtClean="0"/>
              <a:t>Association with Work in Bahamas, Belle Glade etc.</a:t>
            </a:r>
          </a:p>
          <a:p>
            <a:pPr algn="ctr" defTabSz="406400"/>
            <a:r>
              <a:rPr lang="en-US" sz="3800" b="1" kern="1200" dirty="0" smtClean="0">
                <a:solidFill>
                  <a:schemeClr val="tx1"/>
                </a:solidFill>
              </a:rPr>
              <a:t>Kick Start Your Summer</a:t>
            </a:r>
          </a:p>
          <a:p>
            <a:pPr algn="ctr" defTabSz="406400"/>
            <a:r>
              <a:rPr lang="en-US" sz="3800" b="1" dirty="0" smtClean="0"/>
              <a:t>Stepping Into the Bible Classes for Children</a:t>
            </a:r>
          </a:p>
          <a:p>
            <a:pPr algn="ctr" defTabSz="406400"/>
            <a:r>
              <a:rPr lang="en-US" sz="3800" b="1" kern="1200" dirty="0" smtClean="0">
                <a:solidFill>
                  <a:schemeClr val="tx1"/>
                </a:solidFill>
              </a:rPr>
              <a:t>Central Florida Bible Camps</a:t>
            </a:r>
          </a:p>
          <a:p>
            <a:pPr algn="ctr" defTabSz="406400"/>
            <a:r>
              <a:rPr lang="en-US" sz="3800" b="1" kern="1200" dirty="0" smtClean="0">
                <a:solidFill>
                  <a:schemeClr val="tx1"/>
                </a:solidFill>
              </a:rPr>
              <a:t>Missionaries Like </a:t>
            </a:r>
            <a:r>
              <a:rPr lang="en-US" sz="3800" b="1" dirty="0" smtClean="0"/>
              <a:t>Chris, Josh, Troy &amp; Robert Martin</a:t>
            </a:r>
            <a:endParaRPr lang="en-US" sz="38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42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8000" y="601920"/>
            <a:ext cx="11303000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06400"/>
            <a:r>
              <a:rPr lang="en-US" sz="4800" b="1" kern="1200" dirty="0" smtClean="0">
                <a:solidFill>
                  <a:schemeClr val="tx1"/>
                </a:solidFill>
              </a:rPr>
              <a:t>Great Events on Leo Lane!</a:t>
            </a:r>
          </a:p>
          <a:p>
            <a:pPr algn="ctr" defTabSz="406400"/>
            <a:r>
              <a:rPr lang="en-US" sz="3800" b="1" kern="1200" dirty="0" smtClean="0">
                <a:solidFill>
                  <a:schemeClr val="tx1"/>
                </a:solidFill>
              </a:rPr>
              <a:t>Successes of Ladies Days</a:t>
            </a:r>
          </a:p>
          <a:p>
            <a:pPr algn="ctr" defTabSz="406400"/>
            <a:r>
              <a:rPr lang="en-US" sz="3800" b="1" dirty="0" smtClean="0"/>
              <a:t>Hispanic Work</a:t>
            </a:r>
          </a:p>
          <a:p>
            <a:pPr algn="ctr" defTabSz="406400"/>
            <a:r>
              <a:rPr lang="en-US" sz="3800" b="1" kern="1200" dirty="0" smtClean="0">
                <a:solidFill>
                  <a:schemeClr val="tx1"/>
                </a:solidFill>
              </a:rPr>
              <a:t>Leadership Training Classes</a:t>
            </a:r>
          </a:p>
          <a:p>
            <a:pPr algn="ctr" defTabSz="406400"/>
            <a:r>
              <a:rPr lang="en-US" sz="3800" b="1" dirty="0" smtClean="0"/>
              <a:t>Association with Work in Bahamas, Belle Glade etc.</a:t>
            </a:r>
          </a:p>
          <a:p>
            <a:pPr algn="ctr" defTabSz="406400"/>
            <a:r>
              <a:rPr lang="en-US" sz="3800" b="1" kern="1200" dirty="0" smtClean="0">
                <a:solidFill>
                  <a:schemeClr val="tx1"/>
                </a:solidFill>
              </a:rPr>
              <a:t>Kick Start Your Summer</a:t>
            </a:r>
          </a:p>
          <a:p>
            <a:pPr algn="ctr" defTabSz="406400"/>
            <a:r>
              <a:rPr lang="en-US" sz="3800" b="1" dirty="0" smtClean="0"/>
              <a:t>Stepping Into the Bible Classes for Children</a:t>
            </a:r>
          </a:p>
          <a:p>
            <a:pPr algn="ctr" defTabSz="406400"/>
            <a:r>
              <a:rPr lang="en-US" sz="3800" b="1" kern="1200" dirty="0" smtClean="0">
                <a:solidFill>
                  <a:schemeClr val="tx1"/>
                </a:solidFill>
              </a:rPr>
              <a:t>Central Florida Bible Camps</a:t>
            </a:r>
          </a:p>
          <a:p>
            <a:pPr algn="ctr" defTabSz="406400"/>
            <a:r>
              <a:rPr lang="en-US" sz="3800" b="1" kern="1200" dirty="0" smtClean="0">
                <a:solidFill>
                  <a:schemeClr val="tx1"/>
                </a:solidFill>
              </a:rPr>
              <a:t>Missionaries Like </a:t>
            </a:r>
            <a:r>
              <a:rPr lang="en-US" sz="3800" b="1" dirty="0" smtClean="0"/>
              <a:t>Chris, Josh, Troy &amp; Robert Martin</a:t>
            </a:r>
          </a:p>
          <a:p>
            <a:pPr algn="ctr" defTabSz="406400"/>
            <a:r>
              <a:rPr lang="en-US" sz="3800" b="1" dirty="0" smtClean="0"/>
              <a:t>Easter Island</a:t>
            </a:r>
          </a:p>
          <a:p>
            <a:pPr algn="ctr" defTabSz="406400"/>
            <a:endParaRPr lang="en-US" sz="3800" b="1" kern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58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715</TotalTime>
  <Words>3411</Words>
  <Application>Microsoft Office PowerPoint</Application>
  <PresentationFormat>Widescreen</PresentationFormat>
  <Paragraphs>423</Paragraphs>
  <Slides>96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96</vt:i4>
      </vt:variant>
    </vt:vector>
  </HeadingPairs>
  <TitlesOfParts>
    <vt:vector size="10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Jenkins</dc:creator>
  <cp:lastModifiedBy>David Sproule</cp:lastModifiedBy>
  <cp:revision>37</cp:revision>
  <cp:lastPrinted>2016-07-03T12:36:09Z</cp:lastPrinted>
  <dcterms:created xsi:type="dcterms:W3CDTF">2016-07-01T19:55:39Z</dcterms:created>
  <dcterms:modified xsi:type="dcterms:W3CDTF">2016-07-03T12:38:37Z</dcterms:modified>
</cp:coreProperties>
</file>