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6" r:id="rId3"/>
    <p:sldId id="257" r:id="rId4"/>
    <p:sldId id="258" r:id="rId5"/>
    <p:sldId id="259" r:id="rId6"/>
    <p:sldId id="260" r:id="rId7"/>
    <p:sldId id="261" r:id="rId8"/>
    <p:sldId id="262" r:id="rId9"/>
    <p:sldId id="263" r:id="rId10"/>
    <p:sldId id="264" r:id="rId11"/>
    <p:sldId id="265" r:id="rId12"/>
    <p:sldId id="266" r:id="rId13"/>
    <p:sldId id="267" r:id="rId14"/>
    <p:sldId id="270" r:id="rId15"/>
    <p:sldId id="271" r:id="rId16"/>
    <p:sldId id="272" r:id="rId17"/>
    <p:sldId id="273"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9" autoAdjust="0"/>
    <p:restoredTop sz="94660"/>
  </p:normalViewPr>
  <p:slideViewPr>
    <p:cSldViewPr snapToGrid="0">
      <p:cViewPr varScale="1">
        <p:scale>
          <a:sx n="78" d="100"/>
          <a:sy n="78" d="100"/>
        </p:scale>
        <p:origin x="116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55F1FB-9E6D-4ABA-A439-438CF393EAF7}"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715732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55F1FB-9E6D-4ABA-A439-438CF393EAF7}"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3569227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55F1FB-9E6D-4ABA-A439-438CF393EAF7}"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1721321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55F1FB-9E6D-4ABA-A439-438CF393EAF7}"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767317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55F1FB-9E6D-4ABA-A439-438CF393EAF7}"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40009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55F1FB-9E6D-4ABA-A439-438CF393EAF7}"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496392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55F1FB-9E6D-4ABA-A439-438CF393EAF7}" type="datetimeFigureOut">
              <a:rPr lang="en-US" smtClean="0"/>
              <a:t>4/18/2016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1962152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55F1FB-9E6D-4ABA-A439-438CF393EAF7}" type="datetimeFigureOut">
              <a:rPr lang="en-US" smtClean="0"/>
              <a:t>4/18/2016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035136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5F1FB-9E6D-4ABA-A439-438CF393EAF7}" type="datetimeFigureOut">
              <a:rPr lang="en-US" smtClean="0"/>
              <a:t>4/18/2016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361703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55F1FB-9E6D-4ABA-A439-438CF393EAF7}"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444656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55F1FB-9E6D-4ABA-A439-438CF393EAF7}"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3766120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55F1FB-9E6D-4ABA-A439-438CF393EAF7}" type="datetimeFigureOut">
              <a:rPr lang="en-US" smtClean="0"/>
              <a:t>4/18/2016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64DEB-ED1E-4829-A48D-72A4DA6AF768}" type="slidenum">
              <a:rPr lang="en-US" smtClean="0"/>
              <a:t>‹#›</a:t>
            </a:fld>
            <a:endParaRPr lang="en-US"/>
          </a:p>
        </p:txBody>
      </p:sp>
    </p:spTree>
    <p:extLst>
      <p:ext uri="{BB962C8B-B14F-4D97-AF65-F5344CB8AC3E}">
        <p14:creationId xmlns:p14="http://schemas.microsoft.com/office/powerpoint/2010/main" val="3516635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8856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8854" y="713509"/>
            <a:ext cx="8921578" cy="2326253"/>
          </a:xfrm>
        </p:spPr>
        <p:txBody>
          <a:bodyPr anchor="ctr">
            <a:normAutofit/>
          </a:bodyPr>
          <a:lstStyle/>
          <a:p>
            <a:pPr marL="0" indent="0" algn="ctr">
              <a:buNone/>
            </a:pPr>
            <a:r>
              <a:rPr lang="en-US" sz="3900" b="1" dirty="0" smtClean="0"/>
              <a:t>What do these passages have in common?</a:t>
            </a:r>
            <a:endParaRPr lang="en-US" sz="3900" b="1" dirty="0"/>
          </a:p>
        </p:txBody>
      </p:sp>
      <p:sp>
        <p:nvSpPr>
          <p:cNvPr id="2" name="TextBox 1"/>
          <p:cNvSpPr txBox="1"/>
          <p:nvPr/>
        </p:nvSpPr>
        <p:spPr>
          <a:xfrm>
            <a:off x="327079" y="2941475"/>
            <a:ext cx="8465127" cy="707886"/>
          </a:xfrm>
          <a:prstGeom prst="rect">
            <a:avLst/>
          </a:prstGeom>
          <a:noFill/>
        </p:spPr>
        <p:txBody>
          <a:bodyPr wrap="square" rtlCol="0">
            <a:spAutoFit/>
          </a:bodyPr>
          <a:lstStyle/>
          <a:p>
            <a:pPr algn="ctr"/>
            <a:r>
              <a:rPr lang="en-US" sz="4000" b="1" dirty="0" smtClean="0">
                <a:solidFill>
                  <a:srgbClr val="C00000"/>
                </a:solidFill>
                <a:effectLst>
                  <a:outerShdw blurRad="50800" dist="38100" dir="2700000" algn="tl" rotWithShape="0">
                    <a:prstClr val="black">
                      <a:alpha val="40000"/>
                    </a:prstClr>
                  </a:outerShdw>
                </a:effectLst>
              </a:rPr>
              <a:t>Diligence, Devotion and Dedication</a:t>
            </a:r>
            <a:endParaRPr lang="en-US" sz="4000" b="1" dirty="0">
              <a:solidFill>
                <a:srgbClr val="C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2688167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C00000"/>
                </a:solidFill>
                <a:effectLst>
                  <a:outerShdw blurRad="38100" dist="38100" dir="2700000" algn="tl">
                    <a:srgbClr val="000000">
                      <a:alpha val="43137"/>
                    </a:srgbClr>
                  </a:outerShdw>
                </a:effectLst>
              </a:rPr>
              <a:t>Consider King David</a:t>
            </a:r>
            <a:endParaRPr lang="en-US" sz="54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sz="3200" b="1" dirty="0" smtClean="0"/>
              <a:t>1 Chronicles 29:1-5</a:t>
            </a:r>
            <a:endParaRPr lang="en-US" sz="3200" b="1" dirty="0"/>
          </a:p>
          <a:p>
            <a:pPr marL="0" indent="0">
              <a:buNone/>
            </a:pPr>
            <a:r>
              <a:rPr lang="en-US" sz="3200" b="1" dirty="0" smtClean="0"/>
              <a:t>	</a:t>
            </a:r>
            <a:r>
              <a:rPr lang="en-US" b="1" dirty="0" smtClean="0"/>
              <a:t>1.  Recognized that the “work was great” v1</a:t>
            </a:r>
          </a:p>
          <a:p>
            <a:pPr marL="0" indent="0">
              <a:buNone/>
            </a:pPr>
            <a:r>
              <a:rPr lang="en-US" b="1" dirty="0"/>
              <a:t>	</a:t>
            </a:r>
            <a:r>
              <a:rPr lang="en-US" b="1" dirty="0" smtClean="0"/>
              <a:t>2.  Stated that the work “was not for man, </a:t>
            </a:r>
          </a:p>
          <a:p>
            <a:pPr marL="0" indent="0">
              <a:buNone/>
            </a:pPr>
            <a:r>
              <a:rPr lang="en-US" b="1" dirty="0"/>
              <a:t>	</a:t>
            </a:r>
            <a:r>
              <a:rPr lang="en-US" b="1" dirty="0" smtClean="0"/>
              <a:t>but for the Lord God.” v1</a:t>
            </a:r>
          </a:p>
          <a:p>
            <a:pPr marL="0" indent="0">
              <a:buNone/>
            </a:pPr>
            <a:r>
              <a:rPr lang="en-US" b="1" dirty="0"/>
              <a:t>	</a:t>
            </a:r>
            <a:r>
              <a:rPr lang="en-US" b="1" dirty="0" smtClean="0"/>
              <a:t>3.  Prepared for this work “with all his might.” v2</a:t>
            </a:r>
          </a:p>
          <a:p>
            <a:pPr marL="0" indent="0">
              <a:buNone/>
            </a:pPr>
            <a:r>
              <a:rPr lang="en-US" b="1" dirty="0"/>
              <a:t>	</a:t>
            </a:r>
            <a:r>
              <a:rPr lang="en-US" b="1" dirty="0" smtClean="0"/>
              <a:t>4.  The house of the Lord was the focus of his </a:t>
            </a:r>
          </a:p>
          <a:p>
            <a:pPr marL="0" indent="0">
              <a:buNone/>
            </a:pPr>
            <a:r>
              <a:rPr lang="en-US" b="1" dirty="0"/>
              <a:t>	</a:t>
            </a:r>
            <a:r>
              <a:rPr lang="en-US" b="1" dirty="0" smtClean="0"/>
              <a:t>devotion. v3</a:t>
            </a:r>
          </a:p>
          <a:p>
            <a:pPr marL="0" indent="0">
              <a:buNone/>
            </a:pPr>
            <a:r>
              <a:rPr lang="en-US" b="1" dirty="0"/>
              <a:t>	</a:t>
            </a:r>
            <a:r>
              <a:rPr lang="en-US" b="1" dirty="0" smtClean="0"/>
              <a:t>5.  Raised a question, “Who, then, is willing to</a:t>
            </a:r>
          </a:p>
          <a:p>
            <a:pPr marL="0" indent="0">
              <a:buNone/>
            </a:pPr>
            <a:r>
              <a:rPr lang="en-US" b="1" dirty="0"/>
              <a:t>	</a:t>
            </a:r>
            <a:r>
              <a:rPr lang="en-US" b="1" dirty="0" smtClean="0"/>
              <a:t> consecrate his service this day unto the Lord?”</a:t>
            </a:r>
          </a:p>
          <a:p>
            <a:pPr marL="0" indent="0">
              <a:buNone/>
            </a:pPr>
            <a:r>
              <a:rPr lang="en-US" b="1" dirty="0"/>
              <a:t>	</a:t>
            </a:r>
            <a:r>
              <a:rPr lang="en-US" b="1" dirty="0" smtClean="0"/>
              <a:t> v5</a:t>
            </a:r>
          </a:p>
        </p:txBody>
      </p:sp>
    </p:spTree>
    <p:extLst>
      <p:ext uri="{BB962C8B-B14F-4D97-AF65-F5344CB8AC3E}">
        <p14:creationId xmlns:p14="http://schemas.microsoft.com/office/powerpoint/2010/main" val="1933604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1000"/>
                                        <p:tgtEl>
                                          <p:spTgt spid="3">
                                            <p:txEl>
                                              <p:pRg st="7" end="7"/>
                                            </p:txEl>
                                          </p:spTgt>
                                        </p:tgtEl>
                                      </p:cBhvr>
                                    </p:animEffect>
                                    <p:anim calcmode="lin" valueType="num">
                                      <p:cBhvr>
                                        <p:cTn id="5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Effect transition="in" filter="fade">
                                      <p:cBhvr>
                                        <p:cTn id="62" dur="1000"/>
                                        <p:tgtEl>
                                          <p:spTgt spid="3">
                                            <p:txEl>
                                              <p:pRg st="8" end="8"/>
                                            </p:txEl>
                                          </p:spTgt>
                                        </p:tgtEl>
                                      </p:cBhvr>
                                    </p:animEffect>
                                    <p:anim calcmode="lin" valueType="num">
                                      <p:cBhvr>
                                        <p:cTn id="6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Effect transition="in" filter="fade">
                                      <p:cBhvr>
                                        <p:cTn id="67" dur="1000"/>
                                        <p:tgtEl>
                                          <p:spTgt spid="3">
                                            <p:txEl>
                                              <p:pRg st="9" end="9"/>
                                            </p:txEl>
                                          </p:spTgt>
                                        </p:tgtEl>
                                      </p:cBhvr>
                                    </p:animEffect>
                                    <p:anim calcmode="lin" valueType="num">
                                      <p:cBhvr>
                                        <p:cTn id="6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7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1671" y="2930235"/>
            <a:ext cx="8707582" cy="1094509"/>
          </a:xfrm>
        </p:spPr>
        <p:txBody>
          <a:bodyPr>
            <a:noAutofit/>
          </a:bodyPr>
          <a:lstStyle/>
          <a:p>
            <a:r>
              <a:rPr lang="en-US" sz="9600" b="1" dirty="0" smtClean="0">
                <a:solidFill>
                  <a:srgbClr val="C00000"/>
                </a:solidFill>
                <a:effectLst>
                  <a:outerShdw blurRad="50800" dist="38100" dir="2700000" algn="tl" rotWithShape="0">
                    <a:prstClr val="black">
                      <a:alpha val="40000"/>
                    </a:prstClr>
                  </a:outerShdw>
                </a:effectLst>
                <a:latin typeface="Pristina" panose="03060402040406080204" pitchFamily="66" charset="0"/>
              </a:rPr>
              <a:t>What is the surrendered life?</a:t>
            </a:r>
            <a:endParaRPr lang="en-US" sz="9600" b="1" dirty="0">
              <a:solidFill>
                <a:srgbClr val="C00000"/>
              </a:solidFill>
              <a:effectLst>
                <a:outerShdw blurRad="50800" dist="38100" dir="2700000" algn="tl" rotWithShape="0">
                  <a:prstClr val="black">
                    <a:alpha val="40000"/>
                  </a:prstClr>
                </a:outerShdw>
              </a:effectLst>
              <a:latin typeface="Pristina" panose="03060402040406080204" pitchFamily="66" charset="0"/>
            </a:endParaRPr>
          </a:p>
        </p:txBody>
      </p:sp>
    </p:spTree>
    <p:extLst>
      <p:ext uri="{BB962C8B-B14F-4D97-AF65-F5344CB8AC3E}">
        <p14:creationId xmlns:p14="http://schemas.microsoft.com/office/powerpoint/2010/main" val="409630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The surrendered life is…</a:t>
            </a:r>
            <a:br>
              <a:rPr lang="en-US" sz="5400" b="1" dirty="0" smtClean="0"/>
            </a:br>
            <a:r>
              <a:rPr lang="en-US" sz="5400" b="1" dirty="0"/>
              <a:t>	</a:t>
            </a:r>
            <a:r>
              <a:rPr lang="en-US" sz="5400" b="1" dirty="0" smtClean="0"/>
              <a:t>		    </a:t>
            </a:r>
            <a:r>
              <a:rPr lang="en-US" sz="5400" b="1" dirty="0" smtClean="0">
                <a:solidFill>
                  <a:srgbClr val="C00000"/>
                </a:solidFill>
                <a:effectLst>
                  <a:outerShdw blurRad="50800" dist="38100" dir="2700000" algn="tl" rotWithShape="0">
                    <a:prstClr val="black">
                      <a:alpha val="40000"/>
                    </a:prstClr>
                  </a:outerShdw>
                </a:effectLst>
              </a:rPr>
              <a:t>a surrounded life. </a:t>
            </a:r>
            <a:endParaRPr lang="en-US" sz="5400" b="1" dirty="0">
              <a:solidFill>
                <a:srgbClr val="C00000"/>
              </a:solidFill>
              <a:effectLst>
                <a:outerShdw blurRad="50800" dist="38100" dir="2700000" algn="tl" rotWithShape="0">
                  <a:prstClr val="black">
                    <a:alpha val="40000"/>
                  </a:prstClr>
                </a:outerShdw>
              </a:effectLst>
            </a:endParaRPr>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sz="3200" b="1" dirty="0" smtClean="0"/>
              <a:t>Job and the hedge about him. (Job 1:10, 1 Peter 1:5)</a:t>
            </a:r>
          </a:p>
          <a:p>
            <a:pPr marL="514350" indent="-514350">
              <a:buAutoNum type="arabicPeriod"/>
            </a:pPr>
            <a:r>
              <a:rPr lang="en-US" sz="3200" b="1" dirty="0" smtClean="0"/>
              <a:t>We are surrounded by God today. (Romans 5:20, 1:17, 1 John 4:4, Psalm 119:11)</a:t>
            </a:r>
          </a:p>
          <a:p>
            <a:pPr marL="514350" indent="-514350">
              <a:buAutoNum type="arabicPeriod"/>
            </a:pPr>
            <a:r>
              <a:rPr lang="en-US" sz="3200" b="1" dirty="0" smtClean="0"/>
              <a:t>We are surrounded by sin. (1 Peter 5:8)</a:t>
            </a:r>
          </a:p>
          <a:p>
            <a:pPr marL="514350" indent="-514350">
              <a:buAutoNum type="arabicPeriod"/>
            </a:pPr>
            <a:r>
              <a:rPr lang="en-US" sz="3200" b="1" dirty="0" smtClean="0"/>
              <a:t>We are kept buy the power of God. </a:t>
            </a:r>
          </a:p>
          <a:p>
            <a:pPr marL="0" indent="0">
              <a:buNone/>
            </a:pPr>
            <a:r>
              <a:rPr lang="en-US" sz="3200" b="1" dirty="0"/>
              <a:t> </a:t>
            </a:r>
            <a:r>
              <a:rPr lang="en-US" sz="3200" b="1" dirty="0" smtClean="0"/>
              <a:t>     (1 Peter 1:5)</a:t>
            </a:r>
          </a:p>
          <a:p>
            <a:pPr marL="514350" indent="-514350">
              <a:buFont typeface="+mj-lt"/>
              <a:buAutoNum type="arabicPeriod" startAt="5"/>
            </a:pPr>
            <a:r>
              <a:rPr lang="en-US" sz="3200" b="1" dirty="0" smtClean="0"/>
              <a:t>If we remain faithful God will keep us. </a:t>
            </a:r>
          </a:p>
          <a:p>
            <a:pPr marL="0" indent="0">
              <a:buNone/>
            </a:pPr>
            <a:r>
              <a:rPr lang="en-US" sz="3200" b="1" dirty="0"/>
              <a:t> </a:t>
            </a:r>
            <a:r>
              <a:rPr lang="en-US" sz="3200" b="1" dirty="0" smtClean="0"/>
              <a:t>    (2 Timothy 1:12) </a:t>
            </a:r>
          </a:p>
          <a:p>
            <a:pPr marL="514350" indent="-514350">
              <a:buAutoNum type="arabicPeriod"/>
            </a:pPr>
            <a:endParaRPr lang="en-US" sz="3200" b="1" dirty="0" smtClean="0"/>
          </a:p>
          <a:p>
            <a:pPr marL="514350" indent="-514350">
              <a:buAutoNum type="arabicPeriod"/>
            </a:pPr>
            <a:endParaRPr lang="en-US" sz="3200" b="1" dirty="0" smtClean="0"/>
          </a:p>
          <a:p>
            <a:pPr marL="0" indent="0">
              <a:buNone/>
            </a:pPr>
            <a:endParaRPr lang="en-US" b="1" dirty="0" smtClean="0"/>
          </a:p>
        </p:txBody>
      </p:sp>
    </p:spTree>
    <p:extLst>
      <p:ext uri="{BB962C8B-B14F-4D97-AF65-F5344CB8AC3E}">
        <p14:creationId xmlns:p14="http://schemas.microsoft.com/office/powerpoint/2010/main" val="147478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The surrendered life is…</a:t>
            </a:r>
            <a:br>
              <a:rPr lang="en-US" sz="5400" b="1" dirty="0" smtClean="0"/>
            </a:br>
            <a:r>
              <a:rPr lang="en-US" sz="5400" b="1" dirty="0"/>
              <a:t>	</a:t>
            </a:r>
            <a:r>
              <a:rPr lang="en-US" sz="5400" b="1" dirty="0" smtClean="0"/>
              <a:t>		    </a:t>
            </a:r>
            <a:r>
              <a:rPr lang="en-US" sz="5400" b="1" dirty="0" smtClean="0">
                <a:solidFill>
                  <a:srgbClr val="C00000"/>
                </a:solidFill>
                <a:effectLst>
                  <a:outerShdw blurRad="50800" dist="38100" dir="2700000" algn="tl" rotWithShape="0">
                    <a:prstClr val="black">
                      <a:alpha val="40000"/>
                    </a:prstClr>
                  </a:outerShdw>
                </a:effectLst>
              </a:rPr>
              <a:t>a serving life. </a:t>
            </a:r>
            <a:endParaRPr lang="en-US" sz="5400" b="1" dirty="0">
              <a:solidFill>
                <a:srgbClr val="C00000"/>
              </a:solidFill>
              <a:effectLst>
                <a:outerShdw blurRad="50800" dist="38100" dir="2700000" algn="tl" rotWithShape="0">
                  <a:prstClr val="black">
                    <a:alpha val="40000"/>
                  </a:prstClr>
                </a:outerShdw>
              </a:effectLst>
            </a:endParaRPr>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sz="3200" b="1" dirty="0" smtClean="0"/>
              <a:t>Jesus is our example. (Acts 10:38; Matthew 20:25-28; John 13:1-17; Philippians 4:3-11)</a:t>
            </a:r>
          </a:p>
          <a:p>
            <a:pPr marL="514350" indent="-514350">
              <a:buAutoNum type="arabicPeriod"/>
            </a:pPr>
            <a:r>
              <a:rPr lang="en-US" sz="3200" b="1" dirty="0" smtClean="0"/>
              <a:t>Paul in reference to God and Christ. (Acts 27:23-25; Colossians 3:23-24)</a:t>
            </a:r>
          </a:p>
          <a:p>
            <a:pPr marL="514350" indent="-514350">
              <a:buAutoNum type="arabicPeriod"/>
            </a:pPr>
            <a:r>
              <a:rPr lang="en-US" sz="3200" b="1" dirty="0" smtClean="0"/>
              <a:t>We serve God by serving others.</a:t>
            </a:r>
          </a:p>
          <a:p>
            <a:pPr marL="971550" lvl="1" indent="-514350">
              <a:buFont typeface="+mj-lt"/>
              <a:buAutoNum type="alphaUcPeriod"/>
            </a:pPr>
            <a:r>
              <a:rPr lang="en-US" b="1" dirty="0" smtClean="0"/>
              <a:t>Matthew 25:31-40</a:t>
            </a:r>
          </a:p>
          <a:p>
            <a:pPr marL="971550" lvl="1" indent="-514350">
              <a:buFont typeface="+mj-lt"/>
              <a:buAutoNum type="alphaUcPeriod"/>
            </a:pPr>
            <a:r>
              <a:rPr lang="en-US" b="1" dirty="0" smtClean="0"/>
              <a:t>Galatians 6:9-10</a:t>
            </a:r>
          </a:p>
          <a:p>
            <a:pPr marL="971550" lvl="1" indent="-514350">
              <a:buFont typeface="+mj-lt"/>
              <a:buAutoNum type="alphaUcPeriod"/>
            </a:pPr>
            <a:r>
              <a:rPr lang="en-US" b="1" dirty="0" smtClean="0"/>
              <a:t>Matthew 5:43-47</a:t>
            </a:r>
          </a:p>
          <a:p>
            <a:pPr marL="514350" indent="-514350">
              <a:buAutoNum type="arabicPeriod"/>
            </a:pPr>
            <a:r>
              <a:rPr lang="en-US" sz="3200" b="1" dirty="0" smtClean="0"/>
              <a:t>A surrendered heart that serves can say what Jesus said in John 17:4.</a:t>
            </a:r>
          </a:p>
          <a:p>
            <a:pPr marL="514350" indent="-514350">
              <a:buAutoNum type="arabicPeriod"/>
            </a:pPr>
            <a:endParaRPr lang="en-US" sz="3200" b="1" dirty="0" smtClean="0"/>
          </a:p>
          <a:p>
            <a:pPr marL="0" indent="0">
              <a:buNone/>
            </a:pPr>
            <a:endParaRPr lang="en-US" b="1" dirty="0" smtClean="0"/>
          </a:p>
        </p:txBody>
      </p:sp>
    </p:spTree>
    <p:extLst>
      <p:ext uri="{BB962C8B-B14F-4D97-AF65-F5344CB8AC3E}">
        <p14:creationId xmlns:p14="http://schemas.microsoft.com/office/powerpoint/2010/main" val="996588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The surrendered life is…</a:t>
            </a:r>
            <a:br>
              <a:rPr lang="en-US" sz="5400" b="1" dirty="0" smtClean="0"/>
            </a:br>
            <a:r>
              <a:rPr lang="en-US" sz="5400" b="1" dirty="0"/>
              <a:t>	</a:t>
            </a:r>
            <a:r>
              <a:rPr lang="en-US" sz="5400" b="1" dirty="0" smtClean="0"/>
              <a:t>		    </a:t>
            </a:r>
            <a:r>
              <a:rPr lang="en-US" sz="5400" b="1" dirty="0" smtClean="0">
                <a:solidFill>
                  <a:srgbClr val="C00000"/>
                </a:solidFill>
                <a:effectLst>
                  <a:outerShdw blurRad="50800" dist="38100" dir="2700000" algn="tl" rotWithShape="0">
                    <a:prstClr val="black">
                      <a:alpha val="40000"/>
                    </a:prstClr>
                  </a:outerShdw>
                </a:effectLst>
              </a:rPr>
              <a:t>a spiritual life. </a:t>
            </a:r>
            <a:endParaRPr lang="en-US" sz="5400" b="1" dirty="0">
              <a:solidFill>
                <a:srgbClr val="C00000"/>
              </a:solidFill>
              <a:effectLst>
                <a:outerShdw blurRad="50800" dist="38100" dir="2700000" algn="tl" rotWithShape="0">
                  <a:prstClr val="black">
                    <a:alpha val="40000"/>
                  </a:prstClr>
                </a:outerShdw>
              </a:effectLst>
            </a:endParaRPr>
          </a:p>
        </p:txBody>
      </p:sp>
      <p:sp>
        <p:nvSpPr>
          <p:cNvPr id="4" name="Content Placeholder 2"/>
          <p:cNvSpPr txBox="1">
            <a:spLocks/>
          </p:cNvSpPr>
          <p:nvPr/>
        </p:nvSpPr>
        <p:spPr>
          <a:xfrm>
            <a:off x="781050" y="1978025"/>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Arial" panose="020B0604020202020204" pitchFamily="34" charset="0"/>
              <a:buAutoNum type="arabicPeriod"/>
            </a:pPr>
            <a:r>
              <a:rPr lang="en-US" sz="3200" b="1" dirty="0" smtClean="0"/>
              <a:t>Do you walk spiritually? (Romans 8:11)</a:t>
            </a:r>
          </a:p>
          <a:p>
            <a:pPr marL="514350" indent="-514350">
              <a:buFont typeface="Arial" panose="020B0604020202020204" pitchFamily="34" charset="0"/>
              <a:buAutoNum type="arabicPeriod"/>
            </a:pPr>
            <a:r>
              <a:rPr lang="en-US" sz="3200" b="1" dirty="0" smtClean="0"/>
              <a:t>Spiritual vs Carnal. (Romans 8:5-17)</a:t>
            </a:r>
          </a:p>
          <a:p>
            <a:pPr marL="514350" indent="-514350">
              <a:buFont typeface="Arial" panose="020B0604020202020204" pitchFamily="34" charset="0"/>
              <a:buAutoNum type="arabicPeriod"/>
            </a:pPr>
            <a:r>
              <a:rPr lang="en-US" sz="3200" b="1" dirty="0" smtClean="0"/>
              <a:t>The problem of flesh. (1 Peter 2:11; Romans 7:22-24)</a:t>
            </a:r>
          </a:p>
          <a:p>
            <a:pPr marL="514350" indent="-514350">
              <a:buFont typeface="Arial" panose="020B0604020202020204" pitchFamily="34" charset="0"/>
              <a:buAutoNum type="arabicPeriod"/>
            </a:pPr>
            <a:r>
              <a:rPr lang="en-US" sz="3200" b="1" dirty="0" smtClean="0"/>
              <a:t>A spiritual life is a life of dedication. (Matthew 4:4; 6:25-33)</a:t>
            </a:r>
          </a:p>
          <a:p>
            <a:pPr marL="514350" indent="-514350">
              <a:buFont typeface="Arial" panose="020B0604020202020204" pitchFamily="34" charset="0"/>
              <a:buAutoNum type="arabicPeriod"/>
            </a:pPr>
            <a:r>
              <a:rPr lang="en-US" sz="3200" b="1" dirty="0" smtClean="0"/>
              <a:t>The struggle is real. (Ephesians 6:10,11)</a:t>
            </a:r>
          </a:p>
          <a:p>
            <a:pPr marL="0" indent="0">
              <a:buFont typeface="Arial" panose="020B0604020202020204" pitchFamily="34" charset="0"/>
              <a:buNone/>
            </a:pPr>
            <a:endParaRPr lang="en-US" b="1" dirty="0" smtClean="0"/>
          </a:p>
        </p:txBody>
      </p:sp>
    </p:spTree>
    <p:extLst>
      <p:ext uri="{BB962C8B-B14F-4D97-AF65-F5344CB8AC3E}">
        <p14:creationId xmlns:p14="http://schemas.microsoft.com/office/powerpoint/2010/main" val="3033111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1000"/>
                                        <p:tgtEl>
                                          <p:spTgt spid="4">
                                            <p:txEl>
                                              <p:pRg st="4" end="4"/>
                                            </p:txEl>
                                          </p:spTgt>
                                        </p:tgtEl>
                                      </p:cBhvr>
                                    </p:animEffect>
                                    <p:anim calcmode="lin" valueType="num">
                                      <p:cBhvr>
                                        <p:cTn id="4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The surrendered life is…</a:t>
            </a:r>
            <a:br>
              <a:rPr lang="en-US" sz="5400" b="1" dirty="0" smtClean="0"/>
            </a:br>
            <a:r>
              <a:rPr lang="en-US" sz="5400" b="1" dirty="0"/>
              <a:t>	</a:t>
            </a:r>
            <a:r>
              <a:rPr lang="en-US" sz="5400" b="1" dirty="0" smtClean="0"/>
              <a:t>		    </a:t>
            </a:r>
            <a:r>
              <a:rPr lang="en-US" sz="5400" b="1" dirty="0" smtClean="0">
                <a:solidFill>
                  <a:srgbClr val="C00000"/>
                </a:solidFill>
                <a:effectLst>
                  <a:outerShdw blurRad="50800" dist="38100" dir="2700000" algn="tl" rotWithShape="0">
                    <a:prstClr val="black">
                      <a:alpha val="40000"/>
                    </a:prstClr>
                  </a:outerShdw>
                </a:effectLst>
              </a:rPr>
              <a:t>a shinning life. </a:t>
            </a:r>
            <a:endParaRPr lang="en-US" sz="5400" b="1" dirty="0">
              <a:solidFill>
                <a:srgbClr val="C00000"/>
              </a:solidFill>
              <a:effectLst>
                <a:outerShdw blurRad="50800" dist="38100" dir="2700000" algn="tl" rotWithShape="0">
                  <a:prstClr val="black">
                    <a:alpha val="40000"/>
                  </a:prstClr>
                </a:outerShdw>
              </a:effectLst>
            </a:endParaRPr>
          </a:p>
        </p:txBody>
      </p:sp>
      <p:sp>
        <p:nvSpPr>
          <p:cNvPr id="3" name="Content Placeholder 2"/>
          <p:cNvSpPr>
            <a:spLocks noGrp="1"/>
          </p:cNvSpPr>
          <p:nvPr>
            <p:ph idx="1"/>
          </p:nvPr>
        </p:nvSpPr>
        <p:spPr/>
        <p:txBody>
          <a:bodyPr>
            <a:normAutofit/>
          </a:bodyPr>
          <a:lstStyle/>
          <a:p>
            <a:pPr marL="514350" indent="-514350">
              <a:buAutoNum type="arabicPeriod"/>
            </a:pPr>
            <a:endParaRPr lang="en-US" sz="3200" b="1" dirty="0" smtClean="0"/>
          </a:p>
          <a:p>
            <a:pPr marL="514350" indent="-514350">
              <a:buAutoNum type="arabicPeriod"/>
            </a:pPr>
            <a:endParaRPr lang="en-US" sz="3200" b="1" dirty="0" smtClean="0"/>
          </a:p>
          <a:p>
            <a:pPr marL="0" indent="0">
              <a:buNone/>
            </a:pPr>
            <a:endParaRPr lang="en-US" b="1" dirty="0" smtClean="0"/>
          </a:p>
        </p:txBody>
      </p:sp>
    </p:spTree>
    <p:extLst>
      <p:ext uri="{BB962C8B-B14F-4D97-AF65-F5344CB8AC3E}">
        <p14:creationId xmlns:p14="http://schemas.microsoft.com/office/powerpoint/2010/main" val="2414953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The surrendered life is…</a:t>
            </a:r>
            <a:br>
              <a:rPr lang="en-US" sz="5400" b="1" dirty="0" smtClean="0"/>
            </a:br>
            <a:r>
              <a:rPr lang="en-US" sz="5400" b="1" dirty="0"/>
              <a:t>	</a:t>
            </a:r>
            <a:r>
              <a:rPr lang="en-US" sz="5400" b="1" dirty="0" smtClean="0"/>
              <a:t>		    </a:t>
            </a:r>
            <a:r>
              <a:rPr lang="en-US" sz="5400" b="1" dirty="0" smtClean="0">
                <a:solidFill>
                  <a:srgbClr val="C00000"/>
                </a:solidFill>
                <a:effectLst>
                  <a:outerShdw blurRad="50800" dist="38100" dir="2700000" algn="tl" rotWithShape="0">
                    <a:prstClr val="black">
                      <a:alpha val="40000"/>
                    </a:prstClr>
                  </a:outerShdw>
                </a:effectLst>
              </a:rPr>
              <a:t>a serene life. </a:t>
            </a:r>
            <a:endParaRPr lang="en-US" sz="5400" b="1" dirty="0">
              <a:solidFill>
                <a:srgbClr val="C00000"/>
              </a:solidFill>
              <a:effectLst>
                <a:outerShdw blurRad="50800" dist="38100" dir="2700000" algn="tl" rotWithShape="0">
                  <a:prstClr val="black">
                    <a:alpha val="40000"/>
                  </a:prstClr>
                </a:outerShdw>
              </a:effectLst>
            </a:endParaRPr>
          </a:p>
        </p:txBody>
      </p:sp>
      <p:sp>
        <p:nvSpPr>
          <p:cNvPr id="3" name="Content Placeholder 2"/>
          <p:cNvSpPr>
            <a:spLocks noGrp="1"/>
          </p:cNvSpPr>
          <p:nvPr>
            <p:ph idx="1"/>
          </p:nvPr>
        </p:nvSpPr>
        <p:spPr/>
        <p:txBody>
          <a:bodyPr>
            <a:normAutofit/>
          </a:bodyPr>
          <a:lstStyle/>
          <a:p>
            <a:pPr marL="514350" indent="-514350">
              <a:buAutoNum type="arabicPeriod"/>
            </a:pPr>
            <a:endParaRPr lang="en-US" sz="3200" b="1" dirty="0" smtClean="0"/>
          </a:p>
          <a:p>
            <a:pPr marL="514350" indent="-514350">
              <a:buAutoNum type="arabicPeriod"/>
            </a:pPr>
            <a:endParaRPr lang="en-US" sz="3200" b="1" dirty="0" smtClean="0"/>
          </a:p>
          <a:p>
            <a:pPr marL="0" indent="0">
              <a:buNone/>
            </a:pPr>
            <a:endParaRPr lang="en-US" b="1" dirty="0" smtClean="0"/>
          </a:p>
        </p:txBody>
      </p:sp>
    </p:spTree>
    <p:extLst>
      <p:ext uri="{BB962C8B-B14F-4D97-AF65-F5344CB8AC3E}">
        <p14:creationId xmlns:p14="http://schemas.microsoft.com/office/powerpoint/2010/main" val="3971466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843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1671" y="2930235"/>
            <a:ext cx="8707582" cy="1094509"/>
          </a:xfrm>
        </p:spPr>
        <p:txBody>
          <a:bodyPr>
            <a:noAutofit/>
          </a:bodyPr>
          <a:lstStyle/>
          <a:p>
            <a:r>
              <a:rPr lang="en-US" sz="9600" b="1" dirty="0" smtClean="0">
                <a:ln>
                  <a:solidFill>
                    <a:schemeClr val="tx1">
                      <a:lumMod val="65000"/>
                      <a:lumOff val="35000"/>
                    </a:schemeClr>
                  </a:solidFill>
                </a:ln>
                <a:solidFill>
                  <a:srgbClr val="FF0000"/>
                </a:solidFill>
                <a:effectLst>
                  <a:outerShdw blurRad="50800" dist="38100" dir="2700000" algn="tl" rotWithShape="0">
                    <a:prstClr val="black">
                      <a:alpha val="40000"/>
                    </a:prstClr>
                  </a:outerShdw>
                </a:effectLst>
                <a:latin typeface="Pristina" panose="03060402040406080204" pitchFamily="66" charset="0"/>
              </a:rPr>
              <a:t>The Surrendered Life</a:t>
            </a:r>
            <a:endParaRPr lang="en-US" sz="9600" b="1" dirty="0">
              <a:ln>
                <a:solidFill>
                  <a:schemeClr val="tx1">
                    <a:lumMod val="65000"/>
                    <a:lumOff val="35000"/>
                  </a:schemeClr>
                </a:solidFill>
              </a:ln>
              <a:solidFill>
                <a:srgbClr val="FF0000"/>
              </a:solidFill>
              <a:effectLst>
                <a:outerShdw blurRad="50800" dist="38100" dir="2700000" algn="tl" rotWithShape="0">
                  <a:prstClr val="black">
                    <a:alpha val="40000"/>
                  </a:prstClr>
                </a:outerShdw>
              </a:effectLst>
              <a:latin typeface="Pristina" panose="03060402040406080204" pitchFamily="66" charset="0"/>
            </a:endParaRPr>
          </a:p>
        </p:txBody>
      </p:sp>
    </p:spTree>
    <p:extLst>
      <p:ext uri="{BB962C8B-B14F-4D97-AF65-F5344CB8AC3E}">
        <p14:creationId xmlns:p14="http://schemas.microsoft.com/office/powerpoint/2010/main" val="2540159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solidFill>
                  <a:srgbClr val="C00000"/>
                </a:solidFill>
                <a:effectLst>
                  <a:outerShdw blurRad="50800" dist="38100" dir="2700000" algn="tl" rotWithShape="0">
                    <a:prstClr val="black">
                      <a:alpha val="40000"/>
                    </a:prstClr>
                  </a:outerShdw>
                </a:effectLst>
              </a:rPr>
              <a:t>Galatians 2:19-20 </a:t>
            </a:r>
          </a:p>
          <a:p>
            <a:pPr marL="0" indent="0">
              <a:buNone/>
            </a:pPr>
            <a:r>
              <a:rPr lang="en-US" sz="3200" b="1" dirty="0" smtClean="0"/>
              <a:t> </a:t>
            </a:r>
            <a:r>
              <a:rPr lang="en-US" sz="3200" b="1" dirty="0"/>
              <a:t>"For through the Law I died to the Law, so that I might live to God</a:t>
            </a:r>
            <a:r>
              <a:rPr lang="en-US" sz="3200" b="1" dirty="0" smtClean="0"/>
              <a:t>. </a:t>
            </a:r>
            <a:r>
              <a:rPr lang="en-US" sz="3200" b="1" dirty="0"/>
              <a:t>"I have been crucified with Christ; and it is no longer I who live, but Christ lives in me; and the life which I now live in the flesh I live by faith in the Son of God, who loved me and gave Himself up for me</a:t>
            </a:r>
            <a:r>
              <a:rPr lang="en-US" sz="3200" b="1" dirty="0" smtClean="0"/>
              <a:t>.</a:t>
            </a:r>
            <a:endParaRPr lang="en-US" sz="3200" dirty="0"/>
          </a:p>
        </p:txBody>
      </p:sp>
    </p:spTree>
    <p:extLst>
      <p:ext uri="{BB962C8B-B14F-4D97-AF65-F5344CB8AC3E}">
        <p14:creationId xmlns:p14="http://schemas.microsoft.com/office/powerpoint/2010/main" val="4049852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solidFill>
                  <a:srgbClr val="C00000"/>
                </a:solidFill>
                <a:effectLst>
                  <a:outerShdw blurRad="50800" dist="38100" dir="2700000" algn="tl" rotWithShape="0">
                    <a:prstClr val="black">
                      <a:alpha val="40000"/>
                    </a:prstClr>
                  </a:outerShdw>
                </a:effectLst>
              </a:rPr>
              <a:t>Ecclesiastes 9:10</a:t>
            </a:r>
          </a:p>
          <a:p>
            <a:pPr marL="0" indent="0">
              <a:buNone/>
            </a:pPr>
            <a:r>
              <a:rPr lang="en-US" sz="3200" b="1" dirty="0" smtClean="0"/>
              <a:t>Whatever </a:t>
            </a:r>
            <a:r>
              <a:rPr lang="en-US" sz="3200" b="1" dirty="0"/>
              <a:t>your hand finds to do, do it with all your might; for there is no activity or planning or knowledge or wisdom in </a:t>
            </a:r>
            <a:r>
              <a:rPr lang="en-US" sz="3200" b="1" dirty="0" err="1"/>
              <a:t>Sheol</a:t>
            </a:r>
            <a:r>
              <a:rPr lang="en-US" sz="3200" b="1" dirty="0"/>
              <a:t> where you are going.</a:t>
            </a:r>
          </a:p>
        </p:txBody>
      </p:sp>
    </p:spTree>
    <p:extLst>
      <p:ext uri="{BB962C8B-B14F-4D97-AF65-F5344CB8AC3E}">
        <p14:creationId xmlns:p14="http://schemas.microsoft.com/office/powerpoint/2010/main" val="3633401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solidFill>
                  <a:srgbClr val="C00000"/>
                </a:solidFill>
                <a:effectLst>
                  <a:outerShdw blurRad="50800" dist="38100" dir="2700000" algn="tl" rotWithShape="0">
                    <a:prstClr val="black">
                      <a:alpha val="40000"/>
                    </a:prstClr>
                  </a:outerShdw>
                </a:effectLst>
              </a:rPr>
              <a:t>Ezra 7:23</a:t>
            </a:r>
          </a:p>
          <a:p>
            <a:pPr marL="0" indent="0">
              <a:buNone/>
            </a:pPr>
            <a:r>
              <a:rPr lang="en-US" sz="3200" b="1" dirty="0" smtClean="0"/>
              <a:t>"</a:t>
            </a:r>
            <a:r>
              <a:rPr lang="en-US" sz="3200" b="1" dirty="0"/>
              <a:t>Whatever is commanded by the God of heaven, let it be done with zeal for the house of the God of heaven, so that there will not be wrath against the kingdom of the king and his sons.</a:t>
            </a:r>
          </a:p>
        </p:txBody>
      </p:sp>
    </p:spTree>
    <p:extLst>
      <p:ext uri="{BB962C8B-B14F-4D97-AF65-F5344CB8AC3E}">
        <p14:creationId xmlns:p14="http://schemas.microsoft.com/office/powerpoint/2010/main" val="1569787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solidFill>
                  <a:srgbClr val="C00000"/>
                </a:solidFill>
                <a:effectLst>
                  <a:outerShdw blurRad="50800" dist="38100" dir="2700000" algn="tl" rotWithShape="0">
                    <a:prstClr val="black">
                      <a:alpha val="40000"/>
                    </a:prstClr>
                  </a:outerShdw>
                </a:effectLst>
              </a:rPr>
              <a:t>Colosians 3:17</a:t>
            </a:r>
          </a:p>
          <a:p>
            <a:pPr marL="0" indent="0">
              <a:buNone/>
            </a:pPr>
            <a:r>
              <a:rPr lang="en-US" sz="3200" b="1" dirty="0" smtClean="0"/>
              <a:t>Whatever </a:t>
            </a:r>
            <a:r>
              <a:rPr lang="en-US" sz="3200" b="1" dirty="0"/>
              <a:t>you do in word or deed, do all in the name of the Lord Jesus, giving thanks through Him to God the Father.</a:t>
            </a:r>
          </a:p>
        </p:txBody>
      </p:sp>
    </p:spTree>
    <p:extLst>
      <p:ext uri="{BB962C8B-B14F-4D97-AF65-F5344CB8AC3E}">
        <p14:creationId xmlns:p14="http://schemas.microsoft.com/office/powerpoint/2010/main" val="2929966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solidFill>
                  <a:srgbClr val="C00000"/>
                </a:solidFill>
                <a:effectLst>
                  <a:outerShdw blurRad="50800" dist="38100" dir="2700000" algn="tl" rotWithShape="0">
                    <a:prstClr val="black">
                      <a:alpha val="40000"/>
                    </a:prstClr>
                  </a:outerShdw>
                </a:effectLst>
              </a:rPr>
              <a:t>2 Peter 3:14</a:t>
            </a:r>
          </a:p>
          <a:p>
            <a:pPr marL="0" indent="0">
              <a:buNone/>
            </a:pPr>
            <a:r>
              <a:rPr lang="en-US" sz="3200" b="1" dirty="0" smtClean="0"/>
              <a:t>Therefore</a:t>
            </a:r>
            <a:r>
              <a:rPr lang="en-US" sz="3200" b="1" dirty="0"/>
              <a:t>, beloved, since you look for these things, be diligent to be found by Him in peace, spotless and </a:t>
            </a:r>
            <a:r>
              <a:rPr lang="en-US" sz="3200" b="1" dirty="0" smtClean="0"/>
              <a:t>blameless.</a:t>
            </a:r>
            <a:endParaRPr lang="en-US" sz="3200" b="1" dirty="0"/>
          </a:p>
        </p:txBody>
      </p:sp>
    </p:spTree>
    <p:extLst>
      <p:ext uri="{BB962C8B-B14F-4D97-AF65-F5344CB8AC3E}">
        <p14:creationId xmlns:p14="http://schemas.microsoft.com/office/powerpoint/2010/main" val="1176896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solidFill>
                  <a:srgbClr val="C00000"/>
                </a:solidFill>
                <a:effectLst>
                  <a:outerShdw blurRad="50800" dist="38100" dir="2700000" algn="tl" rotWithShape="0">
                    <a:prstClr val="black">
                      <a:alpha val="40000"/>
                    </a:prstClr>
                  </a:outerShdw>
                </a:effectLst>
              </a:rPr>
              <a:t>Matthew 6:33</a:t>
            </a:r>
          </a:p>
          <a:p>
            <a:pPr marL="0" indent="0">
              <a:buNone/>
            </a:pPr>
            <a:r>
              <a:rPr lang="en-US" sz="3200" b="1" dirty="0" smtClean="0"/>
              <a:t>"</a:t>
            </a:r>
            <a:r>
              <a:rPr lang="en-US" sz="3200" b="1" dirty="0"/>
              <a:t>But seek first His kingdom and His righteousness, and all these things will be added to you</a:t>
            </a:r>
            <a:r>
              <a:rPr lang="en-US" sz="3200" b="1" dirty="0" smtClean="0"/>
              <a:t>.”</a:t>
            </a:r>
            <a:endParaRPr lang="en-US" sz="3200" b="1" dirty="0"/>
          </a:p>
        </p:txBody>
      </p:sp>
    </p:spTree>
    <p:extLst>
      <p:ext uri="{BB962C8B-B14F-4D97-AF65-F5344CB8AC3E}">
        <p14:creationId xmlns:p14="http://schemas.microsoft.com/office/powerpoint/2010/main" val="3137097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solidFill>
                  <a:srgbClr val="C00000"/>
                </a:solidFill>
                <a:effectLst>
                  <a:outerShdw blurRad="50800" dist="38100" dir="2700000" algn="tl" rotWithShape="0">
                    <a:prstClr val="black">
                      <a:alpha val="40000"/>
                    </a:prstClr>
                  </a:outerShdw>
                </a:effectLst>
              </a:rPr>
              <a:t>James 4:7-8</a:t>
            </a:r>
          </a:p>
          <a:p>
            <a:pPr marL="0" indent="0">
              <a:buNone/>
            </a:pPr>
            <a:r>
              <a:rPr lang="en-US" sz="3200" b="1" dirty="0" smtClean="0"/>
              <a:t>Submit </a:t>
            </a:r>
            <a:r>
              <a:rPr lang="en-US" sz="3200" b="1" dirty="0"/>
              <a:t>therefore to God. Resist the devil and he will flee from you. </a:t>
            </a:r>
            <a:r>
              <a:rPr lang="en-US" sz="3200" b="1" dirty="0" smtClean="0"/>
              <a:t>Draw </a:t>
            </a:r>
            <a:r>
              <a:rPr lang="en-US" sz="3200" b="1" dirty="0"/>
              <a:t>near to God and He will draw near to you. Cleanse your hands, you sinners; and purify your hearts, you double-minded.</a:t>
            </a:r>
          </a:p>
        </p:txBody>
      </p:sp>
    </p:spTree>
    <p:extLst>
      <p:ext uri="{BB962C8B-B14F-4D97-AF65-F5344CB8AC3E}">
        <p14:creationId xmlns:p14="http://schemas.microsoft.com/office/powerpoint/2010/main" val="40331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TotalTime>
  <Words>519</Words>
  <Application>Microsoft Office PowerPoint</Application>
  <PresentationFormat>On-screen Show (4:3)</PresentationFormat>
  <Paragraphs>56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Pristina</vt:lpstr>
      <vt:lpstr>Office Theme</vt:lpstr>
      <vt:lpstr>PowerPoint Presentation</vt:lpstr>
      <vt:lpstr>The Surrendered Life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Consider King David</vt:lpstr>
      <vt:lpstr>What is the surrendered life?</vt:lpstr>
      <vt:lpstr>The surrendered life is…        a surrounded life. </vt:lpstr>
      <vt:lpstr>The surrendered life is…        a serving life. </vt:lpstr>
      <vt:lpstr>The surrendered life is…        a spiritual life. </vt:lpstr>
      <vt:lpstr>The surrendered life is…        a shinning life. </vt:lpstr>
      <vt:lpstr>The surrendered life is…        a serene life.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josh blackmer</cp:lastModifiedBy>
  <cp:revision>26</cp:revision>
  <dcterms:created xsi:type="dcterms:W3CDTF">2016-04-11T02:17:59Z</dcterms:created>
  <dcterms:modified xsi:type="dcterms:W3CDTF">2016-04-18T18:33:48Z</dcterms:modified>
</cp:coreProperties>
</file>