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9" autoAdjust="0"/>
    <p:restoredTop sz="94660"/>
  </p:normalViewPr>
  <p:slideViewPr>
    <p:cSldViewPr snapToGrid="0">
      <p:cViewPr varScale="1">
        <p:scale>
          <a:sx n="113" d="100"/>
          <a:sy n="113" d="100"/>
        </p:scale>
        <p:origin x="122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55F1FB-9E6D-4ABA-A439-438CF393EAF7}"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2715732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55F1FB-9E6D-4ABA-A439-438CF393EAF7}"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3569227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55F1FB-9E6D-4ABA-A439-438CF393EAF7}"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1721321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55F1FB-9E6D-4ABA-A439-438CF393EAF7}"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2767317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55F1FB-9E6D-4ABA-A439-438CF393EAF7}" type="datetimeFigureOut">
              <a:rPr lang="en-US" smtClean="0"/>
              <a:t>4/12/2016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240009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55F1FB-9E6D-4ABA-A439-438CF393EAF7}" type="datetimeFigureOut">
              <a:rPr lang="en-US" smtClean="0"/>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2496392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55F1FB-9E6D-4ABA-A439-438CF393EAF7}" type="datetimeFigureOut">
              <a:rPr lang="en-US" smtClean="0"/>
              <a:t>4/12/2016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1962152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455F1FB-9E6D-4ABA-A439-438CF393EAF7}" type="datetimeFigureOut">
              <a:rPr lang="en-US" smtClean="0"/>
              <a:t>4/12/2016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2035136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55F1FB-9E6D-4ABA-A439-438CF393EAF7}" type="datetimeFigureOut">
              <a:rPr lang="en-US" smtClean="0"/>
              <a:t>4/12/2016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361703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55F1FB-9E6D-4ABA-A439-438CF393EAF7}" type="datetimeFigureOut">
              <a:rPr lang="en-US" smtClean="0"/>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2444656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55F1FB-9E6D-4ABA-A439-438CF393EAF7}" type="datetimeFigureOut">
              <a:rPr lang="en-US" smtClean="0"/>
              <a:t>4/12/2016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64DEB-ED1E-4829-A48D-72A4DA6AF768}" type="slidenum">
              <a:rPr lang="en-US" smtClean="0"/>
              <a:t>‹#›</a:t>
            </a:fld>
            <a:endParaRPr lang="en-US"/>
          </a:p>
        </p:txBody>
      </p:sp>
    </p:spTree>
    <p:extLst>
      <p:ext uri="{BB962C8B-B14F-4D97-AF65-F5344CB8AC3E}">
        <p14:creationId xmlns:p14="http://schemas.microsoft.com/office/powerpoint/2010/main" val="3766120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55F1FB-9E6D-4ABA-A439-438CF393EAF7}" type="datetimeFigureOut">
              <a:rPr lang="en-US" smtClean="0"/>
              <a:t>4/12/2016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364DEB-ED1E-4829-A48D-72A4DA6AF768}" type="slidenum">
              <a:rPr lang="en-US" smtClean="0"/>
              <a:t>‹#›</a:t>
            </a:fld>
            <a:endParaRPr lang="en-US"/>
          </a:p>
        </p:txBody>
      </p:sp>
    </p:spTree>
    <p:extLst>
      <p:ext uri="{BB962C8B-B14F-4D97-AF65-F5344CB8AC3E}">
        <p14:creationId xmlns:p14="http://schemas.microsoft.com/office/powerpoint/2010/main" val="3516635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1671" y="2930235"/>
            <a:ext cx="8707582" cy="1094509"/>
          </a:xfrm>
        </p:spPr>
        <p:txBody>
          <a:bodyPr>
            <a:noAutofit/>
          </a:bodyPr>
          <a:lstStyle/>
          <a:p>
            <a:r>
              <a:rPr lang="en-US" sz="9600" b="1" dirty="0" smtClean="0">
                <a:ln>
                  <a:solidFill>
                    <a:schemeClr val="tx1">
                      <a:lumMod val="50000"/>
                      <a:lumOff val="50000"/>
                    </a:schemeClr>
                  </a:solidFill>
                </a:ln>
                <a:effectLst>
                  <a:outerShdw blurRad="38100" dist="38100" dir="2700000" algn="tl">
                    <a:srgbClr val="000000">
                      <a:alpha val="43137"/>
                    </a:srgbClr>
                  </a:outerShdw>
                </a:effectLst>
                <a:latin typeface="Pristina" panose="03060402040406080204" pitchFamily="66" charset="0"/>
              </a:rPr>
              <a:t>The Surrendered Life</a:t>
            </a:r>
            <a:endParaRPr lang="en-US" sz="9600" b="1" dirty="0">
              <a:ln>
                <a:solidFill>
                  <a:schemeClr val="tx1">
                    <a:lumMod val="50000"/>
                    <a:lumOff val="50000"/>
                  </a:schemeClr>
                </a:solidFill>
              </a:ln>
              <a:effectLst>
                <a:outerShdw blurRad="38100" dist="38100" dir="2700000" algn="tl">
                  <a:srgbClr val="000000">
                    <a:alpha val="43137"/>
                  </a:srgbClr>
                </a:outerShdw>
              </a:effectLst>
              <a:latin typeface="Pristina" panose="03060402040406080204" pitchFamily="66" charset="0"/>
            </a:endParaRPr>
          </a:p>
        </p:txBody>
      </p:sp>
    </p:spTree>
    <p:extLst>
      <p:ext uri="{BB962C8B-B14F-4D97-AF65-F5344CB8AC3E}">
        <p14:creationId xmlns:p14="http://schemas.microsoft.com/office/powerpoint/2010/main" val="2540159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Consider King David</a:t>
            </a:r>
            <a:endParaRPr lang="en-US" sz="5400" b="1" dirty="0"/>
          </a:p>
        </p:txBody>
      </p:sp>
      <p:sp>
        <p:nvSpPr>
          <p:cNvPr id="3" name="Content Placeholder 2"/>
          <p:cNvSpPr>
            <a:spLocks noGrp="1"/>
          </p:cNvSpPr>
          <p:nvPr>
            <p:ph idx="1"/>
          </p:nvPr>
        </p:nvSpPr>
        <p:spPr/>
        <p:txBody>
          <a:bodyPr>
            <a:normAutofit fontScale="92500" lnSpcReduction="20000"/>
          </a:bodyPr>
          <a:lstStyle/>
          <a:p>
            <a:pPr marL="0" indent="0">
              <a:buNone/>
            </a:pPr>
            <a:r>
              <a:rPr lang="en-US" sz="3200" b="1" dirty="0" smtClean="0"/>
              <a:t>1 Chronicles 29:1-5</a:t>
            </a:r>
            <a:endParaRPr lang="en-US" sz="3200" b="1" dirty="0"/>
          </a:p>
          <a:p>
            <a:pPr marL="0" indent="0">
              <a:buNone/>
            </a:pPr>
            <a:r>
              <a:rPr lang="en-US" sz="3200" b="1" dirty="0" smtClean="0"/>
              <a:t>	</a:t>
            </a:r>
            <a:r>
              <a:rPr lang="en-US" b="1" dirty="0" smtClean="0"/>
              <a:t>1.  Recognized that the “work was great” v1</a:t>
            </a:r>
          </a:p>
          <a:p>
            <a:pPr marL="0" indent="0">
              <a:buNone/>
            </a:pPr>
            <a:r>
              <a:rPr lang="en-US" b="1" dirty="0"/>
              <a:t>	</a:t>
            </a:r>
            <a:r>
              <a:rPr lang="en-US" b="1" dirty="0" smtClean="0"/>
              <a:t>2.  Stated that the work “was not for man, </a:t>
            </a:r>
          </a:p>
          <a:p>
            <a:pPr marL="0" indent="0">
              <a:buNone/>
            </a:pPr>
            <a:r>
              <a:rPr lang="en-US" b="1" dirty="0"/>
              <a:t>	</a:t>
            </a:r>
            <a:r>
              <a:rPr lang="en-US" b="1" dirty="0" smtClean="0"/>
              <a:t>but for the Lord God.” v1</a:t>
            </a:r>
          </a:p>
          <a:p>
            <a:pPr marL="0" indent="0">
              <a:buNone/>
            </a:pPr>
            <a:r>
              <a:rPr lang="en-US" b="1" dirty="0"/>
              <a:t>	</a:t>
            </a:r>
            <a:r>
              <a:rPr lang="en-US" b="1" dirty="0" smtClean="0"/>
              <a:t>3.  Prepared for this work “with all his might.” v2</a:t>
            </a:r>
          </a:p>
          <a:p>
            <a:pPr marL="0" indent="0">
              <a:buNone/>
            </a:pPr>
            <a:r>
              <a:rPr lang="en-US" b="1" dirty="0"/>
              <a:t>	</a:t>
            </a:r>
            <a:r>
              <a:rPr lang="en-US" b="1" dirty="0" smtClean="0"/>
              <a:t>4.  The house of the Lord was the focus of his </a:t>
            </a:r>
          </a:p>
          <a:p>
            <a:pPr marL="0" indent="0">
              <a:buNone/>
            </a:pPr>
            <a:r>
              <a:rPr lang="en-US" b="1" dirty="0"/>
              <a:t>	</a:t>
            </a:r>
            <a:r>
              <a:rPr lang="en-US" b="1" dirty="0" smtClean="0"/>
              <a:t>devotion. v3</a:t>
            </a:r>
          </a:p>
          <a:p>
            <a:pPr marL="0" indent="0">
              <a:buNone/>
            </a:pPr>
            <a:r>
              <a:rPr lang="en-US" b="1" dirty="0"/>
              <a:t>	</a:t>
            </a:r>
            <a:r>
              <a:rPr lang="en-US" b="1" dirty="0" smtClean="0"/>
              <a:t>5.  Raised a question, “Who, then, is willing to</a:t>
            </a:r>
          </a:p>
          <a:p>
            <a:pPr marL="0" indent="0">
              <a:buNone/>
            </a:pPr>
            <a:r>
              <a:rPr lang="en-US" b="1" dirty="0"/>
              <a:t>	</a:t>
            </a:r>
            <a:r>
              <a:rPr lang="en-US" b="1" dirty="0" smtClean="0"/>
              <a:t> consecrate his service this day unto the Lord?”</a:t>
            </a:r>
          </a:p>
          <a:p>
            <a:pPr marL="0" indent="0">
              <a:buNone/>
            </a:pPr>
            <a:r>
              <a:rPr lang="en-US" b="1" dirty="0"/>
              <a:t>	</a:t>
            </a:r>
            <a:r>
              <a:rPr lang="en-US" b="1" dirty="0" smtClean="0"/>
              <a:t> v5</a:t>
            </a:r>
          </a:p>
        </p:txBody>
      </p:sp>
    </p:spTree>
    <p:extLst>
      <p:ext uri="{BB962C8B-B14F-4D97-AF65-F5344CB8AC3E}">
        <p14:creationId xmlns:p14="http://schemas.microsoft.com/office/powerpoint/2010/main" val="1933604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1000"/>
                                        <p:tgtEl>
                                          <p:spTgt spid="3">
                                            <p:txEl>
                                              <p:pRg st="5" end="5"/>
                                            </p:txEl>
                                          </p:spTgt>
                                        </p:tgtEl>
                                      </p:cBhvr>
                                    </p:animEffect>
                                    <p:anim calcmode="lin" valueType="num">
                                      <p:cBhvr>
                                        <p:cTn id="4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fade">
                                      <p:cBhvr>
                                        <p:cTn id="50" dur="1000"/>
                                        <p:tgtEl>
                                          <p:spTgt spid="3">
                                            <p:txEl>
                                              <p:pRg st="6" end="6"/>
                                            </p:txEl>
                                          </p:spTgt>
                                        </p:tgtEl>
                                      </p:cBhvr>
                                    </p:animEffect>
                                    <p:anim calcmode="lin" valueType="num">
                                      <p:cBhvr>
                                        <p:cTn id="5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fade">
                                      <p:cBhvr>
                                        <p:cTn id="57" dur="1000"/>
                                        <p:tgtEl>
                                          <p:spTgt spid="3">
                                            <p:txEl>
                                              <p:pRg st="7" end="7"/>
                                            </p:txEl>
                                          </p:spTgt>
                                        </p:tgtEl>
                                      </p:cBhvr>
                                    </p:animEffect>
                                    <p:anim calcmode="lin" valueType="num">
                                      <p:cBhvr>
                                        <p:cTn id="5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3">
                                            <p:txEl>
                                              <p:pRg st="8" end="8"/>
                                            </p:txEl>
                                          </p:spTgt>
                                        </p:tgtEl>
                                        <p:attrNameLst>
                                          <p:attrName>style.visibility</p:attrName>
                                        </p:attrNameLst>
                                      </p:cBhvr>
                                      <p:to>
                                        <p:strVal val="visible"/>
                                      </p:to>
                                    </p:set>
                                    <p:animEffect transition="in" filter="fade">
                                      <p:cBhvr>
                                        <p:cTn id="62" dur="1000"/>
                                        <p:tgtEl>
                                          <p:spTgt spid="3">
                                            <p:txEl>
                                              <p:pRg st="8" end="8"/>
                                            </p:txEl>
                                          </p:spTgt>
                                        </p:tgtEl>
                                      </p:cBhvr>
                                    </p:animEffect>
                                    <p:anim calcmode="lin" valueType="num">
                                      <p:cBhvr>
                                        <p:cTn id="6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8" end="8"/>
                                            </p:txEl>
                                          </p:spTgt>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Effect transition="in" filter="fade">
                                      <p:cBhvr>
                                        <p:cTn id="67" dur="1000"/>
                                        <p:tgtEl>
                                          <p:spTgt spid="3">
                                            <p:txEl>
                                              <p:pRg st="9" end="9"/>
                                            </p:txEl>
                                          </p:spTgt>
                                        </p:tgtEl>
                                      </p:cBhvr>
                                    </p:animEffect>
                                    <p:anim calcmode="lin" valueType="num">
                                      <p:cBhvr>
                                        <p:cTn id="6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1671" y="2930235"/>
            <a:ext cx="8707582" cy="1094509"/>
          </a:xfrm>
        </p:spPr>
        <p:txBody>
          <a:bodyPr>
            <a:noAutofit/>
          </a:bodyPr>
          <a:lstStyle/>
          <a:p>
            <a:r>
              <a:rPr lang="en-US" sz="9600" b="1" dirty="0" smtClean="0">
                <a:ln>
                  <a:solidFill>
                    <a:schemeClr val="tx1">
                      <a:lumMod val="50000"/>
                      <a:lumOff val="50000"/>
                    </a:schemeClr>
                  </a:solidFill>
                </a:ln>
                <a:effectLst>
                  <a:outerShdw blurRad="38100" dist="38100" dir="2700000" algn="tl">
                    <a:srgbClr val="000000">
                      <a:alpha val="43137"/>
                    </a:srgbClr>
                  </a:outerShdw>
                </a:effectLst>
                <a:latin typeface="Pristina" panose="03060402040406080204" pitchFamily="66" charset="0"/>
              </a:rPr>
              <a:t>What is the surrendered life?</a:t>
            </a:r>
            <a:endParaRPr lang="en-US" sz="9600" b="1" dirty="0">
              <a:ln>
                <a:solidFill>
                  <a:schemeClr val="tx1">
                    <a:lumMod val="50000"/>
                    <a:lumOff val="50000"/>
                  </a:schemeClr>
                </a:solidFill>
              </a:ln>
              <a:effectLst>
                <a:outerShdw blurRad="38100" dist="38100" dir="2700000" algn="tl">
                  <a:srgbClr val="000000">
                    <a:alpha val="43137"/>
                  </a:srgbClr>
                </a:outerShdw>
              </a:effectLst>
              <a:latin typeface="Pristina" panose="03060402040406080204" pitchFamily="66" charset="0"/>
            </a:endParaRPr>
          </a:p>
        </p:txBody>
      </p:sp>
    </p:spTree>
    <p:extLst>
      <p:ext uri="{BB962C8B-B14F-4D97-AF65-F5344CB8AC3E}">
        <p14:creationId xmlns:p14="http://schemas.microsoft.com/office/powerpoint/2010/main" val="4096300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t>The surrendered life is…</a:t>
            </a:r>
            <a:br>
              <a:rPr lang="en-US" sz="5400" b="1" dirty="0" smtClean="0"/>
            </a:br>
            <a:r>
              <a:rPr lang="en-US" sz="5400" b="1" dirty="0"/>
              <a:t>	</a:t>
            </a:r>
            <a:r>
              <a:rPr lang="en-US" sz="5400" b="1" dirty="0" smtClean="0"/>
              <a:t>		    a surrounded life. </a:t>
            </a:r>
            <a:endParaRPr lang="en-US" sz="5400" b="1" dirty="0"/>
          </a:p>
        </p:txBody>
      </p:sp>
      <p:sp>
        <p:nvSpPr>
          <p:cNvPr id="3" name="Content Placeholder 2"/>
          <p:cNvSpPr>
            <a:spLocks noGrp="1"/>
          </p:cNvSpPr>
          <p:nvPr>
            <p:ph idx="1"/>
          </p:nvPr>
        </p:nvSpPr>
        <p:spPr/>
        <p:txBody>
          <a:bodyPr>
            <a:normAutofit fontScale="92500"/>
          </a:bodyPr>
          <a:lstStyle/>
          <a:p>
            <a:pPr marL="514350" indent="-514350">
              <a:buAutoNum type="arabicPeriod"/>
            </a:pPr>
            <a:r>
              <a:rPr lang="en-US" sz="3200" b="1" dirty="0" smtClean="0"/>
              <a:t>Job and the hedge about him. (Job 1:10, 1 Peter 1:5)</a:t>
            </a:r>
          </a:p>
          <a:p>
            <a:pPr marL="514350" indent="-514350">
              <a:buAutoNum type="arabicPeriod"/>
            </a:pPr>
            <a:r>
              <a:rPr lang="en-US" sz="3200" b="1" dirty="0" smtClean="0"/>
              <a:t>We are surrounded by God today. (Romans 5:20, 1:17, 1 John 4:4, Psalm 119:11)</a:t>
            </a:r>
          </a:p>
          <a:p>
            <a:pPr marL="514350" indent="-514350">
              <a:buAutoNum type="arabicPeriod"/>
            </a:pPr>
            <a:r>
              <a:rPr lang="en-US" sz="3200" b="1" dirty="0" smtClean="0"/>
              <a:t>We are surrounded by sin. (1 Peter 5:8)</a:t>
            </a:r>
          </a:p>
          <a:p>
            <a:pPr marL="514350" indent="-514350">
              <a:buAutoNum type="arabicPeriod"/>
            </a:pPr>
            <a:r>
              <a:rPr lang="en-US" sz="3200" b="1" dirty="0" smtClean="0"/>
              <a:t>We are kept buy the power of God. (1 Peter 1:5)</a:t>
            </a:r>
          </a:p>
          <a:p>
            <a:pPr marL="514350" indent="-514350">
              <a:buAutoNum type="arabicPeriod"/>
            </a:pPr>
            <a:r>
              <a:rPr lang="en-US" sz="3200" b="1" dirty="0" smtClean="0"/>
              <a:t>If we remain faithful God will keep us. (2 </a:t>
            </a:r>
            <a:r>
              <a:rPr lang="en-US" sz="3200" b="1" dirty="0" err="1" smtClean="0"/>
              <a:t>Timothe</a:t>
            </a:r>
            <a:r>
              <a:rPr lang="en-US" sz="3200" b="1" dirty="0" smtClean="0"/>
              <a:t> (2 Timothy 1:12) </a:t>
            </a:r>
          </a:p>
          <a:p>
            <a:pPr marL="514350" indent="-514350">
              <a:buAutoNum type="arabicPeriod"/>
            </a:pPr>
            <a:endParaRPr lang="en-US" sz="3200" b="1" dirty="0" smtClean="0"/>
          </a:p>
          <a:p>
            <a:pPr marL="514350" indent="-514350">
              <a:buAutoNum type="arabicPeriod"/>
            </a:pPr>
            <a:endParaRPr lang="en-US" sz="3200" b="1" dirty="0" smtClean="0"/>
          </a:p>
          <a:p>
            <a:pPr marL="0" indent="0">
              <a:buNone/>
            </a:pPr>
            <a:endParaRPr lang="en-US" b="1" dirty="0" smtClean="0"/>
          </a:p>
        </p:txBody>
      </p:sp>
    </p:spTree>
    <p:extLst>
      <p:ext uri="{BB962C8B-B14F-4D97-AF65-F5344CB8AC3E}">
        <p14:creationId xmlns:p14="http://schemas.microsoft.com/office/powerpoint/2010/main" val="1474788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843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13509"/>
            <a:ext cx="7886700" cy="5463454"/>
          </a:xfrm>
        </p:spPr>
        <p:txBody>
          <a:bodyPr anchor="ctr">
            <a:normAutofit/>
          </a:bodyPr>
          <a:lstStyle/>
          <a:p>
            <a:pPr marL="0" indent="0">
              <a:buNone/>
            </a:pPr>
            <a:r>
              <a:rPr lang="en-US" sz="3200" b="1" dirty="0" smtClean="0"/>
              <a:t>Galatians 2:19-20 </a:t>
            </a:r>
          </a:p>
          <a:p>
            <a:pPr marL="0" indent="0">
              <a:buNone/>
            </a:pPr>
            <a:r>
              <a:rPr lang="en-US" sz="3200" b="1" dirty="0" smtClean="0"/>
              <a:t> </a:t>
            </a:r>
            <a:r>
              <a:rPr lang="en-US" sz="3200" b="1" dirty="0"/>
              <a:t>"For through the Law I died to the Law, so that I might live to God</a:t>
            </a:r>
            <a:r>
              <a:rPr lang="en-US" sz="3200" b="1" dirty="0" smtClean="0"/>
              <a:t>. </a:t>
            </a:r>
            <a:r>
              <a:rPr lang="en-US" sz="3200" b="1" dirty="0"/>
              <a:t>"I have been crucified with Christ; and it is no longer I who live, but Christ lives in me; and the life which I now live in the flesh I live by faith in the Son of God, who loved me and gave Himself up for me</a:t>
            </a:r>
            <a:r>
              <a:rPr lang="en-US" sz="3200" b="1" dirty="0" smtClean="0"/>
              <a:t>.</a:t>
            </a:r>
            <a:endParaRPr lang="en-US" sz="3200" dirty="0"/>
          </a:p>
        </p:txBody>
      </p:sp>
    </p:spTree>
    <p:extLst>
      <p:ext uri="{BB962C8B-B14F-4D97-AF65-F5344CB8AC3E}">
        <p14:creationId xmlns:p14="http://schemas.microsoft.com/office/powerpoint/2010/main" val="4049852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13509"/>
            <a:ext cx="7886700" cy="5463454"/>
          </a:xfrm>
        </p:spPr>
        <p:txBody>
          <a:bodyPr anchor="ctr">
            <a:normAutofit/>
          </a:bodyPr>
          <a:lstStyle/>
          <a:p>
            <a:pPr marL="0" indent="0">
              <a:buNone/>
            </a:pPr>
            <a:r>
              <a:rPr lang="en-US" sz="3200" b="1" dirty="0" smtClean="0"/>
              <a:t>Ecclesiastes 9:10</a:t>
            </a:r>
          </a:p>
          <a:p>
            <a:pPr marL="0" indent="0">
              <a:buNone/>
            </a:pPr>
            <a:r>
              <a:rPr lang="en-US" sz="3200" b="1" dirty="0" smtClean="0"/>
              <a:t>Whatever </a:t>
            </a:r>
            <a:r>
              <a:rPr lang="en-US" sz="3200" b="1" dirty="0"/>
              <a:t>your hand finds to do, do it with all your might; for there is no activity or planning or knowledge or wisdom in </a:t>
            </a:r>
            <a:r>
              <a:rPr lang="en-US" sz="3200" b="1" dirty="0" err="1"/>
              <a:t>Sheol</a:t>
            </a:r>
            <a:r>
              <a:rPr lang="en-US" sz="3200" b="1" dirty="0"/>
              <a:t> where you are going.</a:t>
            </a:r>
          </a:p>
        </p:txBody>
      </p:sp>
    </p:spTree>
    <p:extLst>
      <p:ext uri="{BB962C8B-B14F-4D97-AF65-F5344CB8AC3E}">
        <p14:creationId xmlns:p14="http://schemas.microsoft.com/office/powerpoint/2010/main" val="3633401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13509"/>
            <a:ext cx="7886700" cy="5463454"/>
          </a:xfrm>
        </p:spPr>
        <p:txBody>
          <a:bodyPr anchor="ctr">
            <a:normAutofit/>
          </a:bodyPr>
          <a:lstStyle/>
          <a:p>
            <a:pPr marL="0" indent="0">
              <a:buNone/>
            </a:pPr>
            <a:r>
              <a:rPr lang="en-US" sz="3200" b="1" dirty="0" smtClean="0"/>
              <a:t>Ezra 7:23</a:t>
            </a:r>
          </a:p>
          <a:p>
            <a:pPr marL="0" indent="0">
              <a:buNone/>
            </a:pPr>
            <a:r>
              <a:rPr lang="en-US" sz="3200" b="1" dirty="0" smtClean="0"/>
              <a:t>"</a:t>
            </a:r>
            <a:r>
              <a:rPr lang="en-US" sz="3200" b="1" dirty="0"/>
              <a:t>Whatever is commanded by the God of heaven, let it be done with zeal for the house of the God of heaven, so that there will not be wrath against the kingdom of the king and his sons.</a:t>
            </a:r>
          </a:p>
        </p:txBody>
      </p:sp>
    </p:spTree>
    <p:extLst>
      <p:ext uri="{BB962C8B-B14F-4D97-AF65-F5344CB8AC3E}">
        <p14:creationId xmlns:p14="http://schemas.microsoft.com/office/powerpoint/2010/main" val="1569787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13509"/>
            <a:ext cx="7886700" cy="5463454"/>
          </a:xfrm>
        </p:spPr>
        <p:txBody>
          <a:bodyPr anchor="ctr">
            <a:normAutofit/>
          </a:bodyPr>
          <a:lstStyle/>
          <a:p>
            <a:pPr marL="0" indent="0">
              <a:buNone/>
            </a:pPr>
            <a:r>
              <a:rPr lang="en-US" sz="3200" b="1" dirty="0" smtClean="0"/>
              <a:t>Colosians 3:17</a:t>
            </a:r>
          </a:p>
          <a:p>
            <a:pPr marL="0" indent="0">
              <a:buNone/>
            </a:pPr>
            <a:r>
              <a:rPr lang="en-US" sz="3200" b="1" dirty="0" smtClean="0"/>
              <a:t>Whatever </a:t>
            </a:r>
            <a:r>
              <a:rPr lang="en-US" sz="3200" b="1" dirty="0"/>
              <a:t>you do in word or deed, do all in the name of the Lord Jesus, giving thanks through Him to God the Father.</a:t>
            </a:r>
          </a:p>
        </p:txBody>
      </p:sp>
    </p:spTree>
    <p:extLst>
      <p:ext uri="{BB962C8B-B14F-4D97-AF65-F5344CB8AC3E}">
        <p14:creationId xmlns:p14="http://schemas.microsoft.com/office/powerpoint/2010/main" val="2929966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13509"/>
            <a:ext cx="7886700" cy="5463454"/>
          </a:xfrm>
        </p:spPr>
        <p:txBody>
          <a:bodyPr anchor="ctr">
            <a:normAutofit/>
          </a:bodyPr>
          <a:lstStyle/>
          <a:p>
            <a:pPr marL="0" indent="0">
              <a:buNone/>
            </a:pPr>
            <a:r>
              <a:rPr lang="en-US" sz="3200" b="1" dirty="0" smtClean="0"/>
              <a:t>2 Peter 3:14</a:t>
            </a:r>
          </a:p>
          <a:p>
            <a:pPr marL="0" indent="0">
              <a:buNone/>
            </a:pPr>
            <a:r>
              <a:rPr lang="en-US" sz="3200" b="1" dirty="0" smtClean="0"/>
              <a:t>Therefore</a:t>
            </a:r>
            <a:r>
              <a:rPr lang="en-US" sz="3200" b="1" dirty="0"/>
              <a:t>, beloved, since you look for these things, be diligent to be found by Him in peace, spotless and </a:t>
            </a:r>
            <a:r>
              <a:rPr lang="en-US" sz="3200" b="1" dirty="0" smtClean="0"/>
              <a:t>blameless.</a:t>
            </a:r>
            <a:endParaRPr lang="en-US" sz="3200" b="1" dirty="0"/>
          </a:p>
        </p:txBody>
      </p:sp>
    </p:spTree>
    <p:extLst>
      <p:ext uri="{BB962C8B-B14F-4D97-AF65-F5344CB8AC3E}">
        <p14:creationId xmlns:p14="http://schemas.microsoft.com/office/powerpoint/2010/main" val="1176896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13509"/>
            <a:ext cx="7886700" cy="5463454"/>
          </a:xfrm>
        </p:spPr>
        <p:txBody>
          <a:bodyPr anchor="ctr">
            <a:normAutofit/>
          </a:bodyPr>
          <a:lstStyle/>
          <a:p>
            <a:pPr marL="0" indent="0">
              <a:buNone/>
            </a:pPr>
            <a:r>
              <a:rPr lang="en-US" sz="3200" b="1" dirty="0" smtClean="0"/>
              <a:t>Matthew 6:33</a:t>
            </a:r>
          </a:p>
          <a:p>
            <a:pPr marL="0" indent="0">
              <a:buNone/>
            </a:pPr>
            <a:r>
              <a:rPr lang="en-US" sz="3200" b="1" dirty="0" smtClean="0"/>
              <a:t>"</a:t>
            </a:r>
            <a:r>
              <a:rPr lang="en-US" sz="3200" b="1" dirty="0"/>
              <a:t>But seek first His kingdom and His righteousness, and all these things will be added to you</a:t>
            </a:r>
            <a:r>
              <a:rPr lang="en-US" sz="3200" b="1" dirty="0" smtClean="0"/>
              <a:t>.”</a:t>
            </a:r>
            <a:endParaRPr lang="en-US" sz="3200" b="1" dirty="0"/>
          </a:p>
        </p:txBody>
      </p:sp>
    </p:spTree>
    <p:extLst>
      <p:ext uri="{BB962C8B-B14F-4D97-AF65-F5344CB8AC3E}">
        <p14:creationId xmlns:p14="http://schemas.microsoft.com/office/powerpoint/2010/main" val="3137097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13509"/>
            <a:ext cx="7886700" cy="5463454"/>
          </a:xfrm>
        </p:spPr>
        <p:txBody>
          <a:bodyPr anchor="ctr">
            <a:normAutofit/>
          </a:bodyPr>
          <a:lstStyle/>
          <a:p>
            <a:pPr marL="0" indent="0">
              <a:buNone/>
            </a:pPr>
            <a:r>
              <a:rPr lang="en-US" sz="3200" b="1" dirty="0" smtClean="0"/>
              <a:t>James 4:7-8</a:t>
            </a:r>
          </a:p>
          <a:p>
            <a:pPr marL="0" indent="0">
              <a:buNone/>
            </a:pPr>
            <a:r>
              <a:rPr lang="en-US" sz="3200" b="1" dirty="0" smtClean="0"/>
              <a:t>Submit </a:t>
            </a:r>
            <a:r>
              <a:rPr lang="en-US" sz="3200" b="1" dirty="0"/>
              <a:t>therefore to God. Resist the devil and he will flee from you. </a:t>
            </a:r>
            <a:r>
              <a:rPr lang="en-US" sz="3200" b="1" dirty="0" smtClean="0"/>
              <a:t>Draw </a:t>
            </a:r>
            <a:r>
              <a:rPr lang="en-US" sz="3200" b="1" dirty="0"/>
              <a:t>near to God and He will draw near to you. Cleanse your hands, you sinners; and purify your hearts, you double-minded.</a:t>
            </a:r>
          </a:p>
        </p:txBody>
      </p:sp>
    </p:spTree>
    <p:extLst>
      <p:ext uri="{BB962C8B-B14F-4D97-AF65-F5344CB8AC3E}">
        <p14:creationId xmlns:p14="http://schemas.microsoft.com/office/powerpoint/2010/main" val="40331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13509"/>
            <a:ext cx="7886700" cy="2909455"/>
          </a:xfrm>
        </p:spPr>
        <p:txBody>
          <a:bodyPr anchor="ctr">
            <a:normAutofit/>
          </a:bodyPr>
          <a:lstStyle/>
          <a:p>
            <a:pPr marL="0" indent="0" algn="ctr">
              <a:buNone/>
            </a:pPr>
            <a:r>
              <a:rPr lang="en-US" sz="3200" b="1" dirty="0" smtClean="0"/>
              <a:t>What do these passages have in common?</a:t>
            </a:r>
            <a:endParaRPr lang="en-US" sz="3200" b="1" dirty="0"/>
          </a:p>
        </p:txBody>
      </p:sp>
      <p:sp>
        <p:nvSpPr>
          <p:cNvPr id="2" name="TextBox 1"/>
          <p:cNvSpPr txBox="1"/>
          <p:nvPr/>
        </p:nvSpPr>
        <p:spPr>
          <a:xfrm>
            <a:off x="339436" y="2549236"/>
            <a:ext cx="8465127" cy="707886"/>
          </a:xfrm>
          <a:prstGeom prst="rect">
            <a:avLst/>
          </a:prstGeom>
          <a:noFill/>
        </p:spPr>
        <p:txBody>
          <a:bodyPr wrap="square" rtlCol="0">
            <a:spAutoFit/>
          </a:bodyPr>
          <a:lstStyle/>
          <a:p>
            <a:pPr algn="ctr"/>
            <a:r>
              <a:rPr lang="en-US" sz="4000" b="1" dirty="0" smtClean="0"/>
              <a:t>Diligence, Devotion and Dedication</a:t>
            </a:r>
            <a:endParaRPr lang="en-US" sz="4000" b="1" dirty="0"/>
          </a:p>
        </p:txBody>
      </p:sp>
    </p:spTree>
    <p:extLst>
      <p:ext uri="{BB962C8B-B14F-4D97-AF65-F5344CB8AC3E}">
        <p14:creationId xmlns:p14="http://schemas.microsoft.com/office/powerpoint/2010/main" val="2688167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TotalTime>
  <Words>386</Words>
  <Application>Microsoft Office PowerPoint</Application>
  <PresentationFormat>On-screen Show (4:3)</PresentationFormat>
  <Paragraphs>36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Pristina</vt:lpstr>
      <vt:lpstr>Office Theme</vt:lpstr>
      <vt:lpstr>The Surrendered Life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Consider King David</vt:lpstr>
      <vt:lpstr>What is the surrendered life?</vt:lpstr>
      <vt:lpstr>The surrendered life is…        a surrounded life.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Cindy Nelson</cp:lastModifiedBy>
  <cp:revision>18</cp:revision>
  <dcterms:created xsi:type="dcterms:W3CDTF">2016-04-11T02:17:59Z</dcterms:created>
  <dcterms:modified xsi:type="dcterms:W3CDTF">2016-04-12T15:03:31Z</dcterms:modified>
</cp:coreProperties>
</file>