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2"/>
  </p:handoutMasterIdLst>
  <p:sldIdLst>
    <p:sldId id="258" r:id="rId2"/>
    <p:sldId id="260" r:id="rId3"/>
    <p:sldId id="263" r:id="rId4"/>
    <p:sldId id="264" r:id="rId5"/>
    <p:sldId id="265" r:id="rId6"/>
    <p:sldId id="266" r:id="rId7"/>
    <p:sldId id="267" r:id="rId8"/>
    <p:sldId id="268" r:id="rId9"/>
    <p:sldId id="269" r:id="rId10"/>
    <p:sldId id="270"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0" autoAdjust="0"/>
    <p:restoredTop sz="86410"/>
  </p:normalViewPr>
  <p:slideViewPr>
    <p:cSldViewPr snapToGrid="0">
      <p:cViewPr>
        <p:scale>
          <a:sx n="75" d="100"/>
          <a:sy n="75" d="100"/>
        </p:scale>
        <p:origin x="1098" y="552"/>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D433D83-4B99-433A-97D7-EB67AB9E1F7E}" type="datetimeFigureOut">
              <a:rPr lang="en-US" smtClean="0"/>
              <a:t>11/12/2015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3BDBC95-B56D-473D-AA5D-73E3DEBCB43F}" type="slidenum">
              <a:rPr lang="en-US" smtClean="0"/>
              <a:t>‹#›</a:t>
            </a:fld>
            <a:endParaRPr lang="en-US"/>
          </a:p>
        </p:txBody>
      </p:sp>
    </p:spTree>
    <p:extLst>
      <p:ext uri="{BB962C8B-B14F-4D97-AF65-F5344CB8AC3E}">
        <p14:creationId xmlns:p14="http://schemas.microsoft.com/office/powerpoint/2010/main" val="3222829143"/>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FA8A6CF-1426-4C75-9A7C-F2A30D8F0F80}" type="datetimeFigureOut">
              <a:rPr lang="en-US" smtClean="0"/>
              <a:t>11/12/2015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4D730D-32F1-4166-91BE-B6F491DDE838}" type="slidenum">
              <a:rPr lang="en-US" smtClean="0"/>
              <a:t>‹#›</a:t>
            </a:fld>
            <a:endParaRPr lang="en-US"/>
          </a:p>
        </p:txBody>
      </p:sp>
    </p:spTree>
    <p:extLst>
      <p:ext uri="{BB962C8B-B14F-4D97-AF65-F5344CB8AC3E}">
        <p14:creationId xmlns:p14="http://schemas.microsoft.com/office/powerpoint/2010/main" val="4182505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A8A6CF-1426-4C75-9A7C-F2A30D8F0F80}" type="datetimeFigureOut">
              <a:rPr lang="en-US" smtClean="0"/>
              <a:t>11/12/2015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4D730D-32F1-4166-91BE-B6F491DDE838}" type="slidenum">
              <a:rPr lang="en-US" smtClean="0"/>
              <a:t>‹#›</a:t>
            </a:fld>
            <a:endParaRPr lang="en-US"/>
          </a:p>
        </p:txBody>
      </p:sp>
    </p:spTree>
    <p:extLst>
      <p:ext uri="{BB962C8B-B14F-4D97-AF65-F5344CB8AC3E}">
        <p14:creationId xmlns:p14="http://schemas.microsoft.com/office/powerpoint/2010/main" val="1739676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A8A6CF-1426-4C75-9A7C-F2A30D8F0F80}" type="datetimeFigureOut">
              <a:rPr lang="en-US" smtClean="0"/>
              <a:t>11/12/2015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4D730D-32F1-4166-91BE-B6F491DDE838}" type="slidenum">
              <a:rPr lang="en-US" smtClean="0"/>
              <a:t>‹#›</a:t>
            </a:fld>
            <a:endParaRPr lang="en-US"/>
          </a:p>
        </p:txBody>
      </p:sp>
    </p:spTree>
    <p:extLst>
      <p:ext uri="{BB962C8B-B14F-4D97-AF65-F5344CB8AC3E}">
        <p14:creationId xmlns:p14="http://schemas.microsoft.com/office/powerpoint/2010/main" val="361282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A8A6CF-1426-4C75-9A7C-F2A30D8F0F80}" type="datetimeFigureOut">
              <a:rPr lang="en-US" smtClean="0"/>
              <a:t>11/12/2015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4D730D-32F1-4166-91BE-B6F491DDE838}" type="slidenum">
              <a:rPr lang="en-US" smtClean="0"/>
              <a:t>‹#›</a:t>
            </a:fld>
            <a:endParaRPr lang="en-US"/>
          </a:p>
        </p:txBody>
      </p:sp>
    </p:spTree>
    <p:extLst>
      <p:ext uri="{BB962C8B-B14F-4D97-AF65-F5344CB8AC3E}">
        <p14:creationId xmlns:p14="http://schemas.microsoft.com/office/powerpoint/2010/main" val="2642843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FA8A6CF-1426-4C75-9A7C-F2A30D8F0F80}" type="datetimeFigureOut">
              <a:rPr lang="en-US" smtClean="0"/>
              <a:t>11/12/2015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4D730D-32F1-4166-91BE-B6F491DDE838}" type="slidenum">
              <a:rPr lang="en-US" smtClean="0"/>
              <a:t>‹#›</a:t>
            </a:fld>
            <a:endParaRPr lang="en-US"/>
          </a:p>
        </p:txBody>
      </p:sp>
    </p:spTree>
    <p:extLst>
      <p:ext uri="{BB962C8B-B14F-4D97-AF65-F5344CB8AC3E}">
        <p14:creationId xmlns:p14="http://schemas.microsoft.com/office/powerpoint/2010/main" val="696743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FA8A6CF-1426-4C75-9A7C-F2A30D8F0F80}" type="datetimeFigureOut">
              <a:rPr lang="en-US" smtClean="0"/>
              <a:t>11/12/2015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4D730D-32F1-4166-91BE-B6F491DDE838}" type="slidenum">
              <a:rPr lang="en-US" smtClean="0"/>
              <a:t>‹#›</a:t>
            </a:fld>
            <a:endParaRPr lang="en-US"/>
          </a:p>
        </p:txBody>
      </p:sp>
    </p:spTree>
    <p:extLst>
      <p:ext uri="{BB962C8B-B14F-4D97-AF65-F5344CB8AC3E}">
        <p14:creationId xmlns:p14="http://schemas.microsoft.com/office/powerpoint/2010/main" val="266913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FA8A6CF-1426-4C75-9A7C-F2A30D8F0F80}" type="datetimeFigureOut">
              <a:rPr lang="en-US" smtClean="0"/>
              <a:t>11/12/2015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E4D730D-32F1-4166-91BE-B6F491DDE838}" type="slidenum">
              <a:rPr lang="en-US" smtClean="0"/>
              <a:t>‹#›</a:t>
            </a:fld>
            <a:endParaRPr lang="en-US"/>
          </a:p>
        </p:txBody>
      </p:sp>
    </p:spTree>
    <p:extLst>
      <p:ext uri="{BB962C8B-B14F-4D97-AF65-F5344CB8AC3E}">
        <p14:creationId xmlns:p14="http://schemas.microsoft.com/office/powerpoint/2010/main" val="2214833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FA8A6CF-1426-4C75-9A7C-F2A30D8F0F80}" type="datetimeFigureOut">
              <a:rPr lang="en-US" smtClean="0"/>
              <a:t>11/12/2015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E4D730D-32F1-4166-91BE-B6F491DDE838}" type="slidenum">
              <a:rPr lang="en-US" smtClean="0"/>
              <a:t>‹#›</a:t>
            </a:fld>
            <a:endParaRPr lang="en-US"/>
          </a:p>
        </p:txBody>
      </p:sp>
    </p:spTree>
    <p:extLst>
      <p:ext uri="{BB962C8B-B14F-4D97-AF65-F5344CB8AC3E}">
        <p14:creationId xmlns:p14="http://schemas.microsoft.com/office/powerpoint/2010/main" val="1931990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A8A6CF-1426-4C75-9A7C-F2A30D8F0F80}" type="datetimeFigureOut">
              <a:rPr lang="en-US" smtClean="0"/>
              <a:t>11/12/2015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E4D730D-32F1-4166-91BE-B6F491DDE838}" type="slidenum">
              <a:rPr lang="en-US" smtClean="0"/>
              <a:t>‹#›</a:t>
            </a:fld>
            <a:endParaRPr lang="en-US"/>
          </a:p>
        </p:txBody>
      </p:sp>
    </p:spTree>
    <p:extLst>
      <p:ext uri="{BB962C8B-B14F-4D97-AF65-F5344CB8AC3E}">
        <p14:creationId xmlns:p14="http://schemas.microsoft.com/office/powerpoint/2010/main" val="1480933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A8A6CF-1426-4C75-9A7C-F2A30D8F0F80}" type="datetimeFigureOut">
              <a:rPr lang="en-US" smtClean="0"/>
              <a:t>11/12/2015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4D730D-32F1-4166-91BE-B6F491DDE838}" type="slidenum">
              <a:rPr lang="en-US" smtClean="0"/>
              <a:t>‹#›</a:t>
            </a:fld>
            <a:endParaRPr lang="en-US"/>
          </a:p>
        </p:txBody>
      </p:sp>
    </p:spTree>
    <p:extLst>
      <p:ext uri="{BB962C8B-B14F-4D97-AF65-F5344CB8AC3E}">
        <p14:creationId xmlns:p14="http://schemas.microsoft.com/office/powerpoint/2010/main" val="791029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A8A6CF-1426-4C75-9A7C-F2A30D8F0F80}" type="datetimeFigureOut">
              <a:rPr lang="en-US" smtClean="0"/>
              <a:t>11/12/2015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4D730D-32F1-4166-91BE-B6F491DDE838}" type="slidenum">
              <a:rPr lang="en-US" smtClean="0"/>
              <a:t>‹#›</a:t>
            </a:fld>
            <a:endParaRPr lang="en-US"/>
          </a:p>
        </p:txBody>
      </p:sp>
    </p:spTree>
    <p:extLst>
      <p:ext uri="{BB962C8B-B14F-4D97-AF65-F5344CB8AC3E}">
        <p14:creationId xmlns:p14="http://schemas.microsoft.com/office/powerpoint/2010/main" val="2942390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A8A6CF-1426-4C75-9A7C-F2A30D8F0F80}" type="datetimeFigureOut">
              <a:rPr lang="en-US" smtClean="0"/>
              <a:t>11/12/2015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4D730D-32F1-4166-91BE-B6F491DDE838}" type="slidenum">
              <a:rPr lang="en-US" smtClean="0"/>
              <a:t>‹#›</a:t>
            </a:fld>
            <a:endParaRPr lang="en-US"/>
          </a:p>
        </p:txBody>
      </p:sp>
    </p:spTree>
    <p:extLst>
      <p:ext uri="{BB962C8B-B14F-4D97-AF65-F5344CB8AC3E}">
        <p14:creationId xmlns:p14="http://schemas.microsoft.com/office/powerpoint/2010/main" val="2211983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l="6604" r="11665" b="30968"/>
          <a:stretch/>
        </p:blipFill>
        <p:spPr>
          <a:xfrm>
            <a:off x="0" y="0"/>
            <a:ext cx="12179300" cy="6858000"/>
          </a:xfrm>
          <a:prstGeom prst="rect">
            <a:avLst/>
          </a:prstGeom>
        </p:spPr>
      </p:pic>
      <p:sp>
        <p:nvSpPr>
          <p:cNvPr id="3" name="TextBox 2"/>
          <p:cNvSpPr txBox="1"/>
          <p:nvPr/>
        </p:nvSpPr>
        <p:spPr>
          <a:xfrm>
            <a:off x="4224340" y="3926684"/>
            <a:ext cx="3856104" cy="830997"/>
          </a:xfrm>
          <a:prstGeom prst="rect">
            <a:avLst/>
          </a:prstGeom>
          <a:noFill/>
        </p:spPr>
        <p:txBody>
          <a:bodyPr wrap="square" rtlCol="0">
            <a:spAutoFit/>
          </a:bodyPr>
          <a:lstStyle/>
          <a:p>
            <a:r>
              <a:rPr lang="en-US" sz="4800" b="1" dirty="0" smtClean="0">
                <a:solidFill>
                  <a:srgbClr val="002060"/>
                </a:solidFill>
                <a:effectLst>
                  <a:outerShdw blurRad="50800" dist="38100" dir="13500000" algn="br" rotWithShape="0">
                    <a:prstClr val="black">
                      <a:alpha val="40000"/>
                    </a:prstClr>
                  </a:outerShdw>
                </a:effectLst>
                <a:latin typeface="BlacklightD" panose="03010101010101010101" pitchFamily="66" charset="0"/>
              </a:rPr>
              <a:t>Psalm 139:14</a:t>
            </a:r>
            <a:endParaRPr lang="en-US" sz="4800" b="1" dirty="0">
              <a:solidFill>
                <a:srgbClr val="002060"/>
              </a:solidFill>
              <a:effectLst>
                <a:outerShdw blurRad="50800" dist="38100" dir="13500000" algn="br" rotWithShape="0">
                  <a:prstClr val="black">
                    <a:alpha val="40000"/>
                  </a:prstClr>
                </a:outerShdw>
              </a:effectLst>
              <a:latin typeface="BlacklightD" panose="03010101010101010101" pitchFamily="66" charset="0"/>
            </a:endParaRPr>
          </a:p>
        </p:txBody>
      </p:sp>
      <p:sp>
        <p:nvSpPr>
          <p:cNvPr id="8" name="Rectangle 7"/>
          <p:cNvSpPr/>
          <p:nvPr/>
        </p:nvSpPr>
        <p:spPr>
          <a:xfrm>
            <a:off x="719655" y="418683"/>
            <a:ext cx="10865475" cy="3170099"/>
          </a:xfrm>
          <a:prstGeom prst="rect">
            <a:avLst/>
          </a:prstGeom>
        </p:spPr>
        <p:txBody>
          <a:bodyPr wrap="none">
            <a:spAutoFit/>
          </a:bodyPr>
          <a:lstStyle/>
          <a:p>
            <a:pPr algn="ctr"/>
            <a:r>
              <a:rPr lang="en-US" sz="10000" dirty="0" smtClean="0">
                <a:ln w="3175">
                  <a:solidFill>
                    <a:schemeClr val="tx2">
                      <a:lumMod val="50000"/>
                    </a:schemeClr>
                  </a:solidFill>
                </a:ln>
                <a:solidFill>
                  <a:schemeClr val="bg1"/>
                </a:solidFill>
                <a:effectLst>
                  <a:outerShdw blurRad="38100" dist="38100" dir="2700000" algn="tl">
                    <a:srgbClr val="000000">
                      <a:alpha val="43137"/>
                    </a:srgbClr>
                  </a:outerShdw>
                </a:effectLst>
                <a:latin typeface="Neutra Display Bold Alt" panose="02000803040000020004" pitchFamily="50" charset="0"/>
              </a:rPr>
              <a:t>I Am Fearfully</a:t>
            </a:r>
          </a:p>
          <a:p>
            <a:pPr algn="ctr"/>
            <a:r>
              <a:rPr lang="en-US" sz="10000" dirty="0" smtClean="0">
                <a:ln w="3175">
                  <a:solidFill>
                    <a:schemeClr val="tx2">
                      <a:lumMod val="50000"/>
                    </a:schemeClr>
                  </a:solidFill>
                </a:ln>
                <a:solidFill>
                  <a:schemeClr val="bg1"/>
                </a:solidFill>
                <a:effectLst>
                  <a:outerShdw blurRad="38100" dist="38100" dir="2700000" algn="tl">
                    <a:srgbClr val="000000">
                      <a:alpha val="43137"/>
                    </a:srgbClr>
                  </a:outerShdw>
                </a:effectLst>
                <a:latin typeface="Neutra Display Bold Alt" panose="02000803040000020004" pitchFamily="50" charset="0"/>
              </a:rPr>
              <a:t>And Wonderfully Made!</a:t>
            </a:r>
            <a:endParaRPr lang="en-US" sz="10000" dirty="0"/>
          </a:p>
        </p:txBody>
      </p:sp>
      <p:sp>
        <p:nvSpPr>
          <p:cNvPr id="9" name="TextBox 8"/>
          <p:cNvSpPr txBox="1"/>
          <p:nvPr/>
        </p:nvSpPr>
        <p:spPr>
          <a:xfrm>
            <a:off x="152400" y="5691131"/>
            <a:ext cx="5418856" cy="1031051"/>
          </a:xfrm>
          <a:prstGeom prst="rect">
            <a:avLst/>
          </a:prstGeom>
          <a:noFill/>
        </p:spPr>
        <p:txBody>
          <a:bodyPr wrap="none" rtlCol="0">
            <a:spAutoFit/>
          </a:bodyPr>
          <a:lstStyle/>
          <a:p>
            <a:pPr>
              <a:spcAft>
                <a:spcPts val="600"/>
              </a:spcAft>
            </a:pPr>
            <a:r>
              <a:rPr lang="en-US" sz="2800" dirty="0" smtClean="0">
                <a:solidFill>
                  <a:schemeClr val="bg1"/>
                </a:solidFill>
                <a:latin typeface="Neutra Text Book Alt" panose="02000600030000020004" pitchFamily="50" charset="0"/>
              </a:rPr>
              <a:t>Josh Blackmer</a:t>
            </a:r>
          </a:p>
          <a:p>
            <a:r>
              <a:rPr lang="en-US" sz="2800" dirty="0" smtClean="0">
                <a:solidFill>
                  <a:schemeClr val="bg1"/>
                </a:solidFill>
                <a:latin typeface="Neutra Text Book Alt" panose="02000600030000020004" pitchFamily="50" charset="0"/>
              </a:rPr>
              <a:t>Palm Beach Lakes church of Christ</a:t>
            </a:r>
            <a:endParaRPr lang="en-US" sz="2800" dirty="0">
              <a:solidFill>
                <a:schemeClr val="bg1"/>
              </a:solidFill>
              <a:latin typeface="Neutra Text Book Alt" panose="02000600030000020004" pitchFamily="50" charset="0"/>
            </a:endParaRPr>
          </a:p>
        </p:txBody>
      </p:sp>
    </p:spTree>
    <p:extLst>
      <p:ext uri="{BB962C8B-B14F-4D97-AF65-F5344CB8AC3E}">
        <p14:creationId xmlns:p14="http://schemas.microsoft.com/office/powerpoint/2010/main" val="1149592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extBox 1"/>
          <p:cNvSpPr txBox="1"/>
          <p:nvPr/>
        </p:nvSpPr>
        <p:spPr>
          <a:xfrm>
            <a:off x="337750" y="1885178"/>
            <a:ext cx="11524735" cy="2585323"/>
          </a:xfrm>
          <a:prstGeom prst="rect">
            <a:avLst/>
          </a:prstGeom>
          <a:noFill/>
        </p:spPr>
        <p:txBody>
          <a:bodyPr wrap="square" rtlCol="0">
            <a:spAutoFit/>
          </a:bodyPr>
          <a:lstStyle/>
          <a:p>
            <a:pPr algn="ctr"/>
            <a:r>
              <a:rPr lang="en-US" sz="5400" b="1" dirty="0" smtClean="0">
                <a:solidFill>
                  <a:srgbClr val="FFFF00"/>
                </a:solidFill>
                <a:effectLst>
                  <a:outerShdw blurRad="38100" dist="38100" dir="2700000" algn="tl">
                    <a:srgbClr val="000000">
                      <a:alpha val="43137"/>
                    </a:srgbClr>
                  </a:outerShdw>
                </a:effectLst>
                <a:latin typeface="BlacklightD" panose="03010101010101010101" pitchFamily="66" charset="0"/>
              </a:rPr>
              <a:t>What could we learn about ourselves and each other if we knew our personality types?</a:t>
            </a:r>
            <a:endParaRPr lang="en-US" sz="5400" b="1" dirty="0">
              <a:solidFill>
                <a:srgbClr val="FFFF00"/>
              </a:solidFill>
              <a:effectLst>
                <a:outerShdw blurRad="38100" dist="38100" dir="2700000" algn="tl">
                  <a:srgbClr val="000000">
                    <a:alpha val="43137"/>
                  </a:srgbClr>
                </a:outerShdw>
              </a:effectLst>
              <a:latin typeface="BlacklightD" panose="03010101010101010101" pitchFamily="66" charset="0"/>
            </a:endParaRPr>
          </a:p>
        </p:txBody>
      </p:sp>
    </p:spTree>
    <p:extLst>
      <p:ext uri="{BB962C8B-B14F-4D97-AF65-F5344CB8AC3E}">
        <p14:creationId xmlns:p14="http://schemas.microsoft.com/office/powerpoint/2010/main" val="840025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t="-9000" r="-1000" b="-9000"/>
          </a:stretch>
        </a:blipFill>
        <a:effectLst/>
      </p:bgPr>
    </p:bg>
    <p:spTree>
      <p:nvGrpSpPr>
        <p:cNvPr id="1" name=""/>
        <p:cNvGrpSpPr/>
        <p:nvPr/>
      </p:nvGrpSpPr>
      <p:grpSpPr>
        <a:xfrm>
          <a:off x="0" y="0"/>
          <a:ext cx="0" cy="0"/>
          <a:chOff x="0" y="0"/>
          <a:chExt cx="0" cy="0"/>
        </a:xfrm>
      </p:grpSpPr>
      <p:sp>
        <p:nvSpPr>
          <p:cNvPr id="2" name="TextBox 1"/>
          <p:cNvSpPr txBox="1"/>
          <p:nvPr/>
        </p:nvSpPr>
        <p:spPr>
          <a:xfrm>
            <a:off x="223935" y="213230"/>
            <a:ext cx="6559420" cy="830997"/>
          </a:xfrm>
          <a:prstGeom prst="rect">
            <a:avLst/>
          </a:prstGeom>
          <a:noFill/>
        </p:spPr>
        <p:txBody>
          <a:bodyPr wrap="square" rtlCol="0">
            <a:spAutoFit/>
          </a:bodyPr>
          <a:lstStyle/>
          <a:p>
            <a:r>
              <a:rPr lang="en-US" sz="4800" b="1" dirty="0" smtClean="0">
                <a:solidFill>
                  <a:schemeClr val="bg1"/>
                </a:solidFill>
                <a:effectLst>
                  <a:outerShdw blurRad="50800" dist="38100" dir="13500000" algn="br" rotWithShape="0">
                    <a:prstClr val="black">
                      <a:alpha val="40000"/>
                    </a:prstClr>
                  </a:outerShdw>
                </a:effectLst>
                <a:latin typeface="BlacklightD" panose="03010101010101010101" pitchFamily="66" charset="0"/>
              </a:rPr>
              <a:t>Psalm 139:13 –16 </a:t>
            </a:r>
            <a:endParaRPr lang="en-US" sz="4800" b="1" dirty="0">
              <a:solidFill>
                <a:schemeClr val="bg1"/>
              </a:solidFill>
              <a:effectLst>
                <a:outerShdw blurRad="50800" dist="38100" dir="13500000" algn="br" rotWithShape="0">
                  <a:prstClr val="black">
                    <a:alpha val="40000"/>
                  </a:prstClr>
                </a:outerShdw>
              </a:effectLst>
              <a:latin typeface="BlacklightD" panose="03010101010101010101" pitchFamily="66" charset="0"/>
            </a:endParaRPr>
          </a:p>
        </p:txBody>
      </p:sp>
      <p:sp>
        <p:nvSpPr>
          <p:cNvPr id="4" name="TextBox 3"/>
          <p:cNvSpPr txBox="1"/>
          <p:nvPr/>
        </p:nvSpPr>
        <p:spPr>
          <a:xfrm>
            <a:off x="223935" y="1416908"/>
            <a:ext cx="11704454" cy="3046988"/>
          </a:xfrm>
          <a:prstGeom prst="rect">
            <a:avLst/>
          </a:prstGeom>
          <a:noFill/>
        </p:spPr>
        <p:txBody>
          <a:bodyPr wrap="square" rtlCol="0">
            <a:spAutoFit/>
          </a:bodyPr>
          <a:lstStyle/>
          <a:p>
            <a:pPr marL="285750" indent="-285750">
              <a:buFont typeface="Wingdings" panose="05000000000000000000" pitchFamily="2" charset="2"/>
              <a:buChar char="Ø"/>
            </a:pPr>
            <a:r>
              <a:rPr lang="en-US" sz="3200" dirty="0" smtClean="0">
                <a:solidFill>
                  <a:srgbClr val="FFFF00"/>
                </a:solidFill>
                <a:effectLst>
                  <a:outerShdw blurRad="38100" dist="38100" dir="2700000" algn="tl">
                    <a:srgbClr val="000000">
                      <a:alpha val="43137"/>
                    </a:srgbClr>
                  </a:outerShdw>
                </a:effectLst>
                <a:latin typeface="Minion Pro" panose="02040503050201020203" pitchFamily="18" charset="0"/>
              </a:rPr>
              <a:t>God knows us each individually. (Matthew 6:24-34)</a:t>
            </a:r>
          </a:p>
          <a:p>
            <a:endParaRPr lang="en-US" sz="3200" dirty="0" smtClean="0">
              <a:solidFill>
                <a:srgbClr val="FFFF00"/>
              </a:solidFill>
              <a:effectLst>
                <a:outerShdw blurRad="38100" dist="38100" dir="2700000" algn="tl">
                  <a:srgbClr val="000000">
                    <a:alpha val="43137"/>
                  </a:srgbClr>
                </a:outerShdw>
              </a:effectLst>
              <a:latin typeface="Minion Pro" panose="02040503050201020203" pitchFamily="18" charset="0"/>
            </a:endParaRPr>
          </a:p>
          <a:p>
            <a:pPr marL="285750" lvl="0" indent="-285750">
              <a:buFont typeface="Wingdings" panose="05000000000000000000" pitchFamily="2" charset="2"/>
              <a:buChar char="Ø"/>
            </a:pPr>
            <a:r>
              <a:rPr lang="en-US" sz="3200" dirty="0">
                <a:solidFill>
                  <a:srgbClr val="FFFF00"/>
                </a:solidFill>
                <a:effectLst>
                  <a:outerShdw blurRad="38100" dist="38100" dir="2700000" algn="tl">
                    <a:srgbClr val="000000">
                      <a:alpha val="43137"/>
                    </a:srgbClr>
                  </a:outerShdw>
                </a:effectLst>
                <a:latin typeface="Minion Pro" panose="02040503050201020203" pitchFamily="18" charset="0"/>
              </a:rPr>
              <a:t>God knows our mental and physical capacity</a:t>
            </a:r>
            <a:r>
              <a:rPr lang="en-US" sz="3200" dirty="0" smtClean="0">
                <a:solidFill>
                  <a:srgbClr val="FFFF00"/>
                </a:solidFill>
                <a:effectLst>
                  <a:outerShdw blurRad="38100" dist="38100" dir="2700000" algn="tl">
                    <a:srgbClr val="000000">
                      <a:alpha val="43137"/>
                    </a:srgbClr>
                  </a:outerShdw>
                </a:effectLst>
                <a:latin typeface="Minion Pro" panose="02040503050201020203" pitchFamily="18" charset="0"/>
              </a:rPr>
              <a:t>.</a:t>
            </a:r>
          </a:p>
          <a:p>
            <a:pPr lvl="0"/>
            <a:endParaRPr lang="en-US" sz="3200" dirty="0">
              <a:solidFill>
                <a:srgbClr val="FFFF00"/>
              </a:solidFill>
              <a:effectLst>
                <a:outerShdw blurRad="38100" dist="38100" dir="2700000" algn="tl">
                  <a:srgbClr val="000000">
                    <a:alpha val="43137"/>
                  </a:srgbClr>
                </a:outerShdw>
              </a:effectLst>
              <a:latin typeface="Minion Pro" panose="02040503050201020203" pitchFamily="18" charset="0"/>
            </a:endParaRPr>
          </a:p>
          <a:p>
            <a:pPr marL="285750" indent="-285750">
              <a:buFont typeface="Wingdings" panose="05000000000000000000" pitchFamily="2" charset="2"/>
              <a:buChar char="Ø"/>
            </a:pPr>
            <a:r>
              <a:rPr lang="en-US" sz="3200" dirty="0" smtClean="0">
                <a:solidFill>
                  <a:srgbClr val="FFFF00"/>
                </a:solidFill>
                <a:effectLst>
                  <a:outerShdw blurRad="38100" dist="38100" dir="2700000" algn="tl">
                    <a:srgbClr val="000000">
                      <a:alpha val="43137"/>
                    </a:srgbClr>
                  </a:outerShdw>
                </a:effectLst>
                <a:latin typeface="Minion Pro" panose="02040503050201020203" pitchFamily="18" charset="0"/>
              </a:rPr>
              <a:t>We can take great comfort in knowing that God understands who we are. </a:t>
            </a:r>
            <a:endParaRPr lang="en-US" sz="3200" dirty="0">
              <a:solidFill>
                <a:srgbClr val="FFFF00"/>
              </a:solidFill>
              <a:effectLst>
                <a:outerShdw blurRad="38100" dist="38100" dir="2700000" algn="tl">
                  <a:srgbClr val="000000">
                    <a:alpha val="43137"/>
                  </a:srgbClr>
                </a:outerShdw>
              </a:effectLst>
              <a:latin typeface="Minion Pro" panose="02040503050201020203" pitchFamily="18" charset="0"/>
            </a:endParaRPr>
          </a:p>
        </p:txBody>
      </p:sp>
    </p:spTree>
    <p:extLst>
      <p:ext uri="{BB962C8B-B14F-4D97-AF65-F5344CB8AC3E}">
        <p14:creationId xmlns:p14="http://schemas.microsoft.com/office/powerpoint/2010/main" val="2108941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1000"/>
                                        <p:tgtEl>
                                          <p:spTgt spid="4">
                                            <p:txEl>
                                              <p:pRg st="2" end="2"/>
                                            </p:txEl>
                                          </p:spTgt>
                                        </p:tgtEl>
                                      </p:cBhvr>
                                    </p:animEffect>
                                    <p:anim calcmode="lin" valueType="num">
                                      <p:cBhvr>
                                        <p:cTn id="1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fade">
                                      <p:cBhvr>
                                        <p:cTn id="21" dur="1000"/>
                                        <p:tgtEl>
                                          <p:spTgt spid="4">
                                            <p:txEl>
                                              <p:pRg st="4" end="4"/>
                                            </p:txEl>
                                          </p:spTgt>
                                        </p:tgtEl>
                                      </p:cBhvr>
                                    </p:animEffect>
                                    <p:anim calcmode="lin" valueType="num">
                                      <p:cBhvr>
                                        <p:cTn id="22"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t="-9000" r="-1000" b="-9000"/>
          </a:stretch>
        </a:blipFill>
        <a:effectLst/>
      </p:bgPr>
    </p:bg>
    <p:spTree>
      <p:nvGrpSpPr>
        <p:cNvPr id="1" name=""/>
        <p:cNvGrpSpPr/>
        <p:nvPr/>
      </p:nvGrpSpPr>
      <p:grpSpPr>
        <a:xfrm>
          <a:off x="0" y="0"/>
          <a:ext cx="0" cy="0"/>
          <a:chOff x="0" y="0"/>
          <a:chExt cx="0" cy="0"/>
        </a:xfrm>
      </p:grpSpPr>
      <p:sp>
        <p:nvSpPr>
          <p:cNvPr id="2" name="TextBox 1"/>
          <p:cNvSpPr txBox="1"/>
          <p:nvPr/>
        </p:nvSpPr>
        <p:spPr>
          <a:xfrm>
            <a:off x="223935" y="213230"/>
            <a:ext cx="8586236" cy="830997"/>
          </a:xfrm>
          <a:prstGeom prst="rect">
            <a:avLst/>
          </a:prstGeom>
          <a:noFill/>
        </p:spPr>
        <p:txBody>
          <a:bodyPr wrap="square" rtlCol="0">
            <a:spAutoFit/>
          </a:bodyPr>
          <a:lstStyle/>
          <a:p>
            <a:r>
              <a:rPr lang="en-US" sz="4800" b="1" dirty="0" smtClean="0">
                <a:solidFill>
                  <a:schemeClr val="bg1"/>
                </a:solidFill>
                <a:effectLst>
                  <a:outerShdw blurRad="50800" dist="38100" dir="13500000" algn="br" rotWithShape="0">
                    <a:prstClr val="black">
                      <a:alpha val="40000"/>
                    </a:prstClr>
                  </a:outerShdw>
                </a:effectLst>
                <a:latin typeface="BlacklightD" panose="03010101010101010101" pitchFamily="66" charset="0"/>
              </a:rPr>
              <a:t>1Corinthians 12:14 – 27</a:t>
            </a:r>
          </a:p>
        </p:txBody>
      </p:sp>
      <p:sp>
        <p:nvSpPr>
          <p:cNvPr id="3" name="TextBox 2"/>
          <p:cNvSpPr txBox="1"/>
          <p:nvPr/>
        </p:nvSpPr>
        <p:spPr>
          <a:xfrm>
            <a:off x="387178" y="1515762"/>
            <a:ext cx="11450595" cy="4524315"/>
          </a:xfrm>
          <a:prstGeom prst="rect">
            <a:avLst/>
          </a:prstGeom>
          <a:noFill/>
        </p:spPr>
        <p:txBody>
          <a:bodyPr wrap="square" rtlCol="0">
            <a:spAutoFit/>
          </a:bodyPr>
          <a:lstStyle/>
          <a:p>
            <a:pPr marL="285750" indent="-285750">
              <a:buFont typeface="Wingdings" panose="05000000000000000000" pitchFamily="2" charset="2"/>
              <a:buChar char="Ø"/>
            </a:pPr>
            <a:r>
              <a:rPr lang="en-US" sz="3200" dirty="0" smtClean="0">
                <a:solidFill>
                  <a:srgbClr val="FFFF00"/>
                </a:solidFill>
                <a:effectLst>
                  <a:outerShdw blurRad="38100" dist="38100" dir="2700000" algn="tl">
                    <a:srgbClr val="000000">
                      <a:alpha val="43137"/>
                    </a:srgbClr>
                  </a:outerShdw>
                </a:effectLst>
                <a:latin typeface="Minion Pro" panose="02040503050201020203" pitchFamily="18" charset="0"/>
              </a:rPr>
              <a:t>The body is a collective of individuals. (14, 19-20, 27)</a:t>
            </a:r>
          </a:p>
          <a:p>
            <a:pPr marL="285750" indent="-285750">
              <a:buFont typeface="Wingdings" panose="05000000000000000000" pitchFamily="2" charset="2"/>
              <a:buChar char="Ø"/>
            </a:pPr>
            <a:endParaRPr lang="en-US" sz="3200" dirty="0" smtClean="0">
              <a:solidFill>
                <a:srgbClr val="FFFF00"/>
              </a:solidFill>
              <a:effectLst>
                <a:outerShdw blurRad="38100" dist="38100" dir="2700000" algn="tl">
                  <a:srgbClr val="000000">
                    <a:alpha val="43137"/>
                  </a:srgbClr>
                </a:outerShdw>
              </a:effectLst>
              <a:latin typeface="Minion Pro" panose="02040503050201020203" pitchFamily="18" charset="0"/>
            </a:endParaRPr>
          </a:p>
          <a:p>
            <a:pPr marL="285750" indent="-285750">
              <a:buFont typeface="Wingdings" panose="05000000000000000000" pitchFamily="2" charset="2"/>
              <a:buChar char="Ø"/>
            </a:pPr>
            <a:r>
              <a:rPr lang="en-US" sz="3200" dirty="0" smtClean="0">
                <a:solidFill>
                  <a:srgbClr val="FFFF00"/>
                </a:solidFill>
                <a:effectLst>
                  <a:outerShdw blurRad="38100" dist="38100" dir="2700000" algn="tl">
                    <a:srgbClr val="000000">
                      <a:alpha val="43137"/>
                    </a:srgbClr>
                  </a:outerShdw>
                </a:effectLst>
                <a:latin typeface="Minion Pro" panose="02040503050201020203" pitchFamily="18" charset="0"/>
              </a:rPr>
              <a:t>God has organized the body. (18,24)</a:t>
            </a:r>
          </a:p>
          <a:p>
            <a:pPr marL="285750" indent="-285750">
              <a:buFont typeface="Wingdings" panose="05000000000000000000" pitchFamily="2" charset="2"/>
              <a:buChar char="Ø"/>
            </a:pPr>
            <a:endParaRPr lang="en-US" sz="3200" dirty="0" smtClean="0">
              <a:solidFill>
                <a:srgbClr val="FFFF00"/>
              </a:solidFill>
              <a:effectLst>
                <a:outerShdw blurRad="38100" dist="38100" dir="2700000" algn="tl">
                  <a:srgbClr val="000000">
                    <a:alpha val="43137"/>
                  </a:srgbClr>
                </a:outerShdw>
              </a:effectLst>
              <a:latin typeface="Minion Pro" panose="02040503050201020203" pitchFamily="18" charset="0"/>
            </a:endParaRPr>
          </a:p>
          <a:p>
            <a:pPr marL="285750" indent="-285750">
              <a:buFont typeface="Wingdings" panose="05000000000000000000" pitchFamily="2" charset="2"/>
              <a:buChar char="Ø"/>
            </a:pPr>
            <a:r>
              <a:rPr lang="en-US" sz="3200" dirty="0" smtClean="0">
                <a:solidFill>
                  <a:srgbClr val="FFFF00"/>
                </a:solidFill>
                <a:effectLst>
                  <a:outerShdw blurRad="38100" dist="38100" dir="2700000" algn="tl">
                    <a:srgbClr val="000000">
                      <a:alpha val="43137"/>
                    </a:srgbClr>
                  </a:outerShdw>
                </a:effectLst>
                <a:latin typeface="Minion Pro" panose="02040503050201020203" pitchFamily="18" charset="0"/>
              </a:rPr>
              <a:t>Everyone has a role. (15-17, 21-22)</a:t>
            </a:r>
          </a:p>
          <a:p>
            <a:pPr marL="285750" indent="-285750">
              <a:buFont typeface="Wingdings" panose="05000000000000000000" pitchFamily="2" charset="2"/>
              <a:buChar char="Ø"/>
            </a:pPr>
            <a:endParaRPr lang="en-US" sz="3200" dirty="0" smtClean="0">
              <a:solidFill>
                <a:srgbClr val="FFFF00"/>
              </a:solidFill>
              <a:effectLst>
                <a:outerShdw blurRad="38100" dist="38100" dir="2700000" algn="tl">
                  <a:srgbClr val="000000">
                    <a:alpha val="43137"/>
                  </a:srgbClr>
                </a:outerShdw>
              </a:effectLst>
              <a:latin typeface="Minion Pro" panose="02040503050201020203" pitchFamily="18" charset="0"/>
            </a:endParaRPr>
          </a:p>
          <a:p>
            <a:pPr marL="285750" indent="-285750">
              <a:buFont typeface="Wingdings" panose="05000000000000000000" pitchFamily="2" charset="2"/>
              <a:buChar char="Ø"/>
            </a:pPr>
            <a:r>
              <a:rPr lang="en-US" sz="3200" dirty="0" smtClean="0">
                <a:solidFill>
                  <a:srgbClr val="FFFF00"/>
                </a:solidFill>
                <a:effectLst>
                  <a:outerShdw blurRad="38100" dist="38100" dir="2700000" algn="tl">
                    <a:srgbClr val="000000">
                      <a:alpha val="43137"/>
                    </a:srgbClr>
                  </a:outerShdw>
                </a:effectLst>
                <a:latin typeface="Minion Pro" panose="02040503050201020203" pitchFamily="18" charset="0"/>
              </a:rPr>
              <a:t>God gave honor to every part so that we are all equal. (23-25)</a:t>
            </a:r>
          </a:p>
          <a:p>
            <a:pPr marL="285750" indent="-285750">
              <a:buFont typeface="Wingdings" panose="05000000000000000000" pitchFamily="2" charset="2"/>
              <a:buChar char="Ø"/>
            </a:pPr>
            <a:endParaRPr lang="en-US" sz="3200" dirty="0" smtClean="0">
              <a:solidFill>
                <a:srgbClr val="FFFF00"/>
              </a:solidFill>
              <a:effectLst>
                <a:outerShdw blurRad="38100" dist="38100" dir="2700000" algn="tl">
                  <a:srgbClr val="000000">
                    <a:alpha val="43137"/>
                  </a:srgbClr>
                </a:outerShdw>
              </a:effectLst>
              <a:latin typeface="Minion Pro" panose="02040503050201020203" pitchFamily="18" charset="0"/>
            </a:endParaRPr>
          </a:p>
          <a:p>
            <a:pPr marL="285750" indent="-285750">
              <a:buFont typeface="Wingdings" panose="05000000000000000000" pitchFamily="2" charset="2"/>
              <a:buChar char="Ø"/>
            </a:pPr>
            <a:r>
              <a:rPr lang="en-US" sz="3200" dirty="0" smtClean="0">
                <a:solidFill>
                  <a:srgbClr val="FFFF00"/>
                </a:solidFill>
                <a:effectLst>
                  <a:outerShdw blurRad="38100" dist="38100" dir="2700000" algn="tl">
                    <a:srgbClr val="000000">
                      <a:alpha val="43137"/>
                    </a:srgbClr>
                  </a:outerShdw>
                </a:effectLst>
                <a:latin typeface="Minion Pro" panose="02040503050201020203" pitchFamily="18" charset="0"/>
              </a:rPr>
              <a:t>We should all care for each other. (25-26)</a:t>
            </a:r>
            <a:endParaRPr lang="en-US" sz="3200" dirty="0">
              <a:solidFill>
                <a:srgbClr val="FFFF00"/>
              </a:solidFill>
              <a:effectLst>
                <a:outerShdw blurRad="38100" dist="38100" dir="2700000" algn="tl">
                  <a:srgbClr val="000000">
                    <a:alpha val="43137"/>
                  </a:srgbClr>
                </a:outerShdw>
              </a:effectLst>
              <a:latin typeface="Minion Pro" panose="02040503050201020203" pitchFamily="18" charset="0"/>
            </a:endParaRPr>
          </a:p>
        </p:txBody>
      </p:sp>
    </p:spTree>
    <p:extLst>
      <p:ext uri="{BB962C8B-B14F-4D97-AF65-F5344CB8AC3E}">
        <p14:creationId xmlns:p14="http://schemas.microsoft.com/office/powerpoint/2010/main" val="2250614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1000"/>
                                        <p:tgtEl>
                                          <p:spTgt spid="3">
                                            <p:txEl>
                                              <p:pRg st="8" end="8"/>
                                            </p:txEl>
                                          </p:spTgt>
                                        </p:tgtEl>
                                      </p:cBhvr>
                                    </p:animEffect>
                                    <p:anim calcmode="lin" valueType="num">
                                      <p:cBhvr>
                                        <p:cTn id="36"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t="-9000" r="-1000" b="-9000"/>
          </a:stretch>
        </a:blipFill>
        <a:effectLst/>
      </p:bgPr>
    </p:bg>
    <p:spTree>
      <p:nvGrpSpPr>
        <p:cNvPr id="1" name=""/>
        <p:cNvGrpSpPr/>
        <p:nvPr/>
      </p:nvGrpSpPr>
      <p:grpSpPr>
        <a:xfrm>
          <a:off x="0" y="0"/>
          <a:ext cx="0" cy="0"/>
          <a:chOff x="0" y="0"/>
          <a:chExt cx="0" cy="0"/>
        </a:xfrm>
      </p:grpSpPr>
      <p:sp>
        <p:nvSpPr>
          <p:cNvPr id="2" name="TextBox 1"/>
          <p:cNvSpPr txBox="1"/>
          <p:nvPr/>
        </p:nvSpPr>
        <p:spPr>
          <a:xfrm>
            <a:off x="223935" y="213230"/>
            <a:ext cx="6559420" cy="830997"/>
          </a:xfrm>
          <a:prstGeom prst="rect">
            <a:avLst/>
          </a:prstGeom>
          <a:noFill/>
        </p:spPr>
        <p:txBody>
          <a:bodyPr wrap="square" rtlCol="0">
            <a:spAutoFit/>
          </a:bodyPr>
          <a:lstStyle/>
          <a:p>
            <a:r>
              <a:rPr lang="en-US" sz="4800" b="1" dirty="0" smtClean="0">
                <a:solidFill>
                  <a:schemeClr val="bg1"/>
                </a:solidFill>
                <a:effectLst>
                  <a:outerShdw blurRad="50800" dist="38100" dir="13500000" algn="br" rotWithShape="0">
                    <a:prstClr val="black">
                      <a:alpha val="40000"/>
                    </a:prstClr>
                  </a:outerShdw>
                </a:effectLst>
                <a:latin typeface="BlacklightD" panose="03010101010101010101" pitchFamily="66" charset="0"/>
              </a:rPr>
              <a:t>Ephesians 4:15-16</a:t>
            </a:r>
          </a:p>
        </p:txBody>
      </p:sp>
      <p:sp>
        <p:nvSpPr>
          <p:cNvPr id="4" name="TextBox 3"/>
          <p:cNvSpPr txBox="1"/>
          <p:nvPr/>
        </p:nvSpPr>
        <p:spPr>
          <a:xfrm>
            <a:off x="329514" y="1491049"/>
            <a:ext cx="11532972" cy="2062103"/>
          </a:xfrm>
          <a:prstGeom prst="rect">
            <a:avLst/>
          </a:prstGeom>
          <a:noFill/>
        </p:spPr>
        <p:txBody>
          <a:bodyPr wrap="square" rtlCol="0">
            <a:spAutoFit/>
          </a:bodyPr>
          <a:lstStyle/>
          <a:p>
            <a:pPr marL="285750" lvl="0" indent="-285750">
              <a:buFont typeface="Wingdings" panose="05000000000000000000" pitchFamily="2" charset="2"/>
              <a:buChar char="Ø"/>
            </a:pPr>
            <a:r>
              <a:rPr lang="en-US" sz="3200" dirty="0" smtClean="0">
                <a:solidFill>
                  <a:srgbClr val="FFFF00"/>
                </a:solidFill>
                <a:effectLst>
                  <a:outerShdw blurRad="38100" dist="38100" dir="2700000" algn="tl">
                    <a:srgbClr val="000000">
                      <a:alpha val="43137"/>
                    </a:srgbClr>
                  </a:outerShdw>
                </a:effectLst>
                <a:latin typeface="Minion Pro" panose="02040503050201020203" pitchFamily="18" charset="0"/>
              </a:rPr>
              <a:t>With truth and love we grow in all accepts to be like Christ. (15)</a:t>
            </a:r>
          </a:p>
          <a:p>
            <a:pPr lvl="0"/>
            <a:endParaRPr lang="en-US" sz="3200" dirty="0" smtClean="0">
              <a:solidFill>
                <a:srgbClr val="FFFF00"/>
              </a:solidFill>
              <a:effectLst>
                <a:outerShdw blurRad="38100" dist="38100" dir="2700000" algn="tl">
                  <a:srgbClr val="000000">
                    <a:alpha val="43137"/>
                  </a:srgbClr>
                </a:outerShdw>
              </a:effectLst>
              <a:latin typeface="Minion Pro" panose="02040503050201020203" pitchFamily="18" charset="0"/>
            </a:endParaRPr>
          </a:p>
          <a:p>
            <a:pPr marL="285750" lvl="0" indent="-285750">
              <a:buFont typeface="Wingdings" panose="05000000000000000000" pitchFamily="2" charset="2"/>
              <a:buChar char="Ø"/>
            </a:pPr>
            <a:r>
              <a:rPr lang="en-US" sz="3200" dirty="0" smtClean="0">
                <a:solidFill>
                  <a:srgbClr val="FFFF00"/>
                </a:solidFill>
                <a:effectLst>
                  <a:outerShdw blurRad="38100" dist="38100" dir="2700000" algn="tl">
                    <a:srgbClr val="000000">
                      <a:alpha val="43137"/>
                    </a:srgbClr>
                  </a:outerShdw>
                </a:effectLst>
                <a:latin typeface="Minion Pro" panose="02040503050201020203" pitchFamily="18" charset="0"/>
              </a:rPr>
              <a:t>When each part is working properly the body grows and is edified. (16) </a:t>
            </a:r>
            <a:endParaRPr lang="en-US" sz="3200" dirty="0">
              <a:solidFill>
                <a:srgbClr val="FFFF00"/>
              </a:solidFill>
              <a:effectLst>
                <a:outerShdw blurRad="38100" dist="38100" dir="2700000" algn="tl">
                  <a:srgbClr val="000000">
                    <a:alpha val="43137"/>
                  </a:srgbClr>
                </a:outerShdw>
              </a:effectLst>
              <a:latin typeface="Minion Pro" panose="02040503050201020203" pitchFamily="18" charset="0"/>
            </a:endParaRPr>
          </a:p>
        </p:txBody>
      </p:sp>
    </p:spTree>
    <p:extLst>
      <p:ext uri="{BB962C8B-B14F-4D97-AF65-F5344CB8AC3E}">
        <p14:creationId xmlns:p14="http://schemas.microsoft.com/office/powerpoint/2010/main" val="541938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1000"/>
                                        <p:tgtEl>
                                          <p:spTgt spid="4">
                                            <p:txEl>
                                              <p:pRg st="2" end="2"/>
                                            </p:txEl>
                                          </p:spTgt>
                                        </p:tgtEl>
                                      </p:cBhvr>
                                    </p:animEffect>
                                    <p:anim calcmode="lin" valueType="num">
                                      <p:cBhvr>
                                        <p:cTn id="1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5000"/>
            <a:lum/>
          </a:blip>
          <a:srcRect/>
          <a:stretch>
            <a:fillRect t="-4000" b="-9000"/>
          </a:stretch>
        </a:blipFill>
        <a:effectLst/>
      </p:bgPr>
    </p:bg>
    <p:spTree>
      <p:nvGrpSpPr>
        <p:cNvPr id="1" name=""/>
        <p:cNvGrpSpPr/>
        <p:nvPr/>
      </p:nvGrpSpPr>
      <p:grpSpPr>
        <a:xfrm>
          <a:off x="0" y="0"/>
          <a:ext cx="0" cy="0"/>
          <a:chOff x="0" y="0"/>
          <a:chExt cx="0" cy="0"/>
        </a:xfrm>
      </p:grpSpPr>
      <p:sp>
        <p:nvSpPr>
          <p:cNvPr id="2" name="TextBox 1"/>
          <p:cNvSpPr txBox="1"/>
          <p:nvPr/>
        </p:nvSpPr>
        <p:spPr>
          <a:xfrm>
            <a:off x="174171" y="443273"/>
            <a:ext cx="11901715" cy="830997"/>
          </a:xfrm>
          <a:prstGeom prst="rect">
            <a:avLst/>
          </a:prstGeom>
          <a:noFill/>
        </p:spPr>
        <p:txBody>
          <a:bodyPr wrap="square" rtlCol="0">
            <a:spAutoFit/>
          </a:bodyPr>
          <a:lstStyle/>
          <a:p>
            <a:r>
              <a:rPr lang="en-US" sz="4800" b="1" dirty="0" smtClean="0">
                <a:solidFill>
                  <a:srgbClr val="002060"/>
                </a:solidFill>
                <a:effectLst>
                  <a:outerShdw blurRad="38100" dist="38100" dir="2700000" algn="tl">
                    <a:srgbClr val="000000">
                      <a:alpha val="43137"/>
                    </a:srgbClr>
                  </a:outerShdw>
                </a:effectLst>
                <a:latin typeface="BlacklightD" panose="03010101010101010101" pitchFamily="66" charset="0"/>
              </a:rPr>
              <a:t>What happens when you add personality?</a:t>
            </a:r>
            <a:endParaRPr lang="en-US" sz="4800" b="1" dirty="0">
              <a:solidFill>
                <a:srgbClr val="002060"/>
              </a:solidFill>
              <a:effectLst>
                <a:outerShdw blurRad="38100" dist="38100" dir="2700000" algn="tl">
                  <a:srgbClr val="000000">
                    <a:alpha val="43137"/>
                  </a:srgbClr>
                </a:outerShdw>
              </a:effectLst>
              <a:latin typeface="BlacklightD" panose="03010101010101010101" pitchFamily="66" charset="0"/>
            </a:endParaRPr>
          </a:p>
        </p:txBody>
      </p:sp>
      <p:sp>
        <p:nvSpPr>
          <p:cNvPr id="3" name="Rectangle 2"/>
          <p:cNvSpPr/>
          <p:nvPr/>
        </p:nvSpPr>
        <p:spPr>
          <a:xfrm>
            <a:off x="337751" y="1294033"/>
            <a:ext cx="3540841" cy="830997"/>
          </a:xfrm>
          <a:prstGeom prst="rect">
            <a:avLst/>
          </a:prstGeom>
        </p:spPr>
        <p:txBody>
          <a:bodyPr wrap="none">
            <a:spAutoFit/>
          </a:bodyPr>
          <a:lstStyle/>
          <a:p>
            <a:pPr lvl="0"/>
            <a:r>
              <a:rPr lang="en-US" sz="4800" dirty="0" smtClean="0">
                <a:effectLst>
                  <a:outerShdw blurRad="50800" dist="38100" dir="13500000" algn="br" rotWithShape="0">
                    <a:prstClr val="black">
                      <a:alpha val="40000"/>
                    </a:prstClr>
                  </a:outerShdw>
                </a:effectLst>
                <a:latin typeface="Minion Pro" panose="02040503050201020203" pitchFamily="18" charset="0"/>
              </a:rPr>
              <a:t>Acts 15:36-40</a:t>
            </a:r>
            <a:endParaRPr lang="en-US" sz="4800" dirty="0">
              <a:effectLst>
                <a:outerShdw blurRad="50800" dist="38100" dir="13500000" algn="br" rotWithShape="0">
                  <a:prstClr val="black">
                    <a:alpha val="40000"/>
                  </a:prstClr>
                </a:outerShdw>
              </a:effectLst>
              <a:latin typeface="Minion Pro" panose="02040503050201020203" pitchFamily="18" charset="0"/>
            </a:endParaRPr>
          </a:p>
        </p:txBody>
      </p:sp>
      <p:sp>
        <p:nvSpPr>
          <p:cNvPr id="4" name="Rectangle 3"/>
          <p:cNvSpPr/>
          <p:nvPr/>
        </p:nvSpPr>
        <p:spPr>
          <a:xfrm>
            <a:off x="337750" y="2125030"/>
            <a:ext cx="11524735" cy="4031873"/>
          </a:xfrm>
          <a:prstGeom prst="rect">
            <a:avLst/>
          </a:prstGeom>
        </p:spPr>
        <p:txBody>
          <a:bodyPr wrap="square">
            <a:spAutoFit/>
          </a:bodyPr>
          <a:lstStyle/>
          <a:p>
            <a:r>
              <a:rPr lang="en-US" sz="3200" dirty="0">
                <a:ln w="3175">
                  <a:solidFill>
                    <a:schemeClr val="tx2">
                      <a:lumMod val="50000"/>
                    </a:schemeClr>
                  </a:solidFill>
                </a:ln>
                <a:solidFill>
                  <a:schemeClr val="bg1"/>
                </a:solidFill>
                <a:effectLst>
                  <a:outerShdw blurRad="38100" dist="38100" dir="2700000" algn="tl">
                    <a:srgbClr val="000000">
                      <a:alpha val="43137"/>
                    </a:srgbClr>
                  </a:outerShdw>
                </a:effectLst>
                <a:latin typeface="Neutra Display Bold Alt" panose="02000803040000020004" pitchFamily="50" charset="0"/>
              </a:rPr>
              <a:t>After some days Paul said to Barnabas, "Let us return and visit the brethren in every city in which we proclaimed the word of the Lord, and see how they are." Barnabas wanted to take John, called Mark, along with them also. But Paul kept insisting that they should not take him along who had deserted them in Pamphylia and had not gone with them to the work. And there occurred such a sharp disagreement that they separated from one another, and Barnabas took Mark with him and sailed away to Cyprus. But Paul chose Silas and left, being committed by the brethren to the grace of the Lord. </a:t>
            </a:r>
          </a:p>
        </p:txBody>
      </p:sp>
    </p:spTree>
    <p:extLst>
      <p:ext uri="{BB962C8B-B14F-4D97-AF65-F5344CB8AC3E}">
        <p14:creationId xmlns:p14="http://schemas.microsoft.com/office/powerpoint/2010/main" val="14871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5000"/>
            <a:lum/>
          </a:blip>
          <a:srcRect/>
          <a:stretch>
            <a:fillRect t="-4000" b="-9000"/>
          </a:stretch>
        </a:blipFill>
        <a:effectLst/>
      </p:bgPr>
    </p:bg>
    <p:spTree>
      <p:nvGrpSpPr>
        <p:cNvPr id="1" name=""/>
        <p:cNvGrpSpPr/>
        <p:nvPr/>
      </p:nvGrpSpPr>
      <p:grpSpPr>
        <a:xfrm>
          <a:off x="0" y="0"/>
          <a:ext cx="0" cy="0"/>
          <a:chOff x="0" y="0"/>
          <a:chExt cx="0" cy="0"/>
        </a:xfrm>
      </p:grpSpPr>
      <p:sp>
        <p:nvSpPr>
          <p:cNvPr id="2" name="TextBox 1"/>
          <p:cNvSpPr txBox="1"/>
          <p:nvPr/>
        </p:nvSpPr>
        <p:spPr>
          <a:xfrm>
            <a:off x="337751" y="370703"/>
            <a:ext cx="11524735" cy="923330"/>
          </a:xfrm>
          <a:prstGeom prst="rect">
            <a:avLst/>
          </a:prstGeom>
          <a:noFill/>
        </p:spPr>
        <p:txBody>
          <a:bodyPr wrap="square" rtlCol="0">
            <a:spAutoFit/>
          </a:bodyPr>
          <a:lstStyle/>
          <a:p>
            <a:r>
              <a:rPr lang="en-US" sz="5400" b="1" dirty="0" smtClean="0">
                <a:solidFill>
                  <a:srgbClr val="002060"/>
                </a:solidFill>
                <a:effectLst>
                  <a:outerShdw blurRad="38100" dist="38100" dir="2700000" algn="tl">
                    <a:srgbClr val="000000">
                      <a:alpha val="43137"/>
                    </a:srgbClr>
                  </a:outerShdw>
                </a:effectLst>
                <a:latin typeface="BlacklightD" panose="03010101010101010101" pitchFamily="66" charset="0"/>
              </a:rPr>
              <a:t>What can we learn from this?</a:t>
            </a:r>
            <a:endParaRPr lang="en-US" sz="5400" b="1" dirty="0">
              <a:solidFill>
                <a:srgbClr val="002060"/>
              </a:solidFill>
              <a:effectLst>
                <a:outerShdw blurRad="38100" dist="38100" dir="2700000" algn="tl">
                  <a:srgbClr val="000000">
                    <a:alpha val="43137"/>
                  </a:srgbClr>
                </a:outerShdw>
              </a:effectLst>
              <a:latin typeface="BlacklightD" panose="03010101010101010101" pitchFamily="66" charset="0"/>
            </a:endParaRPr>
          </a:p>
        </p:txBody>
      </p:sp>
      <p:sp>
        <p:nvSpPr>
          <p:cNvPr id="3" name="Rectangle 2"/>
          <p:cNvSpPr/>
          <p:nvPr/>
        </p:nvSpPr>
        <p:spPr>
          <a:xfrm>
            <a:off x="337751" y="1294033"/>
            <a:ext cx="11524734" cy="1200329"/>
          </a:xfrm>
          <a:prstGeom prst="rect">
            <a:avLst/>
          </a:prstGeom>
        </p:spPr>
        <p:txBody>
          <a:bodyPr wrap="square">
            <a:spAutoFit/>
          </a:bodyPr>
          <a:lstStyle/>
          <a:p>
            <a:pPr lvl="0"/>
            <a:r>
              <a:rPr lang="en-US" sz="3600" b="1" dirty="0" smtClean="0">
                <a:effectLst>
                  <a:outerShdw blurRad="50800" dist="38100" dir="13500000" algn="br" rotWithShape="0">
                    <a:prstClr val="black">
                      <a:alpha val="40000"/>
                    </a:prstClr>
                  </a:outerShdw>
                </a:effectLst>
                <a:latin typeface="Minion Pro" panose="02040503050201020203" pitchFamily="18" charset="0"/>
              </a:rPr>
              <a:t>Spiritual </a:t>
            </a:r>
            <a:r>
              <a:rPr lang="en-US" sz="3600" b="1" dirty="0">
                <a:effectLst>
                  <a:outerShdw blurRad="50800" dist="38100" dir="13500000" algn="br" rotWithShape="0">
                    <a:prstClr val="black">
                      <a:alpha val="40000"/>
                    </a:prstClr>
                  </a:outerShdw>
                </a:effectLst>
                <a:latin typeface="Minion Pro" panose="02040503050201020203" pitchFamily="18" charset="0"/>
              </a:rPr>
              <a:t>maturity does not erase personality differences.</a:t>
            </a:r>
          </a:p>
        </p:txBody>
      </p:sp>
      <p:sp>
        <p:nvSpPr>
          <p:cNvPr id="4" name="Rectangle 3"/>
          <p:cNvSpPr/>
          <p:nvPr/>
        </p:nvSpPr>
        <p:spPr>
          <a:xfrm>
            <a:off x="337750" y="2494362"/>
            <a:ext cx="11524735" cy="2062103"/>
          </a:xfrm>
          <a:prstGeom prst="rect">
            <a:avLst/>
          </a:prstGeom>
        </p:spPr>
        <p:txBody>
          <a:bodyPr wrap="square">
            <a:spAutoFit/>
          </a:bodyPr>
          <a:lstStyle/>
          <a:p>
            <a:pPr marL="457200" indent="-457200">
              <a:buFont typeface="Wingdings" panose="05000000000000000000" pitchFamily="2" charset="2"/>
              <a:buChar char="Ø"/>
            </a:pPr>
            <a:r>
              <a:rPr lang="en-US" sz="3200" dirty="0" smtClean="0">
                <a:ln w="3175">
                  <a:solidFill>
                    <a:schemeClr val="tx2">
                      <a:lumMod val="50000"/>
                    </a:schemeClr>
                  </a:solidFill>
                </a:ln>
                <a:solidFill>
                  <a:schemeClr val="bg1"/>
                </a:solidFill>
                <a:effectLst>
                  <a:outerShdw blurRad="38100" dist="38100" dir="2700000" algn="tl">
                    <a:srgbClr val="000000">
                      <a:alpha val="43137"/>
                    </a:srgbClr>
                  </a:outerShdw>
                </a:effectLst>
                <a:latin typeface="Neutra Display Bold Alt" panose="02000803040000020004" pitchFamily="50" charset="0"/>
              </a:rPr>
              <a:t>Personality conflict can arise between people who share the same beliefs.</a:t>
            </a:r>
          </a:p>
          <a:p>
            <a:pPr marL="457200" indent="-457200">
              <a:buFont typeface="Wingdings" panose="05000000000000000000" pitchFamily="2" charset="2"/>
              <a:buChar char="Ø"/>
            </a:pPr>
            <a:r>
              <a:rPr lang="en-US" sz="3200" dirty="0">
                <a:ln w="3175">
                  <a:solidFill>
                    <a:schemeClr val="tx2">
                      <a:lumMod val="50000"/>
                    </a:schemeClr>
                  </a:solidFill>
                </a:ln>
                <a:solidFill>
                  <a:schemeClr val="bg1"/>
                </a:solidFill>
                <a:effectLst>
                  <a:outerShdw blurRad="38100" dist="38100" dir="2700000" algn="tl">
                    <a:srgbClr val="000000">
                      <a:alpha val="43137"/>
                    </a:srgbClr>
                  </a:outerShdw>
                </a:effectLst>
                <a:latin typeface="Neutra Display Bold Alt" panose="02000803040000020004" pitchFamily="50" charset="0"/>
              </a:rPr>
              <a:t>P</a:t>
            </a:r>
            <a:r>
              <a:rPr lang="en-US" sz="3200" dirty="0" smtClean="0">
                <a:ln w="3175">
                  <a:solidFill>
                    <a:schemeClr val="tx2">
                      <a:lumMod val="50000"/>
                    </a:schemeClr>
                  </a:solidFill>
                </a:ln>
                <a:solidFill>
                  <a:schemeClr val="bg1"/>
                </a:solidFill>
                <a:effectLst>
                  <a:outerShdw blurRad="38100" dist="38100" dir="2700000" algn="tl">
                    <a:srgbClr val="000000">
                      <a:alpha val="43137"/>
                    </a:srgbClr>
                  </a:outerShdw>
                </a:effectLst>
                <a:latin typeface="Neutra Display Bold Alt" panose="02000803040000020004" pitchFamily="50" charset="0"/>
              </a:rPr>
              <a:t>ersonality clashes can arise between people who have served together for years in the cause of Christ.</a:t>
            </a:r>
          </a:p>
          <a:p>
            <a:pPr marL="457200" indent="-457200">
              <a:buFont typeface="Wingdings" panose="05000000000000000000" pitchFamily="2" charset="2"/>
              <a:buChar char="Ø"/>
            </a:pPr>
            <a:endParaRPr lang="en-US" sz="3200" dirty="0">
              <a:ln>
                <a:solidFill>
                  <a:schemeClr val="tx1"/>
                </a:solidFill>
              </a:ln>
              <a:solidFill>
                <a:schemeClr val="bg1"/>
              </a:solidFill>
              <a:effectLst>
                <a:outerShdw blurRad="38100" dist="38100" dir="2700000" algn="tl">
                  <a:srgbClr val="000000">
                    <a:alpha val="43137"/>
                  </a:srgbClr>
                </a:outerShdw>
              </a:effectLst>
              <a:latin typeface="Minion Pro Cond" panose="02040706060201020203" pitchFamily="18" charset="0"/>
            </a:endParaRPr>
          </a:p>
        </p:txBody>
      </p:sp>
    </p:spTree>
    <p:extLst>
      <p:ext uri="{BB962C8B-B14F-4D97-AF65-F5344CB8AC3E}">
        <p14:creationId xmlns:p14="http://schemas.microsoft.com/office/powerpoint/2010/main" val="4196888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500"/>
                                        <p:tgtEl>
                                          <p:spTgt spid="4">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Effect transition="in" filter="fade">
                                      <p:cBhvr>
                                        <p:cTn id="19"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5000"/>
            <a:lum/>
          </a:blip>
          <a:srcRect/>
          <a:stretch>
            <a:fillRect t="-4000" b="-9000"/>
          </a:stretch>
        </a:blipFill>
        <a:effectLst/>
      </p:bgPr>
    </p:bg>
    <p:spTree>
      <p:nvGrpSpPr>
        <p:cNvPr id="1" name=""/>
        <p:cNvGrpSpPr/>
        <p:nvPr/>
      </p:nvGrpSpPr>
      <p:grpSpPr>
        <a:xfrm>
          <a:off x="0" y="0"/>
          <a:ext cx="0" cy="0"/>
          <a:chOff x="0" y="0"/>
          <a:chExt cx="0" cy="0"/>
        </a:xfrm>
      </p:grpSpPr>
      <p:sp>
        <p:nvSpPr>
          <p:cNvPr id="2" name="TextBox 1"/>
          <p:cNvSpPr txBox="1"/>
          <p:nvPr/>
        </p:nvSpPr>
        <p:spPr>
          <a:xfrm>
            <a:off x="337751" y="370703"/>
            <a:ext cx="11524735" cy="923330"/>
          </a:xfrm>
          <a:prstGeom prst="rect">
            <a:avLst/>
          </a:prstGeom>
          <a:noFill/>
        </p:spPr>
        <p:txBody>
          <a:bodyPr wrap="square" rtlCol="0">
            <a:spAutoFit/>
          </a:bodyPr>
          <a:lstStyle/>
          <a:p>
            <a:r>
              <a:rPr lang="en-US" sz="5400" b="1" dirty="0" smtClean="0">
                <a:solidFill>
                  <a:srgbClr val="002060"/>
                </a:solidFill>
                <a:effectLst>
                  <a:outerShdw blurRad="38100" dist="38100" dir="2700000" algn="tl">
                    <a:srgbClr val="000000">
                      <a:alpha val="43137"/>
                    </a:srgbClr>
                  </a:outerShdw>
                </a:effectLst>
                <a:latin typeface="BlacklightD" panose="03010101010101010101" pitchFamily="66" charset="0"/>
              </a:rPr>
              <a:t>What can we learn from this?</a:t>
            </a:r>
            <a:endParaRPr lang="en-US" sz="5400" b="1" dirty="0">
              <a:solidFill>
                <a:srgbClr val="002060"/>
              </a:solidFill>
              <a:effectLst>
                <a:outerShdw blurRad="38100" dist="38100" dir="2700000" algn="tl">
                  <a:srgbClr val="000000">
                    <a:alpha val="43137"/>
                  </a:srgbClr>
                </a:outerShdw>
              </a:effectLst>
              <a:latin typeface="BlacklightD" panose="03010101010101010101" pitchFamily="66" charset="0"/>
            </a:endParaRPr>
          </a:p>
        </p:txBody>
      </p:sp>
      <p:sp>
        <p:nvSpPr>
          <p:cNvPr id="3" name="Rectangle 2"/>
          <p:cNvSpPr/>
          <p:nvPr/>
        </p:nvSpPr>
        <p:spPr>
          <a:xfrm>
            <a:off x="337751" y="1294033"/>
            <a:ext cx="11524734" cy="1200329"/>
          </a:xfrm>
          <a:prstGeom prst="rect">
            <a:avLst/>
          </a:prstGeom>
        </p:spPr>
        <p:txBody>
          <a:bodyPr wrap="square">
            <a:spAutoFit/>
          </a:bodyPr>
          <a:lstStyle/>
          <a:p>
            <a:pPr lvl="0"/>
            <a:r>
              <a:rPr lang="en-US" sz="3600" b="1" dirty="0">
                <a:effectLst>
                  <a:outerShdw blurRad="50800" dist="38100" dir="13500000" algn="br" rotWithShape="0">
                    <a:prstClr val="black">
                      <a:alpha val="40000"/>
                    </a:prstClr>
                  </a:outerShdw>
                </a:effectLst>
                <a:latin typeface="Minion Pro" panose="02040503050201020203" pitchFamily="18" charset="0"/>
              </a:rPr>
              <a:t>Personality differences can lead to personality clashes that can cause us to </a:t>
            </a:r>
            <a:r>
              <a:rPr lang="en-US" sz="3600" b="1" dirty="0" smtClean="0">
                <a:effectLst>
                  <a:outerShdw blurRad="50800" dist="38100" dir="13500000" algn="br" rotWithShape="0">
                    <a:prstClr val="black">
                      <a:alpha val="40000"/>
                    </a:prstClr>
                  </a:outerShdw>
                </a:effectLst>
                <a:latin typeface="Minion Pro" panose="02040503050201020203" pitchFamily="18" charset="0"/>
              </a:rPr>
              <a:t>sin.</a:t>
            </a:r>
            <a:endParaRPr lang="en-US" sz="3600" b="1" dirty="0">
              <a:effectLst>
                <a:outerShdw blurRad="50800" dist="38100" dir="13500000" algn="br" rotWithShape="0">
                  <a:prstClr val="black">
                    <a:alpha val="40000"/>
                  </a:prstClr>
                </a:outerShdw>
              </a:effectLst>
              <a:latin typeface="Minion Pro" panose="02040503050201020203" pitchFamily="18" charset="0"/>
            </a:endParaRPr>
          </a:p>
        </p:txBody>
      </p:sp>
      <p:sp>
        <p:nvSpPr>
          <p:cNvPr id="4" name="Rectangle 3"/>
          <p:cNvSpPr/>
          <p:nvPr/>
        </p:nvSpPr>
        <p:spPr>
          <a:xfrm>
            <a:off x="337750" y="2494362"/>
            <a:ext cx="11524735" cy="3416320"/>
          </a:xfrm>
          <a:prstGeom prst="rect">
            <a:avLst/>
          </a:prstGeom>
        </p:spPr>
        <p:txBody>
          <a:bodyPr wrap="square">
            <a:spAutoFit/>
          </a:bodyPr>
          <a:lstStyle/>
          <a:p>
            <a:pPr marL="457200" indent="-457200">
              <a:buFont typeface="Wingdings" panose="05000000000000000000" pitchFamily="2" charset="2"/>
              <a:buChar char="Ø"/>
            </a:pPr>
            <a:r>
              <a:rPr lang="en-US" sz="3200" dirty="0" smtClean="0">
                <a:ln w="3175">
                  <a:solidFill>
                    <a:schemeClr val="tx2">
                      <a:lumMod val="50000"/>
                    </a:schemeClr>
                  </a:solidFill>
                </a:ln>
                <a:solidFill>
                  <a:schemeClr val="bg1"/>
                </a:solidFill>
                <a:effectLst>
                  <a:outerShdw blurRad="38100" dist="38100" dir="2700000" algn="tl">
                    <a:srgbClr val="000000">
                      <a:alpha val="43137"/>
                    </a:srgbClr>
                  </a:outerShdw>
                </a:effectLst>
                <a:latin typeface="Neutra Display Bold Alt" panose="02000803040000020004" pitchFamily="50" charset="0"/>
              </a:rPr>
              <a:t>Both men were right and both were wrong.</a:t>
            </a:r>
          </a:p>
          <a:p>
            <a:pPr marL="914400" lvl="1" indent="-457200">
              <a:buFont typeface="Arial" panose="020B0604020202020204" pitchFamily="34" charset="0"/>
              <a:buChar char="•"/>
            </a:pPr>
            <a:r>
              <a:rPr lang="en-US" sz="2400" dirty="0" smtClean="0">
                <a:ln w="3175">
                  <a:noFill/>
                </a:ln>
                <a:effectLst>
                  <a:outerShdw blurRad="38100" dist="38100" dir="2700000" algn="tl">
                    <a:srgbClr val="000000">
                      <a:alpha val="43137"/>
                    </a:srgbClr>
                  </a:outerShdw>
                </a:effectLst>
                <a:latin typeface="Minion Pro" panose="02040503050201020203" pitchFamily="18" charset="0"/>
              </a:rPr>
              <a:t>Paul was right about not needing someone who would bail out on them.</a:t>
            </a:r>
          </a:p>
          <a:p>
            <a:pPr marL="914400" lvl="1" indent="-457200">
              <a:buFont typeface="Arial" panose="020B0604020202020204" pitchFamily="34" charset="0"/>
              <a:buChar char="•"/>
            </a:pPr>
            <a:r>
              <a:rPr lang="en-US" sz="2400" dirty="0" smtClean="0">
                <a:ln w="3175">
                  <a:noFill/>
                </a:ln>
                <a:effectLst>
                  <a:outerShdw blurRad="38100" dist="38100" dir="2700000" algn="tl">
                    <a:srgbClr val="000000">
                      <a:alpha val="43137"/>
                    </a:srgbClr>
                  </a:outerShdw>
                </a:effectLst>
                <a:latin typeface="Minion Pro" panose="02040503050201020203" pitchFamily="18" charset="0"/>
              </a:rPr>
              <a:t>Barnabas what right about the potential in John Mark (Col 4:10; 1 Tm 4:11)</a:t>
            </a:r>
          </a:p>
          <a:p>
            <a:pPr marL="914400" lvl="1" indent="-457200">
              <a:buFont typeface="Arial" panose="020B0604020202020204" pitchFamily="34" charset="0"/>
              <a:buChar char="•"/>
            </a:pPr>
            <a:r>
              <a:rPr lang="en-US" sz="2400" dirty="0" smtClean="0">
                <a:ln w="3175">
                  <a:noFill/>
                </a:ln>
                <a:effectLst>
                  <a:outerShdw blurRad="38100" dist="38100" dir="2700000" algn="tl">
                    <a:srgbClr val="000000">
                      <a:alpha val="43137"/>
                    </a:srgbClr>
                  </a:outerShdw>
                </a:effectLst>
                <a:latin typeface="Minion Pro" panose="02040503050201020203" pitchFamily="18" charset="0"/>
              </a:rPr>
              <a:t>Both violated these passages, 1 Corinthians 13:5; Colossians 3:12</a:t>
            </a:r>
          </a:p>
          <a:p>
            <a:pPr marL="457200" indent="-457200">
              <a:buFont typeface="Wingdings" panose="05000000000000000000" pitchFamily="2" charset="2"/>
              <a:buChar char="Ø"/>
            </a:pPr>
            <a:r>
              <a:rPr lang="en-US" sz="3200" dirty="0">
                <a:ln w="3175">
                  <a:solidFill>
                    <a:schemeClr val="tx2">
                      <a:lumMod val="50000"/>
                    </a:schemeClr>
                  </a:solidFill>
                </a:ln>
                <a:solidFill>
                  <a:schemeClr val="bg1"/>
                </a:solidFill>
                <a:effectLst>
                  <a:outerShdw blurRad="38100" dist="38100" dir="2700000" algn="tl">
                    <a:srgbClr val="000000">
                      <a:alpha val="43137"/>
                    </a:srgbClr>
                  </a:outerShdw>
                </a:effectLst>
                <a:latin typeface="Neutra Display Bold Alt" panose="02000803040000020004" pitchFamily="50" charset="0"/>
              </a:rPr>
              <a:t>A</a:t>
            </a:r>
            <a:r>
              <a:rPr lang="en-US" sz="3200" dirty="0" smtClean="0">
                <a:ln w="3175">
                  <a:solidFill>
                    <a:schemeClr val="tx2">
                      <a:lumMod val="50000"/>
                    </a:schemeClr>
                  </a:solidFill>
                </a:ln>
                <a:solidFill>
                  <a:schemeClr val="bg1"/>
                </a:solidFill>
                <a:effectLst>
                  <a:outerShdw blurRad="38100" dist="38100" dir="2700000" algn="tl">
                    <a:srgbClr val="000000">
                      <a:alpha val="43137"/>
                    </a:srgbClr>
                  </a:outerShdw>
                </a:effectLst>
                <a:latin typeface="Neutra Display Bold Alt" panose="02000803040000020004" pitchFamily="50" charset="0"/>
              </a:rPr>
              <a:t> person’s greatest strengths are often the area for his greatest weaknesses.</a:t>
            </a:r>
          </a:p>
          <a:p>
            <a:pPr marL="457200" indent="-457200">
              <a:buFont typeface="Wingdings" panose="05000000000000000000" pitchFamily="2" charset="2"/>
              <a:buChar char="Ø"/>
            </a:pPr>
            <a:r>
              <a:rPr lang="en-US" sz="3200" dirty="0" smtClean="0">
                <a:ln w="3175">
                  <a:solidFill>
                    <a:schemeClr val="tx2">
                      <a:lumMod val="50000"/>
                    </a:schemeClr>
                  </a:solidFill>
                </a:ln>
                <a:solidFill>
                  <a:schemeClr val="bg1"/>
                </a:solidFill>
                <a:effectLst>
                  <a:outerShdw blurRad="38100" dist="38100" dir="2700000" algn="tl">
                    <a:srgbClr val="000000">
                      <a:alpha val="43137"/>
                    </a:srgbClr>
                  </a:outerShdw>
                </a:effectLst>
                <a:latin typeface="Neutra Display Bold Alt" panose="02000803040000020004" pitchFamily="50" charset="0"/>
              </a:rPr>
              <a:t>Unity does not mean that we all must work closely with one another.</a:t>
            </a:r>
            <a:endParaRPr lang="en-US" sz="3200" dirty="0">
              <a:ln w="3175">
                <a:solidFill>
                  <a:schemeClr val="tx2">
                    <a:lumMod val="50000"/>
                  </a:schemeClr>
                </a:solidFill>
              </a:ln>
              <a:solidFill>
                <a:schemeClr val="bg1"/>
              </a:solidFill>
              <a:effectLst>
                <a:outerShdw blurRad="38100" dist="38100" dir="2700000" algn="tl">
                  <a:srgbClr val="000000">
                    <a:alpha val="43137"/>
                  </a:srgbClr>
                </a:outerShdw>
              </a:effectLst>
              <a:latin typeface="Neutra Display Bold Alt" panose="02000803040000020004" pitchFamily="50" charset="0"/>
            </a:endParaRPr>
          </a:p>
        </p:txBody>
      </p:sp>
    </p:spTree>
    <p:extLst>
      <p:ext uri="{BB962C8B-B14F-4D97-AF65-F5344CB8AC3E}">
        <p14:creationId xmlns:p14="http://schemas.microsoft.com/office/powerpoint/2010/main" val="972621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1000"/>
                                        <p:tgtEl>
                                          <p:spTgt spid="4">
                                            <p:txEl>
                                              <p:pRg st="0" end="0"/>
                                            </p:txEl>
                                          </p:spTgt>
                                        </p:tgtEl>
                                      </p:cBhvr>
                                    </p:animEffect>
                                    <p:anim calcmode="lin" valueType="num">
                                      <p:cBhvr>
                                        <p:cTn id="15"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4">
                                            <p:txEl>
                                              <p:pRg st="4" end="4"/>
                                            </p:txEl>
                                          </p:spTgt>
                                        </p:tgtEl>
                                        <p:attrNameLst>
                                          <p:attrName>style.visibility</p:attrName>
                                        </p:attrNameLst>
                                      </p:cBhvr>
                                      <p:to>
                                        <p:strVal val="visible"/>
                                      </p:to>
                                    </p:set>
                                    <p:animEffect transition="in" filter="fade">
                                      <p:cBhvr>
                                        <p:cTn id="33" dur="500"/>
                                        <p:tgtEl>
                                          <p:spTgt spid="4">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4">
                                            <p:txEl>
                                              <p:pRg st="5" end="5"/>
                                            </p:txEl>
                                          </p:spTgt>
                                        </p:tgtEl>
                                        <p:attrNameLst>
                                          <p:attrName>style.visibility</p:attrName>
                                        </p:attrNameLst>
                                      </p:cBhvr>
                                      <p:to>
                                        <p:strVal val="visible"/>
                                      </p:to>
                                    </p:set>
                                    <p:animEffect transition="in" filter="fade">
                                      <p:cBhvr>
                                        <p:cTn id="38"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5000"/>
            <a:lum/>
          </a:blip>
          <a:srcRect/>
          <a:stretch>
            <a:fillRect t="-4000" b="-9000"/>
          </a:stretch>
        </a:blipFill>
        <a:effectLst/>
      </p:bgPr>
    </p:bg>
    <p:spTree>
      <p:nvGrpSpPr>
        <p:cNvPr id="1" name=""/>
        <p:cNvGrpSpPr/>
        <p:nvPr/>
      </p:nvGrpSpPr>
      <p:grpSpPr>
        <a:xfrm>
          <a:off x="0" y="0"/>
          <a:ext cx="0" cy="0"/>
          <a:chOff x="0" y="0"/>
          <a:chExt cx="0" cy="0"/>
        </a:xfrm>
      </p:grpSpPr>
      <p:sp>
        <p:nvSpPr>
          <p:cNvPr id="2" name="TextBox 1"/>
          <p:cNvSpPr txBox="1"/>
          <p:nvPr/>
        </p:nvSpPr>
        <p:spPr>
          <a:xfrm>
            <a:off x="337751" y="370703"/>
            <a:ext cx="11524735" cy="923330"/>
          </a:xfrm>
          <a:prstGeom prst="rect">
            <a:avLst/>
          </a:prstGeom>
          <a:noFill/>
        </p:spPr>
        <p:txBody>
          <a:bodyPr wrap="square" rtlCol="0">
            <a:spAutoFit/>
          </a:bodyPr>
          <a:lstStyle/>
          <a:p>
            <a:r>
              <a:rPr lang="en-US" sz="5400" b="1" dirty="0" smtClean="0">
                <a:solidFill>
                  <a:srgbClr val="002060"/>
                </a:solidFill>
                <a:effectLst>
                  <a:outerShdw blurRad="38100" dist="38100" dir="2700000" algn="tl">
                    <a:srgbClr val="000000">
                      <a:alpha val="43137"/>
                    </a:srgbClr>
                  </a:outerShdw>
                </a:effectLst>
                <a:latin typeface="BlacklightD" panose="03010101010101010101" pitchFamily="66" charset="0"/>
              </a:rPr>
              <a:t>What can we learn from this?</a:t>
            </a:r>
            <a:endParaRPr lang="en-US" sz="5400" b="1" dirty="0">
              <a:solidFill>
                <a:srgbClr val="002060"/>
              </a:solidFill>
              <a:effectLst>
                <a:outerShdw blurRad="38100" dist="38100" dir="2700000" algn="tl">
                  <a:srgbClr val="000000">
                    <a:alpha val="43137"/>
                  </a:srgbClr>
                </a:outerShdw>
              </a:effectLst>
              <a:latin typeface="BlacklightD" panose="03010101010101010101" pitchFamily="66" charset="0"/>
            </a:endParaRPr>
          </a:p>
        </p:txBody>
      </p:sp>
      <p:sp>
        <p:nvSpPr>
          <p:cNvPr id="3" name="Rectangle 2"/>
          <p:cNvSpPr/>
          <p:nvPr/>
        </p:nvSpPr>
        <p:spPr>
          <a:xfrm>
            <a:off x="337751" y="1294033"/>
            <a:ext cx="11524734" cy="1200329"/>
          </a:xfrm>
          <a:prstGeom prst="rect">
            <a:avLst/>
          </a:prstGeom>
        </p:spPr>
        <p:txBody>
          <a:bodyPr wrap="square">
            <a:spAutoFit/>
          </a:bodyPr>
          <a:lstStyle/>
          <a:p>
            <a:pPr lvl="0"/>
            <a:r>
              <a:rPr lang="en-US" sz="3600" b="1" dirty="0">
                <a:effectLst>
                  <a:outerShdw blurRad="50800" dist="38100" dir="13500000" algn="br" rotWithShape="0">
                    <a:prstClr val="black">
                      <a:alpha val="40000"/>
                    </a:prstClr>
                  </a:outerShdw>
                </a:effectLst>
                <a:latin typeface="Minion Pro" panose="02040503050201020203" pitchFamily="18" charset="0"/>
              </a:rPr>
              <a:t>We should not let personality clashes cause us to quit serving the Lord.</a:t>
            </a:r>
          </a:p>
        </p:txBody>
      </p:sp>
      <p:sp>
        <p:nvSpPr>
          <p:cNvPr id="4" name="Rectangle 3"/>
          <p:cNvSpPr/>
          <p:nvPr/>
        </p:nvSpPr>
        <p:spPr>
          <a:xfrm>
            <a:off x="337750" y="2494362"/>
            <a:ext cx="11524735" cy="1754326"/>
          </a:xfrm>
          <a:prstGeom prst="rect">
            <a:avLst/>
          </a:prstGeom>
        </p:spPr>
        <p:txBody>
          <a:bodyPr wrap="square">
            <a:spAutoFit/>
          </a:bodyPr>
          <a:lstStyle/>
          <a:p>
            <a:pPr marL="457200" indent="-457200">
              <a:buFont typeface="Wingdings" panose="05000000000000000000" pitchFamily="2" charset="2"/>
              <a:buChar char="Ø"/>
            </a:pPr>
            <a:r>
              <a:rPr lang="en-US" sz="3600" dirty="0" smtClean="0">
                <a:ln w="3175">
                  <a:solidFill>
                    <a:schemeClr val="tx2">
                      <a:lumMod val="50000"/>
                    </a:schemeClr>
                  </a:solidFill>
                </a:ln>
                <a:solidFill>
                  <a:schemeClr val="bg1"/>
                </a:solidFill>
                <a:effectLst>
                  <a:outerShdw blurRad="38100" dist="38100" dir="2700000" algn="tl">
                    <a:srgbClr val="000000">
                      <a:alpha val="43137"/>
                    </a:srgbClr>
                  </a:outerShdw>
                </a:effectLst>
                <a:latin typeface="Neutra Cond Bold Alt" panose="02000000000000000000" pitchFamily="50" charset="0"/>
              </a:rPr>
              <a:t>Neither </a:t>
            </a:r>
            <a:r>
              <a:rPr lang="en-US" sz="3600" dirty="0">
                <a:ln w="3175">
                  <a:solidFill>
                    <a:schemeClr val="tx2">
                      <a:lumMod val="50000"/>
                    </a:schemeClr>
                  </a:solidFill>
                </a:ln>
                <a:solidFill>
                  <a:schemeClr val="bg1"/>
                </a:solidFill>
                <a:effectLst>
                  <a:outerShdw blurRad="38100" dist="38100" dir="2700000" algn="tl">
                    <a:srgbClr val="000000">
                      <a:alpha val="43137"/>
                    </a:srgbClr>
                  </a:outerShdw>
                </a:effectLst>
                <a:latin typeface="Neutra Cond Bold Alt" panose="02000000000000000000" pitchFamily="50" charset="0"/>
              </a:rPr>
              <a:t>Paul nor Barnabas let this clash stop them from serving the </a:t>
            </a:r>
            <a:r>
              <a:rPr lang="en-US" sz="3600" dirty="0" smtClean="0">
                <a:ln w="3175">
                  <a:solidFill>
                    <a:schemeClr val="tx2">
                      <a:lumMod val="50000"/>
                    </a:schemeClr>
                  </a:solidFill>
                </a:ln>
                <a:solidFill>
                  <a:schemeClr val="bg1"/>
                </a:solidFill>
                <a:effectLst>
                  <a:outerShdw blurRad="38100" dist="38100" dir="2700000" algn="tl">
                    <a:srgbClr val="000000">
                      <a:alpha val="43137"/>
                    </a:srgbClr>
                  </a:outerShdw>
                </a:effectLst>
                <a:latin typeface="Neutra Cond Bold Alt" panose="02000000000000000000" pitchFamily="50" charset="0"/>
              </a:rPr>
              <a:t>Lord.</a:t>
            </a:r>
            <a:endParaRPr lang="en-US" sz="3200" dirty="0" smtClean="0">
              <a:ln w="3175">
                <a:solidFill>
                  <a:schemeClr val="tx2">
                    <a:lumMod val="50000"/>
                  </a:schemeClr>
                </a:solidFill>
              </a:ln>
              <a:effectLst>
                <a:outerShdw blurRad="38100" dist="38100" dir="2700000" algn="tl">
                  <a:srgbClr val="000000">
                    <a:alpha val="43137"/>
                  </a:srgbClr>
                </a:outerShdw>
              </a:effectLst>
              <a:latin typeface="Neutra Cond Bold Alt" panose="02000000000000000000" pitchFamily="50" charset="0"/>
            </a:endParaRPr>
          </a:p>
          <a:p>
            <a:pPr marL="457200" indent="-457200">
              <a:buFont typeface="Wingdings" panose="05000000000000000000" pitchFamily="2" charset="2"/>
              <a:buChar char="Ø"/>
            </a:pPr>
            <a:r>
              <a:rPr lang="en-US" sz="3600" dirty="0" smtClean="0">
                <a:ln w="3175">
                  <a:solidFill>
                    <a:schemeClr val="tx2">
                      <a:lumMod val="50000"/>
                    </a:schemeClr>
                  </a:solidFill>
                </a:ln>
                <a:solidFill>
                  <a:schemeClr val="bg1"/>
                </a:solidFill>
                <a:effectLst>
                  <a:outerShdw blurRad="38100" dist="38100" dir="2700000" algn="tl">
                    <a:srgbClr val="000000">
                      <a:alpha val="43137"/>
                    </a:srgbClr>
                  </a:outerShdw>
                </a:effectLst>
                <a:latin typeface="Neutra Cond Bold Alt" panose="02000000000000000000" pitchFamily="50" charset="0"/>
              </a:rPr>
              <a:t>We </a:t>
            </a:r>
            <a:r>
              <a:rPr lang="en-US" sz="3600" dirty="0">
                <a:ln w="3175">
                  <a:solidFill>
                    <a:schemeClr val="tx2">
                      <a:lumMod val="50000"/>
                    </a:schemeClr>
                  </a:solidFill>
                </a:ln>
                <a:solidFill>
                  <a:schemeClr val="bg1"/>
                </a:solidFill>
                <a:effectLst>
                  <a:outerShdw blurRad="38100" dist="38100" dir="2700000" algn="tl">
                    <a:srgbClr val="000000">
                      <a:alpha val="43137"/>
                    </a:srgbClr>
                  </a:outerShdw>
                </a:effectLst>
                <a:latin typeface="Neutra Cond Bold Alt" panose="02000000000000000000" pitchFamily="50" charset="0"/>
              </a:rPr>
              <a:t>do not read, “Paul was traveling through Syria and Cilicia, telling all the churches how wrong Barnabas was</a:t>
            </a:r>
            <a:r>
              <a:rPr lang="en-US" sz="3600" dirty="0" smtClean="0">
                <a:ln w="3175">
                  <a:solidFill>
                    <a:schemeClr val="tx2">
                      <a:lumMod val="50000"/>
                    </a:schemeClr>
                  </a:solidFill>
                </a:ln>
                <a:solidFill>
                  <a:schemeClr val="bg1"/>
                </a:solidFill>
                <a:effectLst>
                  <a:outerShdw blurRad="38100" dist="38100" dir="2700000" algn="tl">
                    <a:srgbClr val="000000">
                      <a:alpha val="43137"/>
                    </a:srgbClr>
                  </a:outerShdw>
                </a:effectLst>
                <a:latin typeface="Neutra Cond Bold Alt" panose="02000000000000000000" pitchFamily="50" charset="0"/>
              </a:rPr>
              <a:t>.”</a:t>
            </a:r>
            <a:endParaRPr lang="en-US" sz="3600" dirty="0">
              <a:ln w="3175">
                <a:solidFill>
                  <a:schemeClr val="bg1">
                    <a:lumMod val="75000"/>
                  </a:schemeClr>
                </a:solidFill>
              </a:ln>
              <a:solidFill>
                <a:schemeClr val="bg1"/>
              </a:solidFill>
              <a:effectLst>
                <a:outerShdw blurRad="38100" dist="38100" dir="2700000" algn="tl">
                  <a:srgbClr val="000000">
                    <a:alpha val="43137"/>
                  </a:srgbClr>
                </a:outerShdw>
              </a:effectLst>
              <a:latin typeface="Neutra Cond Bold Alt" panose="02000000000000000000" pitchFamily="50" charset="0"/>
            </a:endParaRPr>
          </a:p>
        </p:txBody>
      </p:sp>
    </p:spTree>
    <p:extLst>
      <p:ext uri="{BB962C8B-B14F-4D97-AF65-F5344CB8AC3E}">
        <p14:creationId xmlns:p14="http://schemas.microsoft.com/office/powerpoint/2010/main" val="652292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extBox 1"/>
          <p:cNvSpPr txBox="1"/>
          <p:nvPr/>
        </p:nvSpPr>
        <p:spPr>
          <a:xfrm>
            <a:off x="337750" y="370703"/>
            <a:ext cx="11524735" cy="923330"/>
          </a:xfrm>
          <a:prstGeom prst="rect">
            <a:avLst/>
          </a:prstGeom>
          <a:noFill/>
        </p:spPr>
        <p:txBody>
          <a:bodyPr wrap="square" rtlCol="0">
            <a:spAutoFit/>
          </a:bodyPr>
          <a:lstStyle/>
          <a:p>
            <a:r>
              <a:rPr lang="en-US" sz="5400" b="1" dirty="0" smtClean="0">
                <a:solidFill>
                  <a:srgbClr val="FFFF00"/>
                </a:solidFill>
                <a:effectLst>
                  <a:outerShdw blurRad="38100" dist="38100" dir="2700000" algn="tl">
                    <a:srgbClr val="000000">
                      <a:alpha val="43137"/>
                    </a:srgbClr>
                  </a:outerShdw>
                </a:effectLst>
                <a:latin typeface="BlacklightD" panose="03010101010101010101" pitchFamily="66" charset="0"/>
              </a:rPr>
              <a:t>Some things to consider during conflict</a:t>
            </a:r>
            <a:endParaRPr lang="en-US" sz="5400" b="1" dirty="0">
              <a:solidFill>
                <a:srgbClr val="FFFF00"/>
              </a:solidFill>
              <a:effectLst>
                <a:outerShdw blurRad="38100" dist="38100" dir="2700000" algn="tl">
                  <a:srgbClr val="000000">
                    <a:alpha val="43137"/>
                  </a:srgbClr>
                </a:outerShdw>
              </a:effectLst>
              <a:latin typeface="BlacklightD" panose="03010101010101010101" pitchFamily="66" charset="0"/>
            </a:endParaRPr>
          </a:p>
        </p:txBody>
      </p:sp>
      <p:sp>
        <p:nvSpPr>
          <p:cNvPr id="3" name="Rectangle 2"/>
          <p:cNvSpPr/>
          <p:nvPr/>
        </p:nvSpPr>
        <p:spPr>
          <a:xfrm>
            <a:off x="337751" y="1294033"/>
            <a:ext cx="11524734" cy="4893647"/>
          </a:xfrm>
          <a:prstGeom prst="rect">
            <a:avLst/>
          </a:prstGeom>
        </p:spPr>
        <p:txBody>
          <a:bodyPr wrap="square">
            <a:spAutoFit/>
          </a:bodyPr>
          <a:lstStyle/>
          <a:p>
            <a:pPr marL="742950" lvl="0" indent="-742950">
              <a:buAutoNum type="arabicParenR"/>
            </a:pPr>
            <a:r>
              <a:rPr lang="en-US" sz="3600" dirty="0">
                <a:solidFill>
                  <a:schemeClr val="bg1"/>
                </a:solidFill>
                <a:effectLst>
                  <a:outerShdw blurRad="50800" dist="38100" dir="13500000" algn="br" rotWithShape="0">
                    <a:prstClr val="black">
                      <a:alpha val="40000"/>
                    </a:prstClr>
                  </a:outerShdw>
                </a:effectLst>
                <a:latin typeface="Minion Pro" panose="02040503050201020203" pitchFamily="18" charset="0"/>
              </a:rPr>
              <a:t>W</a:t>
            </a:r>
            <a:r>
              <a:rPr lang="en-US" sz="3600" dirty="0" smtClean="0">
                <a:solidFill>
                  <a:schemeClr val="bg1"/>
                </a:solidFill>
                <a:effectLst>
                  <a:outerShdw blurRad="50800" dist="38100" dir="13500000" algn="br" rotWithShape="0">
                    <a:prstClr val="black">
                      <a:alpha val="40000"/>
                    </a:prstClr>
                  </a:outerShdw>
                </a:effectLst>
                <a:latin typeface="Minion Pro" panose="02040503050201020203" pitchFamily="18" charset="0"/>
              </a:rPr>
              <a:t>hat is the real nature of the difficulty?</a:t>
            </a:r>
          </a:p>
          <a:p>
            <a:pPr marL="742950" lvl="0" indent="-742950">
              <a:buAutoNum type="arabicParenR"/>
            </a:pPr>
            <a:endParaRPr lang="en-US" sz="2000" dirty="0" smtClean="0">
              <a:solidFill>
                <a:schemeClr val="bg1"/>
              </a:solidFill>
              <a:effectLst>
                <a:outerShdw blurRad="50800" dist="38100" dir="13500000" algn="br" rotWithShape="0">
                  <a:prstClr val="black">
                    <a:alpha val="40000"/>
                  </a:prstClr>
                </a:outerShdw>
              </a:effectLst>
              <a:latin typeface="Minion Pro" panose="02040503050201020203" pitchFamily="18" charset="0"/>
            </a:endParaRPr>
          </a:p>
          <a:p>
            <a:pPr marL="742950" lvl="0" indent="-742950">
              <a:buAutoNum type="arabicParenR"/>
            </a:pPr>
            <a:r>
              <a:rPr lang="en-US" sz="3600" dirty="0">
                <a:solidFill>
                  <a:schemeClr val="bg1"/>
                </a:solidFill>
                <a:effectLst>
                  <a:outerShdw blurRad="50800" dist="38100" dir="13500000" algn="br" rotWithShape="0">
                    <a:prstClr val="black">
                      <a:alpha val="40000"/>
                    </a:prstClr>
                  </a:outerShdw>
                </a:effectLst>
                <a:latin typeface="Minion Pro" panose="02040503050201020203" pitchFamily="18" charset="0"/>
              </a:rPr>
              <a:t>I</a:t>
            </a:r>
            <a:r>
              <a:rPr lang="en-US" sz="3600" dirty="0" smtClean="0">
                <a:solidFill>
                  <a:schemeClr val="bg1"/>
                </a:solidFill>
                <a:effectLst>
                  <a:outerShdw blurRad="50800" dist="38100" dir="13500000" algn="br" rotWithShape="0">
                    <a:prstClr val="black">
                      <a:alpha val="40000"/>
                    </a:prstClr>
                  </a:outerShdw>
                </a:effectLst>
                <a:latin typeface="Minion Pro" panose="02040503050201020203" pitchFamily="18" charset="0"/>
              </a:rPr>
              <a:t>s there an important biblical principle at stake or is this a matter of opinion?</a:t>
            </a:r>
          </a:p>
          <a:p>
            <a:pPr marL="742950" lvl="0" indent="-742950">
              <a:buAutoNum type="arabicParenR"/>
            </a:pPr>
            <a:endParaRPr lang="en-US" sz="2000" dirty="0" smtClean="0">
              <a:solidFill>
                <a:schemeClr val="bg1"/>
              </a:solidFill>
              <a:effectLst>
                <a:outerShdw blurRad="50800" dist="38100" dir="13500000" algn="br" rotWithShape="0">
                  <a:prstClr val="black">
                    <a:alpha val="40000"/>
                  </a:prstClr>
                </a:outerShdw>
              </a:effectLst>
              <a:latin typeface="Minion Pro" panose="02040503050201020203" pitchFamily="18" charset="0"/>
            </a:endParaRPr>
          </a:p>
          <a:p>
            <a:pPr marL="742950" lvl="0" indent="-742950">
              <a:buAutoNum type="arabicParenR"/>
            </a:pPr>
            <a:r>
              <a:rPr lang="en-US" sz="3600" dirty="0">
                <a:solidFill>
                  <a:schemeClr val="bg1"/>
                </a:solidFill>
                <a:effectLst>
                  <a:outerShdw blurRad="50800" dist="38100" dir="13500000" algn="br" rotWithShape="0">
                    <a:prstClr val="black">
                      <a:alpha val="40000"/>
                    </a:prstClr>
                  </a:outerShdw>
                </a:effectLst>
                <a:latin typeface="Minion Pro" panose="02040503050201020203" pitchFamily="18" charset="0"/>
              </a:rPr>
              <a:t>W</a:t>
            </a:r>
            <a:r>
              <a:rPr lang="en-US" sz="3600" dirty="0" smtClean="0">
                <a:solidFill>
                  <a:schemeClr val="bg1"/>
                </a:solidFill>
                <a:effectLst>
                  <a:outerShdw blurRad="50800" dist="38100" dir="13500000" algn="br" rotWithShape="0">
                    <a:prstClr val="black">
                      <a:alpha val="40000"/>
                    </a:prstClr>
                  </a:outerShdw>
                </a:effectLst>
                <a:latin typeface="Minion Pro" panose="02040503050201020203" pitchFamily="18" charset="0"/>
              </a:rPr>
              <a:t>hat godly character qualities can the Lord develop in me through this clash?</a:t>
            </a:r>
          </a:p>
          <a:p>
            <a:pPr marL="742950" lvl="0" indent="-742950">
              <a:buAutoNum type="arabicParenR"/>
            </a:pPr>
            <a:endParaRPr lang="en-US" sz="2000" dirty="0" smtClean="0">
              <a:solidFill>
                <a:schemeClr val="bg1"/>
              </a:solidFill>
              <a:effectLst>
                <a:outerShdw blurRad="50800" dist="38100" dir="13500000" algn="br" rotWithShape="0">
                  <a:prstClr val="black">
                    <a:alpha val="40000"/>
                  </a:prstClr>
                </a:outerShdw>
              </a:effectLst>
              <a:latin typeface="Minion Pro" panose="02040503050201020203" pitchFamily="18" charset="0"/>
            </a:endParaRPr>
          </a:p>
          <a:p>
            <a:pPr marL="742950" lvl="0" indent="-742950">
              <a:buAutoNum type="arabicParenR"/>
            </a:pPr>
            <a:r>
              <a:rPr lang="en-US" sz="3600" dirty="0">
                <a:solidFill>
                  <a:schemeClr val="bg1"/>
                </a:solidFill>
                <a:effectLst>
                  <a:outerShdw blurRad="50800" dist="38100" dir="13500000" algn="br" rotWithShape="0">
                    <a:prstClr val="black">
                      <a:alpha val="40000"/>
                    </a:prstClr>
                  </a:outerShdw>
                </a:effectLst>
                <a:latin typeface="Minion Pro" panose="02040503050201020203" pitchFamily="18" charset="0"/>
              </a:rPr>
              <a:t>W</a:t>
            </a:r>
            <a:r>
              <a:rPr lang="en-US" sz="3600" dirty="0" smtClean="0">
                <a:solidFill>
                  <a:schemeClr val="bg1"/>
                </a:solidFill>
                <a:effectLst>
                  <a:outerShdw blurRad="50800" dist="38100" dir="13500000" algn="br" rotWithShape="0">
                    <a:prstClr val="black">
                      <a:alpha val="40000"/>
                    </a:prstClr>
                  </a:outerShdw>
                </a:effectLst>
                <a:latin typeface="Minion Pro" panose="02040503050201020203" pitchFamily="18" charset="0"/>
              </a:rPr>
              <a:t>ould the cause of </a:t>
            </a:r>
            <a:r>
              <a:rPr lang="en-US" sz="3600" dirty="0">
                <a:solidFill>
                  <a:schemeClr val="bg1"/>
                </a:solidFill>
                <a:effectLst>
                  <a:outerShdw blurRad="50800" dist="38100" dir="13500000" algn="br" rotWithShape="0">
                    <a:prstClr val="black">
                      <a:alpha val="40000"/>
                    </a:prstClr>
                  </a:outerShdw>
                </a:effectLst>
                <a:latin typeface="Minion Pro" panose="02040503050201020203" pitchFamily="18" charset="0"/>
              </a:rPr>
              <a:t>C</a:t>
            </a:r>
            <a:r>
              <a:rPr lang="en-US" sz="3600" dirty="0" smtClean="0">
                <a:solidFill>
                  <a:schemeClr val="bg1"/>
                </a:solidFill>
                <a:effectLst>
                  <a:outerShdw blurRad="50800" dist="38100" dir="13500000" algn="br" rotWithShape="0">
                    <a:prstClr val="black">
                      <a:alpha val="40000"/>
                    </a:prstClr>
                  </a:outerShdw>
                </a:effectLst>
                <a:latin typeface="Minion Pro" panose="02040503050201020203" pitchFamily="18" charset="0"/>
              </a:rPr>
              <a:t>hrist be furthered or hindered by how I handle this?</a:t>
            </a:r>
            <a:endParaRPr lang="en-US" sz="3600" dirty="0">
              <a:solidFill>
                <a:schemeClr val="bg1"/>
              </a:solidFill>
              <a:effectLst>
                <a:outerShdw blurRad="50800" dist="38100" dir="13500000" algn="br" rotWithShape="0">
                  <a:prstClr val="black">
                    <a:alpha val="40000"/>
                  </a:prstClr>
                </a:outerShdw>
              </a:effectLst>
              <a:latin typeface="Minion Pro" panose="02040503050201020203" pitchFamily="18" charset="0"/>
            </a:endParaRPr>
          </a:p>
        </p:txBody>
      </p:sp>
    </p:spTree>
    <p:extLst>
      <p:ext uri="{BB962C8B-B14F-4D97-AF65-F5344CB8AC3E}">
        <p14:creationId xmlns:p14="http://schemas.microsoft.com/office/powerpoint/2010/main" val="2628968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3561</TotalTime>
  <Words>561</Words>
  <Application>Microsoft Office PowerPoint</Application>
  <PresentationFormat>Widescreen</PresentationFormat>
  <Paragraphs>53</Paragraphs>
  <Slides>10</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10</vt:i4>
      </vt:variant>
    </vt:vector>
  </HeadingPairs>
  <TitlesOfParts>
    <vt:vector size="21" baseType="lpstr">
      <vt:lpstr>Arial</vt:lpstr>
      <vt:lpstr>BlacklightD</vt:lpstr>
      <vt:lpstr>Calibri</vt:lpstr>
      <vt:lpstr>Calibri Light</vt:lpstr>
      <vt:lpstr>Minion Pro</vt:lpstr>
      <vt:lpstr>Minion Pro Cond</vt:lpstr>
      <vt:lpstr>Neutra Cond Bold Alt</vt:lpstr>
      <vt:lpstr>Neutra Display Bold Alt</vt:lpstr>
      <vt:lpstr>Neutra Text Book Alt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 blackmer</dc:creator>
  <cp:lastModifiedBy>Cindy Nelson</cp:lastModifiedBy>
  <cp:revision>36</cp:revision>
  <cp:lastPrinted>2015-11-11T22:06:27Z</cp:lastPrinted>
  <dcterms:created xsi:type="dcterms:W3CDTF">2015-11-05T19:34:29Z</dcterms:created>
  <dcterms:modified xsi:type="dcterms:W3CDTF">2015-11-12T16:29:47Z</dcterms:modified>
</cp:coreProperties>
</file>