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8" r:id="rId5"/>
    <p:sldId id="258" r:id="rId6"/>
    <p:sldId id="261" r:id="rId7"/>
    <p:sldId id="262" r:id="rId8"/>
    <p:sldId id="265" r:id="rId9"/>
    <p:sldId id="259" r:id="rId10"/>
    <p:sldId id="263" r:id="rId11"/>
    <p:sldId id="264" r:id="rId12"/>
    <p:sldId id="266" r:id="rId13"/>
    <p:sldId id="269" r:id="rId14"/>
    <p:sldId id="270" r:id="rId15"/>
    <p:sldId id="271" r:id="rId16"/>
    <p:sldId id="272" r:id="rId17"/>
    <p:sldId id="273" r:id="rId18"/>
    <p:sldId id="275" r:id="rId19"/>
    <p:sldId id="274" r:id="rId20"/>
    <p:sldId id="276" r:id="rId21"/>
    <p:sldId id="277" r:id="rId22"/>
    <p:sldId id="278" r:id="rId23"/>
    <p:sldId id="279" r:id="rId24"/>
    <p:sldId id="280" r:id="rId25"/>
    <p:sldId id="281" r:id="rId26"/>
    <p:sldId id="282" r:id="rId27"/>
    <p:sldId id="286" r:id="rId28"/>
    <p:sldId id="287" r:id="rId29"/>
    <p:sldId id="283" r:id="rId30"/>
    <p:sldId id="284" r:id="rId31"/>
    <p:sldId id="293" r:id="rId32"/>
    <p:sldId id="285" r:id="rId33"/>
    <p:sldId id="288" r:id="rId34"/>
    <p:sldId id="289" r:id="rId35"/>
    <p:sldId id="290" r:id="rId36"/>
    <p:sldId id="291" r:id="rId37"/>
    <p:sldId id="292" r:id="rId38"/>
    <p:sldId id="294" r:id="rId39"/>
    <p:sldId id="295" r:id="rId40"/>
    <p:sldId id="2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varScale="1">
        <p:scale>
          <a:sx n="106" d="100"/>
          <a:sy n="106" d="100"/>
        </p:scale>
        <p:origin x="1686" y="13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2818D63-5961-4B72-A18F-99097377B167}" type="datetimeFigureOut">
              <a:rPr lang="en-US" smtClean="0"/>
              <a:pPr/>
              <a:t>11/2/2015</a:t>
            </a:fld>
            <a:endParaRPr lang="en-US"/>
          </a:p>
        </p:txBody>
      </p:sp>
      <p:sp>
        <p:nvSpPr>
          <p:cNvPr id="16" name="Slide Number Placeholder 15"/>
          <p:cNvSpPr>
            <a:spLocks noGrp="1"/>
          </p:cNvSpPr>
          <p:nvPr>
            <p:ph type="sldNum" sz="quarter" idx="11"/>
          </p:nvPr>
        </p:nvSpPr>
        <p:spPr/>
        <p:txBody>
          <a:bodyPr/>
          <a:lstStyle/>
          <a:p>
            <a:fld id="{AA3E4838-03A6-4479-9DEC-B91DAC4E9E67}"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818D63-5961-4B72-A18F-99097377B167}"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E4838-03A6-4479-9DEC-B91DAC4E9E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818D63-5961-4B72-A18F-99097377B167}"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E4838-03A6-4479-9DEC-B91DAC4E9E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2818D63-5961-4B72-A18F-99097377B167}" type="datetimeFigureOut">
              <a:rPr lang="en-US" smtClean="0"/>
              <a:pPr/>
              <a:t>11/2/2015</a:t>
            </a:fld>
            <a:endParaRPr lang="en-US"/>
          </a:p>
        </p:txBody>
      </p:sp>
      <p:sp>
        <p:nvSpPr>
          <p:cNvPr id="15" name="Slide Number Placeholder 14"/>
          <p:cNvSpPr>
            <a:spLocks noGrp="1"/>
          </p:cNvSpPr>
          <p:nvPr>
            <p:ph type="sldNum" sz="quarter" idx="15"/>
          </p:nvPr>
        </p:nvSpPr>
        <p:spPr/>
        <p:txBody>
          <a:bodyPr/>
          <a:lstStyle>
            <a:lvl1pPr algn="ctr">
              <a:defRPr/>
            </a:lvl1pPr>
          </a:lstStyle>
          <a:p>
            <a:fld id="{AA3E4838-03A6-4479-9DEC-B91DAC4E9E67}"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818D63-5961-4B72-A18F-99097377B167}"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3E4838-03A6-4479-9DEC-B91DAC4E9E67}"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2818D63-5961-4B72-A18F-99097377B167}" type="datetimeFigureOut">
              <a:rPr lang="en-US" smtClean="0"/>
              <a:pPr/>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3E4838-03A6-4479-9DEC-B91DAC4E9E67}"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A3E4838-03A6-4479-9DEC-B91DAC4E9E67}"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52818D63-5961-4B72-A18F-99097377B167}" type="datetimeFigureOut">
              <a:rPr lang="en-US" smtClean="0"/>
              <a:pPr/>
              <a:t>11/2/2015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818D63-5961-4B72-A18F-99097377B167}" type="datetimeFigureOut">
              <a:rPr lang="en-US" smtClean="0"/>
              <a:pPr/>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3E4838-03A6-4479-9DEC-B91DAC4E9E67}"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18D63-5961-4B72-A18F-99097377B167}" type="datetimeFigureOut">
              <a:rPr lang="en-US" smtClean="0"/>
              <a:pPr/>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3E4838-03A6-4479-9DEC-B91DAC4E9E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2818D63-5961-4B72-A18F-99097377B167}" type="datetimeFigureOut">
              <a:rPr lang="en-US" smtClean="0"/>
              <a:pPr/>
              <a:t>11/2/2015</a:t>
            </a:fld>
            <a:endParaRPr lang="en-US"/>
          </a:p>
        </p:txBody>
      </p:sp>
      <p:sp>
        <p:nvSpPr>
          <p:cNvPr id="9" name="Slide Number Placeholder 8"/>
          <p:cNvSpPr>
            <a:spLocks noGrp="1"/>
          </p:cNvSpPr>
          <p:nvPr>
            <p:ph type="sldNum" sz="quarter" idx="15"/>
          </p:nvPr>
        </p:nvSpPr>
        <p:spPr/>
        <p:txBody>
          <a:bodyPr/>
          <a:lstStyle/>
          <a:p>
            <a:fld id="{AA3E4838-03A6-4479-9DEC-B91DAC4E9E67}"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2818D63-5961-4B72-A18F-99097377B167}" type="datetimeFigureOut">
              <a:rPr lang="en-US" smtClean="0"/>
              <a:pPr/>
              <a:t>11/2/2015</a:t>
            </a:fld>
            <a:endParaRPr lang="en-US"/>
          </a:p>
        </p:txBody>
      </p:sp>
      <p:sp>
        <p:nvSpPr>
          <p:cNvPr id="9" name="Slide Number Placeholder 8"/>
          <p:cNvSpPr>
            <a:spLocks noGrp="1"/>
          </p:cNvSpPr>
          <p:nvPr>
            <p:ph type="sldNum" sz="quarter" idx="11"/>
          </p:nvPr>
        </p:nvSpPr>
        <p:spPr/>
        <p:txBody>
          <a:bodyPr/>
          <a:lstStyle/>
          <a:p>
            <a:fld id="{AA3E4838-03A6-4479-9DEC-B91DAC4E9E6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2818D63-5961-4B72-A18F-99097377B167}" type="datetimeFigureOut">
              <a:rPr lang="en-US" smtClean="0"/>
              <a:pPr/>
              <a:t>11/2/2015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A3E4838-03A6-4479-9DEC-B91DAC4E9E67}"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b="1" dirty="0" smtClean="0"/>
          </a:p>
          <a:p>
            <a:r>
              <a:rPr lang="en-US" b="1" dirty="0" smtClean="0"/>
              <a:t>Palm Beach Lakes church of Christ</a:t>
            </a:r>
          </a:p>
          <a:p>
            <a:r>
              <a:rPr lang="en-US" b="1" dirty="0" smtClean="0"/>
              <a:t>Sunday morning Bible class</a:t>
            </a:r>
            <a:endParaRPr lang="en-US" b="1" dirty="0"/>
          </a:p>
        </p:txBody>
      </p:sp>
      <p:sp>
        <p:nvSpPr>
          <p:cNvPr id="2" name="Title 1"/>
          <p:cNvSpPr>
            <a:spLocks noGrp="1"/>
          </p:cNvSpPr>
          <p:nvPr>
            <p:ph type="ctrTitle"/>
          </p:nvPr>
        </p:nvSpPr>
        <p:spPr/>
        <p:txBody>
          <a:bodyPr/>
          <a:lstStyle/>
          <a:p>
            <a:r>
              <a:rPr b="1" dirty="0" smtClean="0"/>
              <a:t>Problems Facing </a:t>
            </a:r>
            <a:br>
              <a:rPr b="1" dirty="0" smtClean="0"/>
            </a:br>
            <a:r>
              <a:rPr b="1" dirty="0" smtClean="0"/>
              <a:t>The Lord's </a:t>
            </a:r>
            <a:r>
              <a:rPr b="1" dirty="0" smtClean="0"/>
              <a:t>Church</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cross generational</a:t>
            </a:r>
          </a:p>
          <a:p>
            <a:r>
              <a:rPr lang="en-US" dirty="0" smtClean="0"/>
              <a:t>It is cross cultural</a:t>
            </a:r>
          </a:p>
          <a:p>
            <a:r>
              <a:rPr lang="en-US" dirty="0" smtClean="0"/>
              <a:t>It is global </a:t>
            </a:r>
          </a:p>
          <a:p>
            <a:r>
              <a:rPr lang="en-US" dirty="0" smtClean="0"/>
              <a:t>It is eternal       </a:t>
            </a:r>
          </a:p>
          <a:p>
            <a:r>
              <a:rPr lang="en-US" dirty="0" smtClean="0"/>
              <a:t>It is not ecumenical</a:t>
            </a:r>
          </a:p>
          <a:p>
            <a:r>
              <a:rPr lang="en-US" dirty="0" smtClean="0"/>
              <a:t>It is not changeable</a:t>
            </a:r>
          </a:p>
          <a:p>
            <a:r>
              <a:rPr lang="en-US" dirty="0" smtClean="0"/>
              <a:t>It is not compromising </a:t>
            </a:r>
            <a:endParaRPr lang="en-US" dirty="0"/>
          </a:p>
        </p:txBody>
      </p:sp>
      <p:sp>
        <p:nvSpPr>
          <p:cNvPr id="3" name="Title 2"/>
          <p:cNvSpPr>
            <a:spLocks noGrp="1"/>
          </p:cNvSpPr>
          <p:nvPr>
            <p:ph type="title"/>
          </p:nvPr>
        </p:nvSpPr>
        <p:spPr/>
        <p:txBody>
          <a:bodyPr>
            <a:normAutofit/>
          </a:bodyPr>
          <a:lstStyle/>
          <a:p>
            <a:r>
              <a:rPr sz="3600" smtClean="0"/>
              <a:t>The nature of the Gospel</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75% of Americans ages 18-25 do not believe in </a:t>
            </a:r>
          </a:p>
          <a:p>
            <a:pPr>
              <a:buNone/>
            </a:pPr>
            <a:r>
              <a:rPr lang="en-US" dirty="0" smtClean="0"/>
              <a:t>   absolute truth.</a:t>
            </a:r>
          </a:p>
          <a:p>
            <a:r>
              <a:rPr lang="en-US" dirty="0" smtClean="0"/>
              <a:t>Proverbs 30:5-6</a:t>
            </a:r>
          </a:p>
          <a:p>
            <a:r>
              <a:rPr lang="en-US" dirty="0" smtClean="0"/>
              <a:t>Matthew 28:19-20</a:t>
            </a:r>
          </a:p>
          <a:p>
            <a:r>
              <a:rPr lang="en-US" dirty="0" smtClean="0"/>
              <a:t>John 16: 12-13</a:t>
            </a:r>
          </a:p>
          <a:p>
            <a:r>
              <a:rPr lang="en-US" dirty="0" smtClean="0"/>
              <a:t>1 Corinthians 15:14-19</a:t>
            </a:r>
          </a:p>
          <a:p>
            <a:r>
              <a:rPr lang="en-US" dirty="0" smtClean="0"/>
              <a:t>Galatians 1:6-8</a:t>
            </a:r>
          </a:p>
          <a:p>
            <a:endParaRPr lang="en-US" dirty="0"/>
          </a:p>
        </p:txBody>
      </p:sp>
      <p:sp>
        <p:nvSpPr>
          <p:cNvPr id="3" name="Title 2"/>
          <p:cNvSpPr>
            <a:spLocks noGrp="1"/>
          </p:cNvSpPr>
          <p:nvPr>
            <p:ph type="title"/>
          </p:nvPr>
        </p:nvSpPr>
        <p:spPr/>
        <p:txBody>
          <a:bodyPr>
            <a:normAutofit/>
          </a:bodyPr>
          <a:lstStyle/>
          <a:p>
            <a:r>
              <a:rPr sz="3200" smtClean="0"/>
              <a:t>Absoulute truth</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3600" dirty="0" smtClean="0"/>
              <a:t>The word “inspiration” comes from</a:t>
            </a:r>
          </a:p>
          <a:p>
            <a:pPr>
              <a:buNone/>
            </a:pPr>
            <a:r>
              <a:rPr lang="en-US" sz="3600" dirty="0" smtClean="0"/>
              <a:t>The Greek word </a:t>
            </a:r>
            <a:r>
              <a:rPr lang="en-US" sz="3600" i="1" dirty="0" err="1" smtClean="0"/>
              <a:t>theopneustos</a:t>
            </a:r>
            <a:r>
              <a:rPr lang="en-US" sz="3600" i="1" dirty="0" smtClean="0"/>
              <a:t>.</a:t>
            </a:r>
          </a:p>
          <a:p>
            <a:pPr>
              <a:buNone/>
            </a:pPr>
            <a:r>
              <a:rPr lang="en-US" sz="3600" i="1" dirty="0" smtClean="0"/>
              <a:t>(</a:t>
            </a:r>
            <a:r>
              <a:rPr lang="en-US" sz="3600" i="1" dirty="0" err="1" smtClean="0"/>
              <a:t>theo</a:t>
            </a:r>
            <a:r>
              <a:rPr lang="en-US" sz="3600" i="1" dirty="0" smtClean="0"/>
              <a:t>) – God   </a:t>
            </a:r>
            <a:r>
              <a:rPr lang="en-US" sz="3600" i="1" dirty="0" err="1" smtClean="0"/>
              <a:t>pneo</a:t>
            </a:r>
            <a:r>
              <a:rPr lang="en-US" sz="3600" i="1" dirty="0" smtClean="0"/>
              <a:t>- to blow or breathe)</a:t>
            </a:r>
          </a:p>
          <a:p>
            <a:pPr>
              <a:buNone/>
            </a:pPr>
            <a:r>
              <a:rPr lang="en-US" sz="3600" dirty="0" smtClean="0"/>
              <a:t>Literally “inspiration” means</a:t>
            </a:r>
          </a:p>
          <a:p>
            <a:pPr>
              <a:buNone/>
            </a:pPr>
            <a:r>
              <a:rPr lang="en-US" sz="3600" dirty="0" smtClean="0"/>
              <a:t>“God breathed”</a:t>
            </a:r>
            <a:endParaRPr lang="en-US" sz="3600" dirty="0"/>
          </a:p>
        </p:txBody>
      </p:sp>
      <p:sp>
        <p:nvSpPr>
          <p:cNvPr id="3" name="Title 2"/>
          <p:cNvSpPr>
            <a:spLocks noGrp="1"/>
          </p:cNvSpPr>
          <p:nvPr>
            <p:ph type="title"/>
          </p:nvPr>
        </p:nvSpPr>
        <p:spPr/>
        <p:txBody>
          <a:bodyPr>
            <a:normAutofit/>
          </a:bodyPr>
          <a:lstStyle/>
          <a:p>
            <a:r>
              <a:rPr sz="3600" smtClean="0"/>
              <a:t>Inspiration of the Bible</a:t>
            </a:r>
            <a:endParaRPr lang="en-US"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A.  The Bible claims to be inspired. </a:t>
            </a:r>
          </a:p>
          <a:p>
            <a:r>
              <a:rPr lang="en-US" dirty="0" smtClean="0"/>
              <a:t>2 Timothy 3: 16-17</a:t>
            </a:r>
          </a:p>
          <a:p>
            <a:r>
              <a:rPr lang="en-US" dirty="0" smtClean="0"/>
              <a:t>2 Peter 1:20-21</a:t>
            </a:r>
          </a:p>
          <a:p>
            <a:r>
              <a:rPr lang="en-US" dirty="0" smtClean="0"/>
              <a:t>2 Corinthians </a:t>
            </a:r>
          </a:p>
          <a:p>
            <a:pPr>
              <a:buNone/>
            </a:pPr>
            <a:r>
              <a:rPr lang="en-US" smtClean="0"/>
              <a:t>B.   The </a:t>
            </a:r>
            <a:r>
              <a:rPr lang="en-US" dirty="0" smtClean="0"/>
              <a:t>Bible claims to be the word of God.</a:t>
            </a:r>
          </a:p>
          <a:p>
            <a:r>
              <a:rPr lang="en-US" dirty="0" smtClean="0"/>
              <a:t>Exodus 20:1</a:t>
            </a:r>
          </a:p>
          <a:p>
            <a:r>
              <a:rPr lang="en-US" dirty="0" smtClean="0"/>
              <a:t>Psalm 119:89</a:t>
            </a:r>
          </a:p>
          <a:p>
            <a:r>
              <a:rPr lang="en-US" dirty="0" smtClean="0"/>
              <a:t>Matthew 22:31</a:t>
            </a:r>
          </a:p>
          <a:p>
            <a:r>
              <a:rPr lang="en-US" dirty="0" smtClean="0"/>
              <a:t>2,700 such statements in the Old Testament alone.</a:t>
            </a:r>
          </a:p>
          <a:p>
            <a:endParaRPr lang="en-US" dirty="0" smtClean="0"/>
          </a:p>
          <a:p>
            <a:endParaRPr lang="en-US" dirty="0" smtClean="0"/>
          </a:p>
          <a:p>
            <a:pPr>
              <a:buNone/>
            </a:pPr>
            <a:endParaRPr lang="en-US" dirty="0" smtClean="0"/>
          </a:p>
        </p:txBody>
      </p:sp>
      <p:sp>
        <p:nvSpPr>
          <p:cNvPr id="3" name="Title 2"/>
          <p:cNvSpPr>
            <a:spLocks noGrp="1"/>
          </p:cNvSpPr>
          <p:nvPr>
            <p:ph type="title"/>
          </p:nvPr>
        </p:nvSpPr>
        <p:spPr/>
        <p:txBody>
          <a:bodyPr>
            <a:normAutofit/>
          </a:bodyPr>
          <a:lstStyle/>
          <a:p>
            <a:r>
              <a:rPr sz="3600" smtClean="0"/>
              <a:t>Inspiration of the Bible</a:t>
            </a:r>
            <a:endParaRPr lang="en-U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Isaiah  5:20-21  Making judgments about good and evil.</a:t>
            </a:r>
          </a:p>
          <a:p>
            <a:r>
              <a:rPr lang="en-US" dirty="0" smtClean="0"/>
              <a:t>Matthew 7: 1-5    Dogs and swine</a:t>
            </a:r>
          </a:p>
          <a:p>
            <a:r>
              <a:rPr lang="en-US" dirty="0" smtClean="0"/>
              <a:t>Matthew 7:15-16  Watching for false prophets</a:t>
            </a:r>
          </a:p>
          <a:p>
            <a:r>
              <a:rPr lang="en-US" dirty="0" smtClean="0"/>
              <a:t>Galatians 1: 8-9    Angels from heaven.</a:t>
            </a:r>
          </a:p>
          <a:p>
            <a:pPr>
              <a:buNone/>
            </a:pPr>
            <a:endParaRPr lang="en-US" dirty="0" smtClean="0"/>
          </a:p>
          <a:p>
            <a:pPr>
              <a:buNone/>
            </a:pPr>
            <a:r>
              <a:rPr lang="en-US" dirty="0" smtClean="0"/>
              <a:t>   **Faithful Christians have to make judgments.</a:t>
            </a:r>
          </a:p>
          <a:p>
            <a:endParaRPr lang="en-US" dirty="0" smtClean="0"/>
          </a:p>
          <a:p>
            <a:endParaRPr lang="en-US" dirty="0"/>
          </a:p>
        </p:txBody>
      </p:sp>
      <p:sp>
        <p:nvSpPr>
          <p:cNvPr id="3" name="Title 2"/>
          <p:cNvSpPr>
            <a:spLocks noGrp="1"/>
          </p:cNvSpPr>
          <p:nvPr>
            <p:ph type="title"/>
          </p:nvPr>
        </p:nvSpPr>
        <p:spPr/>
        <p:txBody>
          <a:bodyPr>
            <a:normAutofit/>
          </a:bodyPr>
          <a:lstStyle/>
          <a:p>
            <a:r>
              <a:rPr sz="3600" smtClean="0"/>
              <a:t>Being judgemental</a:t>
            </a:r>
            <a:endParaRPr lang="en-US"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Why didn’t Paul congratulate them for their </a:t>
            </a:r>
          </a:p>
          <a:p>
            <a:pPr>
              <a:buNone/>
            </a:pPr>
            <a:r>
              <a:rPr lang="en-US" dirty="0" smtClean="0"/>
              <a:t>    diversity?    1 Corinthians 1:10</a:t>
            </a:r>
          </a:p>
          <a:p>
            <a:pPr>
              <a:buNone/>
            </a:pPr>
            <a:endParaRPr lang="en-US" dirty="0" smtClean="0"/>
          </a:p>
          <a:p>
            <a:r>
              <a:rPr lang="en-US" dirty="0" smtClean="0"/>
              <a:t>How could there be one Spirit, one hope, one Lord, </a:t>
            </a:r>
          </a:p>
          <a:p>
            <a:pPr>
              <a:buNone/>
            </a:pPr>
            <a:r>
              <a:rPr lang="en-US" dirty="0" smtClean="0"/>
              <a:t>   one faith, and one baptism?    Ephesians 4:4-5</a:t>
            </a:r>
            <a:endParaRPr lang="en-US" dirty="0"/>
          </a:p>
        </p:txBody>
      </p:sp>
      <p:sp>
        <p:nvSpPr>
          <p:cNvPr id="3" name="Title 2"/>
          <p:cNvSpPr>
            <a:spLocks noGrp="1"/>
          </p:cNvSpPr>
          <p:nvPr>
            <p:ph type="title"/>
          </p:nvPr>
        </p:nvSpPr>
        <p:spPr/>
        <p:txBody>
          <a:bodyPr>
            <a:normAutofit/>
          </a:bodyPr>
          <a:lstStyle/>
          <a:p>
            <a:r>
              <a:rPr sz="3600" smtClean="0"/>
              <a:t>From the Apostle Paul</a:t>
            </a:r>
            <a:endParaRPr lang="en-US"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kind of God presents such an uncertain </a:t>
            </a:r>
          </a:p>
          <a:p>
            <a:pPr>
              <a:buNone/>
            </a:pPr>
            <a:r>
              <a:rPr lang="en-US" dirty="0" smtClean="0"/>
              <a:t>    criteria of our eternal judgment? </a:t>
            </a:r>
          </a:p>
          <a:p>
            <a:pPr>
              <a:buNone/>
            </a:pPr>
            <a:endParaRPr lang="en-US" dirty="0" smtClean="0"/>
          </a:p>
          <a:p>
            <a:r>
              <a:rPr lang="en-US" dirty="0" smtClean="0"/>
              <a:t>What kind of God makes promises and gives commands with words that change their meaning?</a:t>
            </a:r>
          </a:p>
          <a:p>
            <a:pPr>
              <a:buNone/>
            </a:pPr>
            <a:r>
              <a:rPr lang="en-US" dirty="0" smtClean="0"/>
              <a:t>                          </a:t>
            </a:r>
            <a:r>
              <a:rPr lang="en-US" i="1" dirty="0" smtClean="0"/>
              <a:t>Adrift</a:t>
            </a:r>
            <a:r>
              <a:rPr lang="en-US" dirty="0" smtClean="0"/>
              <a:t> by Phil Sanders</a:t>
            </a:r>
            <a:endParaRPr lang="en-US" dirty="0"/>
          </a:p>
        </p:txBody>
      </p:sp>
      <p:sp>
        <p:nvSpPr>
          <p:cNvPr id="3" name="Title 2"/>
          <p:cNvSpPr>
            <a:spLocks noGrp="1"/>
          </p:cNvSpPr>
          <p:nvPr>
            <p:ph type="title"/>
          </p:nvPr>
        </p:nvSpPr>
        <p:spPr/>
        <p:txBody>
          <a:bodyPr>
            <a:normAutofit/>
          </a:bodyPr>
          <a:lstStyle/>
          <a:p>
            <a:r>
              <a:rPr sz="3600" smtClean="0"/>
              <a:t>What kind of God do you serve?</a:t>
            </a:r>
            <a:endParaRPr lang="en-US"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Some want “quick growth”.</a:t>
            </a:r>
          </a:p>
          <a:p>
            <a:pPr>
              <a:buNone/>
            </a:pPr>
            <a:r>
              <a:rPr lang="en-US" dirty="0" smtClean="0"/>
              <a:t>    In the book of Revelation, Paul was not numbers</a:t>
            </a:r>
          </a:p>
          <a:p>
            <a:pPr>
              <a:buNone/>
            </a:pPr>
            <a:r>
              <a:rPr lang="en-US" dirty="0" smtClean="0"/>
              <a:t>    in the 7 churches of Asia, but had deeper more</a:t>
            </a:r>
          </a:p>
          <a:p>
            <a:pPr>
              <a:buNone/>
            </a:pPr>
            <a:r>
              <a:rPr lang="en-US" dirty="0" smtClean="0"/>
              <a:t>    spiritual concerns.</a:t>
            </a:r>
          </a:p>
          <a:p>
            <a:pPr>
              <a:buNone/>
            </a:pPr>
            <a:r>
              <a:rPr lang="en-US" dirty="0" smtClean="0"/>
              <a:t>         But God wants true disciples; John 4:24, 8:31</a:t>
            </a:r>
          </a:p>
        </p:txBody>
      </p:sp>
      <p:sp>
        <p:nvSpPr>
          <p:cNvPr id="3" name="Title 2"/>
          <p:cNvSpPr>
            <a:spLocks noGrp="1"/>
          </p:cNvSpPr>
          <p:nvPr>
            <p:ph type="title"/>
          </p:nvPr>
        </p:nvSpPr>
        <p:spPr/>
        <p:txBody>
          <a:bodyPr>
            <a:normAutofit/>
          </a:bodyPr>
          <a:lstStyle/>
          <a:p>
            <a:r>
              <a:rPr sz="3600" smtClean="0"/>
              <a:t>What do some want?</a:t>
            </a:r>
            <a:endParaRPr lang="en-US"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Desire to be like others.</a:t>
            </a:r>
          </a:p>
          <a:p>
            <a:pPr>
              <a:buNone/>
            </a:pPr>
            <a:r>
              <a:rPr lang="en-US" dirty="0" smtClean="0"/>
              <a:t>    1 Samuel 8.  Israelites wanted a king.</a:t>
            </a:r>
          </a:p>
          <a:p>
            <a:pPr>
              <a:buNone/>
            </a:pPr>
            <a:r>
              <a:rPr lang="en-US" dirty="0" smtClean="0"/>
              <a:t>                         God warned them about what would </a:t>
            </a:r>
          </a:p>
          <a:p>
            <a:pPr>
              <a:buNone/>
            </a:pPr>
            <a:r>
              <a:rPr lang="en-US" dirty="0" smtClean="0"/>
              <a:t>                         happen. </a:t>
            </a:r>
          </a:p>
          <a:p>
            <a:pPr>
              <a:buNone/>
            </a:pPr>
            <a:r>
              <a:rPr lang="en-US" dirty="0" smtClean="0"/>
              <a:t>     God calls us to be as one and like minded.</a:t>
            </a:r>
          </a:p>
          <a:p>
            <a:pPr>
              <a:buNone/>
            </a:pPr>
            <a:r>
              <a:rPr lang="en-US" dirty="0" smtClean="0"/>
              <a:t>     Romans 15: 5-6</a:t>
            </a:r>
          </a:p>
          <a:p>
            <a:endParaRPr lang="en-US" dirty="0" smtClean="0"/>
          </a:p>
        </p:txBody>
      </p:sp>
      <p:sp>
        <p:nvSpPr>
          <p:cNvPr id="3" name="Title 2"/>
          <p:cNvSpPr>
            <a:spLocks noGrp="1"/>
          </p:cNvSpPr>
          <p:nvPr>
            <p:ph type="title"/>
          </p:nvPr>
        </p:nvSpPr>
        <p:spPr/>
        <p:txBody>
          <a:bodyPr>
            <a:normAutofit/>
          </a:bodyPr>
          <a:lstStyle/>
          <a:p>
            <a:r>
              <a:rPr sz="3600" smtClean="0"/>
              <a:t>What do some want?</a:t>
            </a:r>
            <a:endParaRPr lang="en-US"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Colossians 3:16   “Let the word of Christ dwell in </a:t>
            </a:r>
          </a:p>
          <a:p>
            <a:pPr>
              <a:buNone/>
            </a:pPr>
            <a:r>
              <a:rPr lang="en-US" dirty="0" smtClean="0"/>
              <a:t>                      you richly in all wisdom, teaching and </a:t>
            </a:r>
          </a:p>
          <a:p>
            <a:pPr>
              <a:buNone/>
            </a:pPr>
            <a:r>
              <a:rPr lang="en-US" dirty="0" smtClean="0"/>
              <a:t>                      admonishing one another in psalms and</a:t>
            </a:r>
          </a:p>
          <a:p>
            <a:pPr>
              <a:buNone/>
            </a:pPr>
            <a:r>
              <a:rPr lang="en-US" dirty="0" smtClean="0"/>
              <a:t>                     hymns and spiritual songs, singing with</a:t>
            </a:r>
          </a:p>
          <a:p>
            <a:pPr>
              <a:buNone/>
            </a:pPr>
            <a:r>
              <a:rPr lang="en-US" dirty="0" smtClean="0"/>
              <a:t>                     grace in your hearts to the Lord”.</a:t>
            </a:r>
          </a:p>
          <a:p>
            <a:r>
              <a:rPr lang="en-US" dirty="0" smtClean="0"/>
              <a:t> Hebrews 13:15     “Therefore by Him let us continually</a:t>
            </a:r>
          </a:p>
          <a:p>
            <a:pPr>
              <a:buNone/>
            </a:pPr>
            <a:r>
              <a:rPr lang="en-US" dirty="0" smtClean="0"/>
              <a:t>                     offer the sacrifice of praise to God, that is,</a:t>
            </a:r>
          </a:p>
          <a:p>
            <a:pPr>
              <a:buNone/>
            </a:pPr>
            <a:r>
              <a:rPr lang="en-US" dirty="0" smtClean="0"/>
              <a:t>                     the fruit of our lips giving thanks to his</a:t>
            </a:r>
          </a:p>
          <a:p>
            <a:pPr>
              <a:buNone/>
            </a:pPr>
            <a:r>
              <a:rPr lang="en-US" dirty="0" smtClean="0"/>
              <a:t>                     name”.</a:t>
            </a:r>
            <a:endParaRPr lang="en-US" dirty="0"/>
          </a:p>
        </p:txBody>
      </p:sp>
      <p:sp>
        <p:nvSpPr>
          <p:cNvPr id="3" name="Title 2"/>
          <p:cNvSpPr>
            <a:spLocks noGrp="1"/>
          </p:cNvSpPr>
          <p:nvPr>
            <p:ph type="title"/>
          </p:nvPr>
        </p:nvSpPr>
        <p:spPr/>
        <p:txBody>
          <a:bodyPr>
            <a:normAutofit/>
          </a:bodyPr>
          <a:lstStyle/>
          <a:p>
            <a:r>
              <a:rPr sz="3600" smtClean="0"/>
              <a:t>Woship must be verticle to God</a:t>
            </a: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Webster’s Dictionary:  of, relating to, or being a theory</a:t>
            </a:r>
          </a:p>
          <a:p>
            <a:pPr>
              <a:buNone/>
            </a:pPr>
            <a:r>
              <a:rPr lang="en-US" dirty="0" smtClean="0"/>
              <a:t>                       that involves a radical reappraisal of</a:t>
            </a:r>
          </a:p>
          <a:p>
            <a:pPr>
              <a:buNone/>
            </a:pPr>
            <a:r>
              <a:rPr lang="en-US" dirty="0" smtClean="0"/>
              <a:t>                       modern assumptions about culture, </a:t>
            </a:r>
          </a:p>
          <a:p>
            <a:pPr>
              <a:buNone/>
            </a:pPr>
            <a:r>
              <a:rPr lang="en-US" dirty="0" smtClean="0"/>
              <a:t>                       identity, history, or language. </a:t>
            </a:r>
          </a:p>
          <a:p>
            <a:r>
              <a:rPr lang="en-US" dirty="0" smtClean="0"/>
              <a:t>Phil Sanders: “ a view of the world characterized by</a:t>
            </a:r>
          </a:p>
          <a:p>
            <a:pPr>
              <a:buNone/>
            </a:pPr>
            <a:r>
              <a:rPr lang="en-US" dirty="0" smtClean="0"/>
              <a:t>             a deep distrust of reason, not to mention a   </a:t>
            </a:r>
          </a:p>
          <a:p>
            <a:pPr>
              <a:buNone/>
            </a:pPr>
            <a:r>
              <a:rPr lang="en-US" dirty="0" smtClean="0"/>
              <a:t>             disdain for the knowledge Christians believe the</a:t>
            </a:r>
          </a:p>
          <a:p>
            <a:pPr>
              <a:buNone/>
            </a:pPr>
            <a:r>
              <a:rPr lang="en-US" dirty="0" smtClean="0"/>
              <a:t>             Bible provides”</a:t>
            </a:r>
          </a:p>
          <a:p>
            <a:pPr>
              <a:buNone/>
            </a:pPr>
            <a:r>
              <a:rPr lang="en-US" dirty="0" smtClean="0"/>
              <a:t>                               </a:t>
            </a:r>
            <a:r>
              <a:rPr lang="en-US" i="1" dirty="0" smtClean="0"/>
              <a:t>“Adrift” by Phil Sanders</a:t>
            </a:r>
          </a:p>
          <a:p>
            <a:endParaRPr lang="en-US" dirty="0"/>
          </a:p>
        </p:txBody>
      </p:sp>
      <p:sp>
        <p:nvSpPr>
          <p:cNvPr id="3" name="Title 2"/>
          <p:cNvSpPr>
            <a:spLocks noGrp="1"/>
          </p:cNvSpPr>
          <p:nvPr>
            <p:ph type="title"/>
          </p:nvPr>
        </p:nvSpPr>
        <p:spPr/>
        <p:txBody>
          <a:bodyPr/>
          <a:lstStyle/>
          <a:p>
            <a:r>
              <a:rPr smtClean="0"/>
              <a:t>                   Postmodernism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r>
              <a:rPr lang="en-US" dirty="0" smtClean="0"/>
              <a:t>         </a:t>
            </a:r>
          </a:p>
          <a:p>
            <a:pPr>
              <a:buNone/>
            </a:pPr>
            <a:r>
              <a:rPr lang="en-US" dirty="0" smtClean="0"/>
              <a:t>                                       True worship to God is according</a:t>
            </a:r>
          </a:p>
          <a:p>
            <a:pPr>
              <a:buNone/>
            </a:pPr>
            <a:r>
              <a:rPr lang="en-US" dirty="0" smtClean="0"/>
              <a:t>                                       to what He wants.</a:t>
            </a:r>
          </a:p>
          <a:p>
            <a:pPr>
              <a:buNone/>
            </a:pPr>
            <a:endParaRPr lang="en-US" dirty="0" smtClean="0"/>
          </a:p>
          <a:p>
            <a:pPr>
              <a:buNone/>
            </a:pPr>
            <a:r>
              <a:rPr lang="en-US" dirty="0" smtClean="0"/>
              <a:t>                                        False worship is pleasing people</a:t>
            </a:r>
          </a:p>
          <a:p>
            <a:pPr>
              <a:buNone/>
            </a:pPr>
            <a:r>
              <a:rPr lang="en-US" dirty="0" smtClean="0"/>
              <a:t>                                        and what they desire. </a:t>
            </a:r>
          </a:p>
          <a:p>
            <a:pPr>
              <a:buNone/>
            </a:pPr>
            <a:r>
              <a:rPr lang="en-US" dirty="0" smtClean="0"/>
              <a:t>                                             </a:t>
            </a:r>
            <a:endParaRPr lang="en-US" dirty="0"/>
          </a:p>
        </p:txBody>
      </p:sp>
      <p:sp>
        <p:nvSpPr>
          <p:cNvPr id="3" name="Title 2"/>
          <p:cNvSpPr>
            <a:spLocks noGrp="1"/>
          </p:cNvSpPr>
          <p:nvPr>
            <p:ph type="title"/>
          </p:nvPr>
        </p:nvSpPr>
        <p:spPr/>
        <p:txBody>
          <a:bodyPr>
            <a:normAutofit/>
          </a:bodyPr>
          <a:lstStyle/>
          <a:p>
            <a:r>
              <a:rPr sz="3600" smtClean="0"/>
              <a:t>Worship and Entertainment</a:t>
            </a:r>
            <a:endParaRPr lang="en-US" sz="3600" dirty="0"/>
          </a:p>
        </p:txBody>
      </p:sp>
      <p:sp>
        <p:nvSpPr>
          <p:cNvPr id="4" name="Up Arrow 3"/>
          <p:cNvSpPr/>
          <p:nvPr/>
        </p:nvSpPr>
        <p:spPr>
          <a:xfrm>
            <a:off x="990600" y="1752600"/>
            <a:ext cx="838200" cy="15880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Right Arrow 4"/>
          <p:cNvSpPr/>
          <p:nvPr/>
        </p:nvSpPr>
        <p:spPr>
          <a:xfrm>
            <a:off x="1143000" y="4114800"/>
            <a:ext cx="1828800" cy="762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r>
              <a:rPr lang="en-US" dirty="0" smtClean="0"/>
              <a:t>         </a:t>
            </a:r>
          </a:p>
          <a:p>
            <a:pPr>
              <a:buNone/>
            </a:pPr>
            <a:r>
              <a:rPr lang="en-US" dirty="0" smtClean="0"/>
              <a:t>                                                            </a:t>
            </a:r>
            <a:endParaRPr lang="en-US" dirty="0"/>
          </a:p>
        </p:txBody>
      </p:sp>
      <p:sp>
        <p:nvSpPr>
          <p:cNvPr id="3" name="Title 2"/>
          <p:cNvSpPr>
            <a:spLocks noGrp="1"/>
          </p:cNvSpPr>
          <p:nvPr>
            <p:ph type="title"/>
          </p:nvPr>
        </p:nvSpPr>
        <p:spPr/>
        <p:txBody>
          <a:bodyPr>
            <a:normAutofit/>
          </a:bodyPr>
          <a:lstStyle/>
          <a:p>
            <a:r>
              <a:rPr sz="3600" smtClean="0"/>
              <a:t>Worship and Entertainment</a:t>
            </a:r>
            <a:endParaRPr lang="en-US" sz="3600" dirty="0"/>
          </a:p>
        </p:txBody>
      </p:sp>
      <p:pic>
        <p:nvPicPr>
          <p:cNvPr id="6" name="Picture 5" descr="modern worship1.jpg"/>
          <p:cNvPicPr>
            <a:picLocks noChangeAspect="1"/>
          </p:cNvPicPr>
          <p:nvPr/>
        </p:nvPicPr>
        <p:blipFill>
          <a:blip r:embed="rId2"/>
          <a:stretch>
            <a:fillRect/>
          </a:stretch>
        </p:blipFill>
        <p:spPr>
          <a:xfrm>
            <a:off x="1447800" y="1676400"/>
            <a:ext cx="6629400" cy="46482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The following articles are from </a:t>
            </a:r>
          </a:p>
          <a:p>
            <a:pPr>
              <a:buNone/>
            </a:pPr>
            <a:r>
              <a:rPr lang="en-US" dirty="0" smtClean="0"/>
              <a:t>    Faith Independent Baptist church in </a:t>
            </a:r>
          </a:p>
          <a:p>
            <a:pPr>
              <a:buNone/>
            </a:pPr>
            <a:r>
              <a:rPr lang="en-US" dirty="0" smtClean="0"/>
              <a:t>    Enterprise, Alabama.</a:t>
            </a:r>
          </a:p>
          <a:p>
            <a:pPr>
              <a:buNone/>
            </a:pPr>
            <a:r>
              <a:rPr lang="en-US" dirty="0" smtClean="0"/>
              <a:t>        </a:t>
            </a:r>
            <a:r>
              <a:rPr lang="en-US" dirty="0" err="1" smtClean="0"/>
              <a:t>The</a:t>
            </a:r>
            <a:r>
              <a:rPr lang="en-US" b="1" dirty="0" err="1" smtClean="0"/>
              <a:t>“Contemporary</a:t>
            </a:r>
            <a:r>
              <a:rPr lang="en-US" b="1" dirty="0" smtClean="0"/>
              <a:t> Church Movement”</a:t>
            </a:r>
            <a:r>
              <a:rPr lang="en-US" dirty="0" smtClean="0"/>
              <a:t> blossomed in the 1980's in an attempt to make the church more appealing to </a:t>
            </a:r>
            <a:r>
              <a:rPr lang="en-US" dirty="0" err="1" smtClean="0"/>
              <a:t>unchurched</a:t>
            </a:r>
            <a:r>
              <a:rPr lang="en-US" dirty="0" smtClean="0"/>
              <a:t> people.  Crosses came down, hymns were replaced with catchy choruses, organs and pianos moved over (or out) for the band, song leaders were replaced with worship teams, jeans replaced suits, pulpits were out and lecterns in, and the mention of “hell” and “sin” became taboo.  There is nothing intrinsically Biblical about displaying crosses or singing from hymnals, and we are certainly in favor of reaching people with the gospel. We must always ask, however, </a:t>
            </a:r>
            <a:r>
              <a:rPr lang="en-US" b="1" i="1" dirty="0" smtClean="0"/>
              <a:t>“What are the Bible principles involved?”</a:t>
            </a:r>
            <a:r>
              <a:rPr lang="en-US" dirty="0" smtClean="0"/>
              <a:t>, and </a:t>
            </a:r>
            <a:r>
              <a:rPr lang="en-US" b="1" i="1" dirty="0" smtClean="0"/>
              <a:t>“Where does this path ultimately lead?”</a:t>
            </a:r>
            <a:endParaRPr lang="en-US" dirty="0" smtClean="0"/>
          </a:p>
          <a:p>
            <a:pPr>
              <a:buNone/>
            </a:pPr>
            <a:r>
              <a:rPr lang="en-US" dirty="0" smtClean="0"/>
              <a:t>      </a:t>
            </a:r>
            <a:endParaRPr lang="en-US" dirty="0"/>
          </a:p>
        </p:txBody>
      </p:sp>
      <p:sp>
        <p:nvSpPr>
          <p:cNvPr id="3" name="Title 2"/>
          <p:cNvSpPr>
            <a:spLocks noGrp="1"/>
          </p:cNvSpPr>
          <p:nvPr>
            <p:ph type="title"/>
          </p:nvPr>
        </p:nvSpPr>
        <p:spPr/>
        <p:txBody>
          <a:bodyPr>
            <a:normAutofit/>
          </a:bodyPr>
          <a:lstStyle/>
          <a:p>
            <a:r>
              <a:rPr sz="3600" smtClean="0"/>
              <a:t>Others  are  concerned</a:t>
            </a:r>
            <a:endParaRPr lang="en-US"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The contemporary church movement is producing shallow, worldly Christians and churches.</a:t>
            </a:r>
            <a:r>
              <a:rPr lang="en-US" dirty="0" smtClean="0"/>
              <a:t>  Bill </a:t>
            </a:r>
            <a:r>
              <a:rPr lang="en-US" dirty="0" err="1" smtClean="0"/>
              <a:t>Hybels</a:t>
            </a:r>
            <a:r>
              <a:rPr lang="en-US" dirty="0" smtClean="0"/>
              <a:t>, the father of the seeker sensitive movement, prominently confessed, “We made a mistake....  Our churches are a mile wide and an inch deep.” [2007 Leadership Summit, Willow Creek Community Church]  If the movement’s own leaders do not like where their path has led, why should we travel it?</a:t>
            </a:r>
            <a:endParaRPr lang="en-US" dirty="0"/>
          </a:p>
        </p:txBody>
      </p:sp>
      <p:sp>
        <p:nvSpPr>
          <p:cNvPr id="3" name="Title 2"/>
          <p:cNvSpPr>
            <a:spLocks noGrp="1"/>
          </p:cNvSpPr>
          <p:nvPr>
            <p:ph type="title"/>
          </p:nvPr>
        </p:nvSpPr>
        <p:spPr/>
        <p:txBody>
          <a:bodyPr>
            <a:normAutofit/>
          </a:bodyPr>
          <a:lstStyle/>
          <a:p>
            <a:r>
              <a:rPr sz="3600" smtClean="0"/>
              <a:t>Others  are  concerned</a:t>
            </a:r>
            <a:endParaRPr 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t>The kinds of music widely enjoyed by the world will not move our church (or children) toward godliness.</a:t>
            </a:r>
            <a:r>
              <a:rPr lang="en-US" dirty="0" smtClean="0"/>
              <a:t>  Rick Warren wrote, “Once you have decided the style of music for your worship you have set the direction of your church in far more ways than you realize.” [The Purpose Driven Church, p. 280-281]  This striking statement by the world’s foremost contemporary leader is absolutely true and should make us consider very carefully before changing our music. Do I want to direct our church toward the world, or away from it?  According to Warren, the style of music we choose helps set the course.  Romans 12:2 commands, “Be not conformed to this world, but be ye transformed by the renewing of your mind, that ye may prove what is that good and acceptable and perfect will of God.”</a:t>
            </a:r>
            <a:endParaRPr lang="en-US" dirty="0"/>
          </a:p>
        </p:txBody>
      </p:sp>
      <p:sp>
        <p:nvSpPr>
          <p:cNvPr id="3" name="Title 2"/>
          <p:cNvSpPr>
            <a:spLocks noGrp="1"/>
          </p:cNvSpPr>
          <p:nvPr>
            <p:ph type="title"/>
          </p:nvPr>
        </p:nvSpPr>
        <p:spPr/>
        <p:txBody>
          <a:bodyPr>
            <a:normAutofit/>
          </a:bodyPr>
          <a:lstStyle/>
          <a:p>
            <a:r>
              <a:rPr sz="3600" smtClean="0"/>
              <a:t>Others  are  concerned</a:t>
            </a:r>
            <a:endParaRPr lang="en-US" sz="3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Much of the world’s modern music is a counterfeit of the beautiful music God created and cannot be used to worship and honor Him</a:t>
            </a:r>
            <a:r>
              <a:rPr lang="en-US" dirty="0" smtClean="0"/>
              <a:t>(i.e. “Christian rock”).  “Our music cannot be like the music of the world, because our God is not like their gods.  Most of the world's music reflects the world's ways, the world's standards, the world's attitudes, the world's gods....  The popular music of the Western world is the music of seduction and suggestiveness, a musical counterpart of the immoral, lustful society that produces, sings, and enjoys it.” </a:t>
            </a:r>
            <a:endParaRPr lang="en-US" dirty="0"/>
          </a:p>
        </p:txBody>
      </p:sp>
      <p:sp>
        <p:nvSpPr>
          <p:cNvPr id="3" name="Title 2"/>
          <p:cNvSpPr>
            <a:spLocks noGrp="1"/>
          </p:cNvSpPr>
          <p:nvPr>
            <p:ph type="title"/>
          </p:nvPr>
        </p:nvSpPr>
        <p:spPr/>
        <p:txBody>
          <a:bodyPr>
            <a:normAutofit/>
          </a:bodyPr>
          <a:lstStyle/>
          <a:p>
            <a:r>
              <a:rPr sz="3600" smtClean="0"/>
              <a:t>Others  are  concerned</a:t>
            </a:r>
            <a:endParaRPr lang="en-US"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We must not dilute our message, ignore Bible principles, employ worship music that is dissonant, harsh, sensual and suggestive, or seek to make the church appealing to the appetites of ungodly people, even to reach them.  The true gospel will never be attractive to the unsaved in general, nor will it ever make them feel comfortable.  Paul declared, </a:t>
            </a:r>
            <a:r>
              <a:rPr lang="en-US" i="1" dirty="0" smtClean="0"/>
              <a:t>“The preaching of the cross is to them that perish foolishness....”</a:t>
            </a:r>
            <a:r>
              <a:rPr lang="en-US" dirty="0" smtClean="0"/>
              <a:t>  (1 Corinthians 1:18)</a:t>
            </a:r>
            <a:endParaRPr lang="en-US" dirty="0"/>
          </a:p>
        </p:txBody>
      </p:sp>
      <p:sp>
        <p:nvSpPr>
          <p:cNvPr id="3" name="Title 2"/>
          <p:cNvSpPr>
            <a:spLocks noGrp="1"/>
          </p:cNvSpPr>
          <p:nvPr>
            <p:ph type="title"/>
          </p:nvPr>
        </p:nvSpPr>
        <p:spPr/>
        <p:txBody>
          <a:bodyPr>
            <a:normAutofit/>
          </a:bodyPr>
          <a:lstStyle/>
          <a:p>
            <a:r>
              <a:rPr sz="3600" smtClean="0"/>
              <a:t>Others  are  concerned</a:t>
            </a:r>
            <a:endParaRPr lang="en-US"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“Our modern ministries and churches have become too focused on becoming popular to a society marked by plurality and social acceptance.”</a:t>
            </a:r>
          </a:p>
          <a:p>
            <a:pPr>
              <a:buNone/>
            </a:pPr>
            <a:r>
              <a:rPr lang="en-US" sz="2400" dirty="0" smtClean="0"/>
              <a:t>     </a:t>
            </a:r>
            <a:r>
              <a:rPr lang="en-US" sz="2000" dirty="0" smtClean="0"/>
              <a:t>- Francis Chan , Cornerstone Church, Simi Valley, California</a:t>
            </a:r>
            <a:r>
              <a:rPr lang="en-US" sz="2400" dirty="0" smtClean="0"/>
              <a:t/>
            </a:r>
            <a:br>
              <a:rPr lang="en-US" sz="2400" dirty="0" smtClean="0"/>
            </a:br>
            <a:endParaRPr lang="en-US" dirty="0"/>
          </a:p>
        </p:txBody>
      </p:sp>
      <p:sp>
        <p:nvSpPr>
          <p:cNvPr id="3" name="Title 2"/>
          <p:cNvSpPr>
            <a:spLocks noGrp="1"/>
          </p:cNvSpPr>
          <p:nvPr>
            <p:ph type="title"/>
          </p:nvPr>
        </p:nvSpPr>
        <p:spPr/>
        <p:txBody>
          <a:bodyPr>
            <a:normAutofit/>
          </a:bodyPr>
          <a:lstStyle/>
          <a:p>
            <a:r>
              <a:rPr sz="3600" smtClean="0"/>
              <a:t>Others  are  concerned</a:t>
            </a:r>
            <a:endParaRPr lang="en-US" sz="3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400" dirty="0" smtClean="0"/>
              <a:t>The following is from an article in </a:t>
            </a:r>
          </a:p>
          <a:p>
            <a:pPr>
              <a:buNone/>
            </a:pPr>
            <a:r>
              <a:rPr lang="en-US" sz="2400" dirty="0" smtClean="0"/>
              <a:t>    </a:t>
            </a:r>
            <a:r>
              <a:rPr lang="en-US" sz="2400" i="1" dirty="0" smtClean="0"/>
              <a:t>The Spiritual Sword  vol. 32, October 2000, No. 1   - Alan </a:t>
            </a:r>
            <a:r>
              <a:rPr lang="en-US" sz="2400" i="1" dirty="0" err="1" smtClean="0"/>
              <a:t>Highers</a:t>
            </a:r>
            <a:endParaRPr lang="en-US" sz="2400" i="1" dirty="0" smtClean="0"/>
          </a:p>
          <a:p>
            <a:pPr>
              <a:buNone/>
            </a:pPr>
            <a:r>
              <a:rPr lang="en-US" sz="2400" b="1" i="1" dirty="0" err="1" smtClean="0"/>
              <a:t>a.</a:t>
            </a:r>
            <a:r>
              <a:rPr lang="en-US" sz="2400" b="1" dirty="0" err="1" smtClean="0"/>
              <a:t>Contemporary</a:t>
            </a:r>
            <a:r>
              <a:rPr lang="en-US" sz="2400" b="1" dirty="0" smtClean="0"/>
              <a:t> music and what might be called “upbeat worship.”</a:t>
            </a:r>
            <a:endParaRPr lang="en-US" sz="2400" dirty="0" smtClean="0"/>
          </a:p>
          <a:p>
            <a:pPr>
              <a:buNone/>
            </a:pPr>
            <a:r>
              <a:rPr lang="en-US" sz="2400" b="1" dirty="0" err="1" smtClean="0"/>
              <a:t>b.Eliminating</a:t>
            </a:r>
            <a:r>
              <a:rPr lang="en-US" sz="2400" b="1" dirty="0" smtClean="0"/>
              <a:t> or diminishing the name “church of Christ.”</a:t>
            </a:r>
            <a:endParaRPr lang="en-US" sz="2400" dirty="0" smtClean="0"/>
          </a:p>
          <a:p>
            <a:pPr>
              <a:buNone/>
            </a:pPr>
            <a:r>
              <a:rPr lang="en-US" sz="2400" b="1" dirty="0" err="1" smtClean="0"/>
              <a:t>c.Casual</a:t>
            </a:r>
            <a:r>
              <a:rPr lang="en-US" sz="2400" b="1" dirty="0" smtClean="0"/>
              <a:t> emphasis in worship, both in style and dress.</a:t>
            </a:r>
          </a:p>
          <a:p>
            <a:pPr>
              <a:buNone/>
            </a:pPr>
            <a:r>
              <a:rPr lang="en-US" sz="2400" b="1" dirty="0" err="1" smtClean="0"/>
              <a:t>d.Different</a:t>
            </a:r>
            <a:r>
              <a:rPr lang="en-US" sz="2400" b="1" dirty="0" smtClean="0"/>
              <a:t> kind of leadership model than “authoritarian” elders.</a:t>
            </a:r>
          </a:p>
          <a:p>
            <a:pPr>
              <a:buNone/>
            </a:pPr>
            <a:r>
              <a:rPr lang="en-US" sz="2400" b="1" dirty="0" err="1" smtClean="0"/>
              <a:t>e.Praise</a:t>
            </a:r>
            <a:r>
              <a:rPr lang="en-US" sz="2400" b="1" dirty="0" smtClean="0"/>
              <a:t> teams and entertainment orientation in worship.</a:t>
            </a:r>
          </a:p>
          <a:p>
            <a:pPr>
              <a:buNone/>
            </a:pPr>
            <a:r>
              <a:rPr lang="en-US" sz="2400" dirty="0" smtClean="0"/>
              <a:t> </a:t>
            </a:r>
            <a:r>
              <a:rPr lang="en-US" sz="2400" dirty="0" err="1" smtClean="0"/>
              <a:t>f.</a:t>
            </a:r>
            <a:r>
              <a:rPr lang="en-US" sz="2400" b="1" dirty="0" err="1" smtClean="0"/>
              <a:t>A</a:t>
            </a:r>
            <a:r>
              <a:rPr lang="en-US" sz="2400" b="1" dirty="0" smtClean="0"/>
              <a:t> greater emphasis on “self,” including one’s own feelings and emotions.</a:t>
            </a:r>
          </a:p>
          <a:p>
            <a:pPr>
              <a:buNone/>
            </a:pPr>
            <a:r>
              <a:rPr lang="en-US" sz="2400" b="1" dirty="0" err="1" smtClean="0"/>
              <a:t>g.De</a:t>
            </a:r>
            <a:r>
              <a:rPr lang="en-US" sz="2400" b="1" dirty="0" smtClean="0"/>
              <a:t>-emphasis on doctrine and the restoration plea.</a:t>
            </a:r>
          </a:p>
          <a:p>
            <a:pPr>
              <a:buNone/>
            </a:pPr>
            <a:r>
              <a:rPr lang="en-US" sz="2400" b="1" dirty="0" err="1" smtClean="0"/>
              <a:t>h.Less</a:t>
            </a:r>
            <a:r>
              <a:rPr lang="en-US" sz="2400" b="1" dirty="0" smtClean="0"/>
              <a:t> contact and fellowship with mainline churches of Christ.</a:t>
            </a:r>
            <a:endParaRPr lang="en-US" sz="2400" dirty="0" smtClean="0"/>
          </a:p>
          <a:p>
            <a:pPr>
              <a:buNone/>
            </a:pPr>
            <a:r>
              <a:rPr lang="en-US" sz="2400" b="1" dirty="0" err="1" smtClean="0"/>
              <a:t>i</a:t>
            </a:r>
            <a:r>
              <a:rPr lang="en-US" sz="2400" b="1" dirty="0" smtClean="0"/>
              <a:t>. Division of existing congregations in order to implement the “community” model.</a:t>
            </a:r>
          </a:p>
          <a:p>
            <a:pPr marL="457200" indent="-457200">
              <a:buNone/>
            </a:pPr>
            <a:r>
              <a:rPr lang="en-US" sz="2400" b="1" dirty="0" smtClean="0"/>
              <a:t> j. A market-driven program, i.e., striving to provide what people want or what</a:t>
            </a:r>
          </a:p>
          <a:p>
            <a:pPr marL="457200" indent="-457200">
              <a:buNone/>
            </a:pPr>
            <a:r>
              <a:rPr lang="en-US" sz="2400" b="1" dirty="0" smtClean="0"/>
              <a:t>    they are seeking.       </a:t>
            </a:r>
            <a:endParaRPr lang="en-US" sz="2400" dirty="0" smtClean="0"/>
          </a:p>
          <a:p>
            <a:pPr>
              <a:buNone/>
            </a:pPr>
            <a:r>
              <a:rPr lang="en-US" sz="2400" dirty="0" smtClean="0"/>
              <a:t/>
            </a:r>
            <a:br>
              <a:rPr lang="en-US" sz="2400" dirty="0" smtClean="0"/>
            </a:br>
            <a:endParaRPr lang="en-US" dirty="0"/>
          </a:p>
        </p:txBody>
      </p:sp>
      <p:sp>
        <p:nvSpPr>
          <p:cNvPr id="3" name="Title 2"/>
          <p:cNvSpPr>
            <a:spLocks noGrp="1"/>
          </p:cNvSpPr>
          <p:nvPr>
            <p:ph type="title"/>
          </p:nvPr>
        </p:nvSpPr>
        <p:spPr/>
        <p:txBody>
          <a:bodyPr>
            <a:normAutofit/>
          </a:bodyPr>
          <a:lstStyle/>
          <a:p>
            <a:r>
              <a:rPr sz="3600" smtClean="0"/>
              <a:t>Postmodernism changes the church</a:t>
            </a:r>
            <a:endParaRPr lang="en-US"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Some churches have adopted shallow preaching.</a:t>
            </a:r>
          </a:p>
          <a:p>
            <a:r>
              <a:rPr lang="en-US" dirty="0" smtClean="0"/>
              <a:t>Sin and conviction are hardly taught.</a:t>
            </a:r>
          </a:p>
          <a:p>
            <a:r>
              <a:rPr lang="en-US" dirty="0" smtClean="0"/>
              <a:t>Preaching becomes non-confrontational. </a:t>
            </a:r>
          </a:p>
          <a:p>
            <a:r>
              <a:rPr lang="en-US" dirty="0" smtClean="0"/>
              <a:t>Shallow preaching:</a:t>
            </a:r>
          </a:p>
          <a:p>
            <a:pPr>
              <a:buNone/>
            </a:pPr>
            <a:r>
              <a:rPr lang="en-US" dirty="0" smtClean="0"/>
              <a:t>    Usurps the authority of God.</a:t>
            </a:r>
          </a:p>
          <a:p>
            <a:pPr>
              <a:buNone/>
            </a:pPr>
            <a:r>
              <a:rPr lang="en-US" dirty="0" smtClean="0"/>
              <a:t>    Demonstrates a lack of submission</a:t>
            </a:r>
          </a:p>
          <a:p>
            <a:pPr>
              <a:buNone/>
            </a:pPr>
            <a:r>
              <a:rPr lang="en-US" dirty="0" smtClean="0"/>
              <a:t>    Clouds the true depth of God’s message.</a:t>
            </a:r>
          </a:p>
          <a:p>
            <a:pPr>
              <a:buNone/>
            </a:pPr>
            <a:r>
              <a:rPr lang="en-US" dirty="0" smtClean="0"/>
              <a:t>    Breeds a congregation that is weak and indifferent. </a:t>
            </a:r>
            <a:endParaRPr lang="en-US" dirty="0"/>
          </a:p>
        </p:txBody>
      </p:sp>
      <p:sp>
        <p:nvSpPr>
          <p:cNvPr id="3" name="Title 2"/>
          <p:cNvSpPr>
            <a:spLocks noGrp="1"/>
          </p:cNvSpPr>
          <p:nvPr>
            <p:ph type="title"/>
          </p:nvPr>
        </p:nvSpPr>
        <p:spPr/>
        <p:txBody>
          <a:bodyPr>
            <a:normAutofit/>
          </a:bodyPr>
          <a:lstStyle/>
          <a:p>
            <a:r>
              <a:rPr sz="3600" smtClean="0"/>
              <a:t>Postmodernism and Preaching</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Postmodernist preach the gospel of </a:t>
            </a:r>
          </a:p>
          <a:p>
            <a:pPr>
              <a:buNone/>
            </a:pPr>
            <a:r>
              <a:rPr lang="en-US" dirty="0" smtClean="0"/>
              <a:t>    </a:t>
            </a:r>
            <a:r>
              <a:rPr lang="en-US" b="1" dirty="0" smtClean="0"/>
              <a:t>“tolerance”. </a:t>
            </a:r>
          </a:p>
          <a:p>
            <a:r>
              <a:rPr lang="en-US" dirty="0" smtClean="0"/>
              <a:t>However, Postmodernist are very </a:t>
            </a:r>
            <a:r>
              <a:rPr lang="en-US" b="1" dirty="0" smtClean="0"/>
              <a:t>“intolerant”</a:t>
            </a:r>
            <a:r>
              <a:rPr lang="en-US" dirty="0" smtClean="0"/>
              <a:t> of</a:t>
            </a:r>
          </a:p>
          <a:p>
            <a:pPr>
              <a:buNone/>
            </a:pPr>
            <a:r>
              <a:rPr lang="en-US" dirty="0" smtClean="0"/>
              <a:t>    those that believe in </a:t>
            </a:r>
            <a:r>
              <a:rPr lang="en-US" b="1" dirty="0" smtClean="0"/>
              <a:t>“absolute truth”. </a:t>
            </a:r>
          </a:p>
          <a:p>
            <a:r>
              <a:rPr lang="en-US" dirty="0" smtClean="0"/>
              <a:t>Jesus believed and taught </a:t>
            </a:r>
            <a:r>
              <a:rPr lang="en-US" b="1" dirty="0" smtClean="0"/>
              <a:t>“absolute truth”.</a:t>
            </a:r>
            <a:endParaRPr lang="en-US" b="1" dirty="0"/>
          </a:p>
        </p:txBody>
      </p:sp>
      <p:sp>
        <p:nvSpPr>
          <p:cNvPr id="3" name="Title 2"/>
          <p:cNvSpPr>
            <a:spLocks noGrp="1"/>
          </p:cNvSpPr>
          <p:nvPr>
            <p:ph type="title"/>
          </p:nvPr>
        </p:nvSpPr>
        <p:spPr/>
        <p:txBody>
          <a:bodyPr/>
          <a:lstStyle/>
          <a:p>
            <a:r>
              <a:rPr smtClean="0"/>
              <a:t>                   Postmodernism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Solid preaching </a:t>
            </a:r>
          </a:p>
          <a:p>
            <a:r>
              <a:rPr lang="en-US" dirty="0" smtClean="0"/>
              <a:t>Acts 4: 23-31</a:t>
            </a:r>
          </a:p>
          <a:p>
            <a:r>
              <a:rPr lang="en-US" dirty="0" smtClean="0"/>
              <a:t>Acts 20:27</a:t>
            </a:r>
          </a:p>
          <a:p>
            <a:r>
              <a:rPr lang="en-US" dirty="0" smtClean="0"/>
              <a:t>2 Corinthians 5:11</a:t>
            </a:r>
          </a:p>
          <a:p>
            <a:r>
              <a:rPr lang="en-US" dirty="0" smtClean="0"/>
              <a:t>Ephesians 6: 19-20</a:t>
            </a:r>
          </a:p>
          <a:p>
            <a:r>
              <a:rPr lang="en-US" smtClean="0"/>
              <a:t>2 Timothy 3:1- 4:4 </a:t>
            </a:r>
          </a:p>
        </p:txBody>
      </p:sp>
      <p:sp>
        <p:nvSpPr>
          <p:cNvPr id="3" name="Title 2"/>
          <p:cNvSpPr>
            <a:spLocks noGrp="1"/>
          </p:cNvSpPr>
          <p:nvPr>
            <p:ph type="title"/>
          </p:nvPr>
        </p:nvSpPr>
        <p:spPr/>
        <p:txBody>
          <a:bodyPr>
            <a:normAutofit/>
          </a:bodyPr>
          <a:lstStyle/>
          <a:p>
            <a:r>
              <a:rPr sz="3600" smtClean="0"/>
              <a:t>Postmodernism and Preaching</a:t>
            </a:r>
            <a:endParaRPr lang="en-US" sz="3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“In a time when repentance is needed the most, we have teachings sweeping the land that tell Christians they don't need to repent. In a day when there is a deplorable lack of holiness in the church, we are being told that we are already holy enough through Christ's sacrifice (2 Cor. 7:1). In an hour when we sadly lack God's power, we are oversaturated with church conferences that focus on numbers. Whatever it takes to grow numbers seems to be the cry of every powerless pastor.”  (</a:t>
            </a:r>
            <a:r>
              <a:rPr lang="en-US" sz="2000" dirty="0" smtClean="0"/>
              <a:t>Bert </a:t>
            </a:r>
            <a:r>
              <a:rPr lang="en-US" sz="2000" dirty="0" err="1" smtClean="0"/>
              <a:t>Farias</a:t>
            </a:r>
            <a:r>
              <a:rPr lang="en-US" sz="2000" dirty="0" smtClean="0"/>
              <a:t>, Denominational preacher.)</a:t>
            </a:r>
            <a:endParaRPr lang="en-US" dirty="0" smtClean="0"/>
          </a:p>
        </p:txBody>
      </p:sp>
      <p:sp>
        <p:nvSpPr>
          <p:cNvPr id="3" name="Title 2"/>
          <p:cNvSpPr>
            <a:spLocks noGrp="1"/>
          </p:cNvSpPr>
          <p:nvPr>
            <p:ph type="title"/>
          </p:nvPr>
        </p:nvSpPr>
        <p:spPr/>
        <p:txBody>
          <a:bodyPr>
            <a:normAutofit/>
          </a:bodyPr>
          <a:lstStyle/>
          <a:p>
            <a:r>
              <a:rPr sz="3600" smtClean="0"/>
              <a:t>Postmodernism and Preaching</a:t>
            </a:r>
            <a:endParaRPr lang="en-US"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3600" dirty="0" smtClean="0"/>
              <a:t>   “ and they continued steadfastly </a:t>
            </a:r>
          </a:p>
          <a:p>
            <a:pPr>
              <a:buNone/>
            </a:pPr>
            <a:r>
              <a:rPr lang="en-US" sz="3600" dirty="0" smtClean="0"/>
              <a:t>    in the apostle’s doctrine and  fellowship, in the breaking of bread, and in prayers”.</a:t>
            </a:r>
          </a:p>
          <a:p>
            <a:pPr>
              <a:buNone/>
            </a:pPr>
            <a:r>
              <a:rPr lang="en-US" sz="3600" dirty="0" smtClean="0"/>
              <a:t>                       Acts 2: 42</a:t>
            </a:r>
          </a:p>
          <a:p>
            <a:endParaRPr lang="en-US" sz="3600" dirty="0"/>
          </a:p>
        </p:txBody>
      </p:sp>
      <p:sp>
        <p:nvSpPr>
          <p:cNvPr id="3" name="Title 2"/>
          <p:cNvSpPr>
            <a:spLocks noGrp="1"/>
          </p:cNvSpPr>
          <p:nvPr>
            <p:ph type="title"/>
          </p:nvPr>
        </p:nvSpPr>
        <p:spPr/>
        <p:txBody>
          <a:bodyPr>
            <a:normAutofit/>
          </a:bodyPr>
          <a:lstStyle/>
          <a:p>
            <a:r>
              <a:rPr sz="3600" smtClean="0"/>
              <a:t>Key verse       </a:t>
            </a:r>
            <a:endParaRPr lang="en-US" sz="3600" dirty="0"/>
          </a:p>
        </p:txBody>
      </p:sp>
      <p:pic>
        <p:nvPicPr>
          <p:cNvPr id="4" name="Picture 3" descr="key1.jpg"/>
          <p:cNvPicPr>
            <a:picLocks noChangeAspect="1"/>
          </p:cNvPicPr>
          <p:nvPr/>
        </p:nvPicPr>
        <p:blipFill>
          <a:blip r:embed="rId2"/>
          <a:stretch>
            <a:fillRect/>
          </a:stretch>
        </p:blipFill>
        <p:spPr>
          <a:xfrm>
            <a:off x="4343401" y="381001"/>
            <a:ext cx="2133600" cy="9906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r>
              <a:rPr lang="en-US" sz="3200" dirty="0" smtClean="0"/>
              <a:t>Decline of Christian family values</a:t>
            </a:r>
          </a:p>
          <a:p>
            <a:pPr>
              <a:buNone/>
            </a:pPr>
            <a:endParaRPr lang="en-US" sz="3200" dirty="0" smtClean="0"/>
          </a:p>
          <a:p>
            <a:pPr>
              <a:buNone/>
            </a:pPr>
            <a:endParaRPr lang="en-US" dirty="0"/>
          </a:p>
        </p:txBody>
      </p:sp>
      <p:sp>
        <p:nvSpPr>
          <p:cNvPr id="3" name="Title 2"/>
          <p:cNvSpPr>
            <a:spLocks noGrp="1"/>
          </p:cNvSpPr>
          <p:nvPr>
            <p:ph type="title"/>
          </p:nvPr>
        </p:nvSpPr>
        <p:spPr/>
        <p:txBody>
          <a:bodyPr>
            <a:normAutofit fontScale="90000"/>
          </a:bodyPr>
          <a:lstStyle/>
          <a:p>
            <a:r>
              <a:rPr b="1" smtClean="0"/>
              <a:t>                     Problems Facing  </a:t>
            </a:r>
            <a:br>
              <a:rPr b="1" smtClean="0"/>
            </a:br>
            <a:r>
              <a:rPr b="1" smtClean="0"/>
              <a:t>               The Lord's Church- part 2</a:t>
            </a:r>
            <a:endParaRPr lang="en-US" dirty="0"/>
          </a:p>
        </p:txBody>
      </p:sp>
      <p:pic>
        <p:nvPicPr>
          <p:cNvPr id="4" name="Picture 3" descr="familesbible1.jpg"/>
          <p:cNvPicPr>
            <a:picLocks noChangeAspect="1"/>
          </p:cNvPicPr>
          <p:nvPr/>
        </p:nvPicPr>
        <p:blipFill>
          <a:blip r:embed="rId2"/>
          <a:stretch>
            <a:fillRect/>
          </a:stretch>
        </p:blipFill>
        <p:spPr>
          <a:xfrm>
            <a:off x="685800" y="2286000"/>
            <a:ext cx="2667000" cy="2590800"/>
          </a:xfrm>
          <a:prstGeom prst="rect">
            <a:avLst/>
          </a:prstGeom>
        </p:spPr>
      </p:pic>
      <p:pic>
        <p:nvPicPr>
          <p:cNvPr id="5" name="Picture 4" descr="familesbible3.jpg"/>
          <p:cNvPicPr>
            <a:picLocks noChangeAspect="1"/>
          </p:cNvPicPr>
          <p:nvPr/>
        </p:nvPicPr>
        <p:blipFill>
          <a:blip r:embed="rId3"/>
          <a:stretch>
            <a:fillRect/>
          </a:stretch>
        </p:blipFill>
        <p:spPr>
          <a:xfrm>
            <a:off x="5257800" y="2286000"/>
            <a:ext cx="3019425" cy="2619375"/>
          </a:xfrm>
          <a:prstGeom prst="rect">
            <a:avLst/>
          </a:prstGeom>
        </p:spPr>
      </p:pic>
      <p:pic>
        <p:nvPicPr>
          <p:cNvPr id="6" name="Picture 5" descr="familesbible4.jpg"/>
          <p:cNvPicPr>
            <a:picLocks noChangeAspect="1"/>
          </p:cNvPicPr>
          <p:nvPr/>
        </p:nvPicPr>
        <p:blipFill>
          <a:blip r:embed="rId4"/>
          <a:stretch>
            <a:fillRect/>
          </a:stretch>
        </p:blipFill>
        <p:spPr>
          <a:xfrm>
            <a:off x="3048000" y="4343400"/>
            <a:ext cx="2895600" cy="220980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r>
              <a:rPr lang="en-US" dirty="0" smtClean="0"/>
              <a:t>      </a:t>
            </a:r>
          </a:p>
          <a:p>
            <a:pPr>
              <a:buNone/>
            </a:pPr>
            <a:r>
              <a:rPr lang="en-US" sz="2800" dirty="0" smtClean="0"/>
              <a:t>                 </a:t>
            </a:r>
            <a:r>
              <a:rPr lang="en-US" sz="3600" dirty="0" smtClean="0"/>
              <a:t>“All families have problems”</a:t>
            </a:r>
            <a:endParaRPr lang="en-US" sz="4400" dirty="0" smtClean="0"/>
          </a:p>
          <a:p>
            <a:pPr>
              <a:buNone/>
            </a:pPr>
            <a:r>
              <a:rPr lang="en-US" sz="4400" dirty="0" smtClean="0"/>
              <a:t>                  </a:t>
            </a:r>
            <a:r>
              <a:rPr lang="en-US" sz="3200" dirty="0" smtClean="0"/>
              <a:t>Dan Winkler, 2011</a:t>
            </a:r>
            <a:endParaRPr lang="en-US" sz="4400" dirty="0"/>
          </a:p>
        </p:txBody>
      </p:sp>
      <p:sp>
        <p:nvSpPr>
          <p:cNvPr id="3" name="Title 2"/>
          <p:cNvSpPr>
            <a:spLocks noGrp="1"/>
          </p:cNvSpPr>
          <p:nvPr>
            <p:ph type="title"/>
          </p:nvPr>
        </p:nvSpPr>
        <p:spPr/>
        <p:txBody>
          <a:bodyPr/>
          <a:lstStyle/>
          <a:p>
            <a:r>
              <a:rPr smtClean="0"/>
              <a:t>   Decline of Christian family values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r>
              <a:rPr lang="en-US" sz="3200" dirty="0" smtClean="0"/>
              <a:t>Who decides morality</a:t>
            </a:r>
          </a:p>
          <a:p>
            <a:r>
              <a:rPr lang="en-US" sz="3200" dirty="0" smtClean="0"/>
              <a:t> </a:t>
            </a:r>
            <a:r>
              <a:rPr lang="en-US" sz="2800" dirty="0" smtClean="0"/>
              <a:t>Society does not decide acceptable behavior,</a:t>
            </a:r>
          </a:p>
          <a:p>
            <a:pPr>
              <a:buNone/>
            </a:pPr>
            <a:r>
              <a:rPr lang="en-US" sz="2800" dirty="0" smtClean="0"/>
              <a:t>   God does.</a:t>
            </a:r>
          </a:p>
          <a:p>
            <a:pPr>
              <a:buNone/>
            </a:pPr>
            <a:r>
              <a:rPr lang="en-US" sz="2800" dirty="0" smtClean="0"/>
              <a:t>    “O Lord, I know the way of man is not in himself; it is not in man who walks to direct his own steps”.</a:t>
            </a:r>
          </a:p>
          <a:p>
            <a:pPr>
              <a:buNone/>
            </a:pPr>
            <a:r>
              <a:rPr lang="en-US" sz="2800" dirty="0" smtClean="0"/>
              <a:t>                               Jeremiah 10:23</a:t>
            </a:r>
            <a:endParaRPr lang="en-US" sz="3200" dirty="0" smtClean="0"/>
          </a:p>
          <a:p>
            <a:pPr>
              <a:buNone/>
            </a:pPr>
            <a:endParaRPr lang="en-US" sz="3200" dirty="0"/>
          </a:p>
        </p:txBody>
      </p:sp>
      <p:sp>
        <p:nvSpPr>
          <p:cNvPr id="3" name="Title 2"/>
          <p:cNvSpPr>
            <a:spLocks noGrp="1"/>
          </p:cNvSpPr>
          <p:nvPr>
            <p:ph type="title"/>
          </p:nvPr>
        </p:nvSpPr>
        <p:spPr/>
        <p:txBody>
          <a:bodyPr/>
          <a:lstStyle/>
          <a:p>
            <a:r>
              <a:rPr smtClean="0"/>
              <a:t>   Decline of Christian family values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                    </a:t>
            </a:r>
            <a:r>
              <a:rPr lang="en-US" sz="3600" dirty="0" smtClean="0"/>
              <a:t>Bad assumptions to make</a:t>
            </a:r>
          </a:p>
          <a:p>
            <a:r>
              <a:rPr lang="en-US" sz="3600" dirty="0" smtClean="0"/>
              <a:t>“</a:t>
            </a:r>
            <a:r>
              <a:rPr lang="en-US" sz="3500" dirty="0" smtClean="0"/>
              <a:t>self” is number one. We should look out for ourselves.</a:t>
            </a:r>
          </a:p>
          <a:p>
            <a:r>
              <a:rPr lang="en-US" sz="3500" dirty="0" smtClean="0"/>
              <a:t>“I can’t help myself”</a:t>
            </a:r>
          </a:p>
          <a:p>
            <a:r>
              <a:rPr lang="en-US" sz="3500" dirty="0" smtClean="0"/>
              <a:t>“no one can claim to know the truth”</a:t>
            </a:r>
          </a:p>
          <a:p>
            <a:r>
              <a:rPr lang="en-US" sz="3500" dirty="0" smtClean="0"/>
              <a:t>“all social and moral values are relative”.</a:t>
            </a:r>
          </a:p>
          <a:p>
            <a:r>
              <a:rPr lang="en-US" sz="3500" dirty="0" smtClean="0"/>
              <a:t>“the church should keep up with the times”</a:t>
            </a:r>
          </a:p>
          <a:p>
            <a:pPr>
              <a:buNone/>
            </a:pPr>
            <a:endParaRPr lang="en-US" sz="3500" dirty="0"/>
          </a:p>
        </p:txBody>
      </p:sp>
      <p:sp>
        <p:nvSpPr>
          <p:cNvPr id="3" name="Title 2"/>
          <p:cNvSpPr>
            <a:spLocks noGrp="1"/>
          </p:cNvSpPr>
          <p:nvPr>
            <p:ph type="title"/>
          </p:nvPr>
        </p:nvSpPr>
        <p:spPr/>
        <p:txBody>
          <a:bodyPr/>
          <a:lstStyle/>
          <a:p>
            <a:r>
              <a:rPr smtClean="0"/>
              <a:t>  Decline of Christian family values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a:t>
            </a:r>
            <a:r>
              <a:rPr lang="en-US" sz="3900" dirty="0" smtClean="0"/>
              <a:t>Statistics</a:t>
            </a:r>
            <a:endParaRPr lang="en-US" sz="3200" dirty="0" smtClean="0"/>
          </a:p>
          <a:p>
            <a:r>
              <a:rPr lang="en-US" sz="3200" dirty="0" smtClean="0"/>
              <a:t>50% of marriages end in divorce.  (daliystatistic.com)</a:t>
            </a:r>
          </a:p>
          <a:p>
            <a:r>
              <a:rPr lang="en-US" sz="3200" dirty="0" smtClean="0"/>
              <a:t>9.8% of Americans are drug addicts      (drugwarfacts.com)</a:t>
            </a:r>
          </a:p>
          <a:p>
            <a:r>
              <a:rPr lang="en-US" sz="3200" dirty="0" smtClean="0"/>
              <a:t>Teenage pregnancy;  2.7% in America </a:t>
            </a:r>
          </a:p>
          <a:p>
            <a:pPr>
              <a:buNone/>
            </a:pPr>
            <a:r>
              <a:rPr lang="en-US" sz="3200" dirty="0" smtClean="0"/>
              <a:t>     (U.S. Department of Health &amp; Human Services)</a:t>
            </a:r>
          </a:p>
          <a:p>
            <a:r>
              <a:rPr lang="en-US" sz="3200" dirty="0" smtClean="0"/>
              <a:t> 48% of American teens reported to be </a:t>
            </a:r>
          </a:p>
          <a:p>
            <a:pPr>
              <a:buNone/>
            </a:pPr>
            <a:r>
              <a:rPr lang="en-US" sz="3200" dirty="0" smtClean="0"/>
              <a:t>    sexually active.  (recapp.org)</a:t>
            </a:r>
          </a:p>
          <a:p>
            <a:pPr>
              <a:buNone/>
            </a:pPr>
            <a:endParaRPr lang="en-US" sz="3200" dirty="0"/>
          </a:p>
        </p:txBody>
      </p:sp>
      <p:sp>
        <p:nvSpPr>
          <p:cNvPr id="3" name="Title 2"/>
          <p:cNvSpPr>
            <a:spLocks noGrp="1"/>
          </p:cNvSpPr>
          <p:nvPr>
            <p:ph type="title"/>
          </p:nvPr>
        </p:nvSpPr>
        <p:spPr/>
        <p:txBody>
          <a:bodyPr/>
          <a:lstStyle/>
          <a:p>
            <a:r>
              <a:rPr smtClean="0"/>
              <a:t>  Decline of Christian family values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buNone/>
            </a:pPr>
            <a:r>
              <a:rPr lang="en-US" dirty="0" smtClean="0"/>
              <a:t>                                             </a:t>
            </a:r>
            <a:r>
              <a:rPr lang="en-US" sz="3900" dirty="0" smtClean="0"/>
              <a:t>Statistics</a:t>
            </a:r>
            <a:endParaRPr lang="en-US" sz="3200" dirty="0" smtClean="0"/>
          </a:p>
          <a:p>
            <a:r>
              <a:rPr lang="en-US" sz="3200" dirty="0" smtClean="0"/>
              <a:t>20.4 % of Americans go to “church” somewhere.</a:t>
            </a:r>
          </a:p>
          <a:p>
            <a:pPr>
              <a:buNone/>
            </a:pPr>
            <a:r>
              <a:rPr lang="en-US" sz="3200" dirty="0" smtClean="0"/>
              <a:t>                  (Gallup Research Organization)</a:t>
            </a:r>
          </a:p>
          <a:p>
            <a:r>
              <a:rPr lang="en-US" sz="3200" dirty="0" smtClean="0"/>
              <a:t> Fewer than 50% of adults can name the books of </a:t>
            </a:r>
          </a:p>
          <a:p>
            <a:pPr>
              <a:buNone/>
            </a:pPr>
            <a:r>
              <a:rPr lang="en-US" sz="3200" dirty="0" smtClean="0"/>
              <a:t>     the gospel.</a:t>
            </a:r>
          </a:p>
          <a:p>
            <a:r>
              <a:rPr lang="en-US" sz="3200" dirty="0" smtClean="0"/>
              <a:t>60% of Americans can’t name 5 of the 10 commandments.</a:t>
            </a:r>
          </a:p>
          <a:p>
            <a:r>
              <a:rPr lang="en-US" sz="3200" dirty="0" smtClean="0"/>
              <a:t>12% of adults believe Joan of Arc was Noah’s wife.</a:t>
            </a:r>
          </a:p>
          <a:p>
            <a:pPr>
              <a:buNone/>
            </a:pPr>
            <a:r>
              <a:rPr lang="en-US" sz="3200" dirty="0" smtClean="0"/>
              <a:t>                 (christianheadlines.com, </a:t>
            </a:r>
            <a:r>
              <a:rPr lang="en-US" sz="3200" dirty="0" err="1" smtClean="0"/>
              <a:t>Barna</a:t>
            </a:r>
            <a:r>
              <a:rPr lang="en-US" sz="3200" dirty="0" smtClean="0"/>
              <a:t> Group)</a:t>
            </a:r>
          </a:p>
          <a:p>
            <a:endParaRPr lang="en-US" sz="3200" dirty="0" smtClean="0"/>
          </a:p>
          <a:p>
            <a:pPr>
              <a:buNone/>
            </a:pPr>
            <a:endParaRPr lang="en-US" sz="3200" dirty="0"/>
          </a:p>
        </p:txBody>
      </p:sp>
      <p:sp>
        <p:nvSpPr>
          <p:cNvPr id="3" name="Title 2"/>
          <p:cNvSpPr>
            <a:spLocks noGrp="1"/>
          </p:cNvSpPr>
          <p:nvPr>
            <p:ph type="title"/>
          </p:nvPr>
        </p:nvSpPr>
        <p:spPr/>
        <p:txBody>
          <a:bodyPr/>
          <a:lstStyle/>
          <a:p>
            <a:r>
              <a:rPr smtClean="0"/>
              <a:t>  Decline of Christian family values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How are people deceived by the influence of drink?</a:t>
            </a:r>
          </a:p>
          <a:p>
            <a:pPr>
              <a:buNone/>
            </a:pPr>
            <a:r>
              <a:rPr lang="en-US" dirty="0" smtClean="0"/>
              <a:t>    Proverbs 20:1, Proverbs 23:32</a:t>
            </a:r>
          </a:p>
          <a:p>
            <a:r>
              <a:rPr lang="en-US" dirty="0" smtClean="0"/>
              <a:t>What are some reasons people drink?</a:t>
            </a:r>
          </a:p>
          <a:p>
            <a:pPr>
              <a:buNone/>
            </a:pPr>
            <a:r>
              <a:rPr lang="en-US" dirty="0" smtClean="0"/>
              <a:t>    Proverbs 31:6-7</a:t>
            </a:r>
          </a:p>
          <a:p>
            <a:pPr>
              <a:buNone/>
            </a:pPr>
            <a:r>
              <a:rPr lang="en-US" dirty="0" smtClean="0"/>
              <a:t>    1 Peter 4:1-4</a:t>
            </a:r>
          </a:p>
          <a:p>
            <a:r>
              <a:rPr lang="en-US" dirty="0" smtClean="0"/>
              <a:t> Is God trying to tell us something?</a:t>
            </a:r>
          </a:p>
          <a:p>
            <a:pPr>
              <a:buNone/>
            </a:pPr>
            <a:r>
              <a:rPr lang="en-US" dirty="0" smtClean="0"/>
              <a:t>     Ephesians 5:18</a:t>
            </a:r>
          </a:p>
          <a:p>
            <a:pPr>
              <a:buNone/>
            </a:pPr>
            <a:endParaRPr lang="en-US" dirty="0"/>
          </a:p>
        </p:txBody>
      </p:sp>
      <p:sp>
        <p:nvSpPr>
          <p:cNvPr id="3" name="Title 2"/>
          <p:cNvSpPr>
            <a:spLocks noGrp="1"/>
          </p:cNvSpPr>
          <p:nvPr>
            <p:ph type="title"/>
          </p:nvPr>
        </p:nvSpPr>
        <p:spPr/>
        <p:txBody>
          <a:bodyPr/>
          <a:lstStyle/>
          <a:p>
            <a:r>
              <a:rPr sz="4400" smtClean="0"/>
              <a:t>Drinking and drugs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        “</a:t>
            </a:r>
            <a:r>
              <a:rPr lang="en-US" dirty="0" smtClean="0"/>
              <a:t>Postmodern thinkers argue that one’s socio-economic, ethnic, gender, and educational statuses exert such a dominating influence on his or her interpretation of the world that there can be no abstract, universal statement of truth that applies in every circumstance, or to everyone”.</a:t>
            </a:r>
          </a:p>
          <a:p>
            <a:pPr>
              <a:buNone/>
            </a:pPr>
            <a:r>
              <a:rPr lang="en-US" dirty="0" smtClean="0"/>
              <a:t>         (Garry K. Brantley, Apologetics Press article)</a:t>
            </a:r>
          </a:p>
          <a:p>
            <a:pPr>
              <a:buNone/>
            </a:pPr>
            <a:r>
              <a:rPr lang="en-US" b="1" dirty="0" smtClean="0"/>
              <a:t>                    </a:t>
            </a:r>
            <a:endParaRPr lang="en-US" b="1" dirty="0"/>
          </a:p>
        </p:txBody>
      </p:sp>
      <p:sp>
        <p:nvSpPr>
          <p:cNvPr id="3" name="Title 2"/>
          <p:cNvSpPr>
            <a:spLocks noGrp="1"/>
          </p:cNvSpPr>
          <p:nvPr>
            <p:ph type="title"/>
          </p:nvPr>
        </p:nvSpPr>
        <p:spPr/>
        <p:txBody>
          <a:bodyPr/>
          <a:lstStyle/>
          <a:p>
            <a:r>
              <a:rPr smtClean="0"/>
              <a:t>                   Postmodernism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What does the Bible say about drunkenness?</a:t>
            </a:r>
          </a:p>
          <a:p>
            <a:pPr>
              <a:buNone/>
            </a:pPr>
            <a:r>
              <a:rPr lang="en-US" dirty="0" smtClean="0"/>
              <a:t>    1 Corinthians 6: 9-10</a:t>
            </a:r>
          </a:p>
          <a:p>
            <a:pPr>
              <a:buNone/>
            </a:pPr>
            <a:r>
              <a:rPr lang="en-US" dirty="0" smtClean="0"/>
              <a:t>    Galatians 5: 19-21</a:t>
            </a:r>
          </a:p>
          <a:p>
            <a:pPr>
              <a:buNone/>
            </a:pPr>
            <a:r>
              <a:rPr lang="en-US" dirty="0" smtClean="0"/>
              <a:t>    Romans 13: 12-14</a:t>
            </a:r>
          </a:p>
          <a:p>
            <a:r>
              <a:rPr lang="en-US" dirty="0" smtClean="0"/>
              <a:t>     Recommended book:</a:t>
            </a:r>
          </a:p>
          <a:p>
            <a:pPr>
              <a:buNone/>
            </a:pPr>
            <a:r>
              <a:rPr lang="en-US" dirty="0" smtClean="0"/>
              <a:t>       “Does God Drink Wine” by Carl O. Cooper</a:t>
            </a:r>
          </a:p>
          <a:p>
            <a:pPr>
              <a:buNone/>
            </a:pPr>
            <a:endParaRPr lang="en-US" dirty="0"/>
          </a:p>
        </p:txBody>
      </p:sp>
      <p:sp>
        <p:nvSpPr>
          <p:cNvPr id="3" name="Title 2"/>
          <p:cNvSpPr>
            <a:spLocks noGrp="1"/>
          </p:cNvSpPr>
          <p:nvPr>
            <p:ph type="title"/>
          </p:nvPr>
        </p:nvSpPr>
        <p:spPr/>
        <p:txBody>
          <a:bodyPr/>
          <a:lstStyle/>
          <a:p>
            <a:r>
              <a:rPr sz="4400" smtClean="0"/>
              <a:t>Drinking and drugs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Uncertainty </a:t>
            </a:r>
            <a:r>
              <a:rPr lang="en-US" dirty="0" smtClean="0"/>
              <a:t>has arisen in churches of Christ today.</a:t>
            </a:r>
          </a:p>
          <a:p>
            <a:pPr>
              <a:buNone/>
            </a:pPr>
            <a:r>
              <a:rPr lang="en-US" dirty="0" smtClean="0"/>
              <a:t>    1. Baptism and the plan of </a:t>
            </a:r>
            <a:r>
              <a:rPr lang="en-US" dirty="0" smtClean="0"/>
              <a:t>salvation</a:t>
            </a:r>
            <a:endParaRPr lang="en-US" dirty="0" smtClean="0"/>
          </a:p>
          <a:p>
            <a:pPr>
              <a:buNone/>
            </a:pPr>
            <a:r>
              <a:rPr lang="en-US" dirty="0" smtClean="0"/>
              <a:t>    2. </a:t>
            </a:r>
            <a:r>
              <a:rPr lang="en-US" dirty="0" smtClean="0"/>
              <a:t>Acapella </a:t>
            </a:r>
            <a:r>
              <a:rPr lang="en-US" dirty="0" smtClean="0"/>
              <a:t>music vs. Instrumental </a:t>
            </a:r>
            <a:r>
              <a:rPr lang="en-US" dirty="0" smtClean="0"/>
              <a:t>music</a:t>
            </a:r>
            <a:endParaRPr lang="en-US" dirty="0" smtClean="0"/>
          </a:p>
          <a:p>
            <a:pPr>
              <a:buNone/>
            </a:pPr>
            <a:r>
              <a:rPr lang="en-US" dirty="0" smtClean="0"/>
              <a:t>    </a:t>
            </a:r>
            <a:r>
              <a:rPr lang="en-US" sz="2400" dirty="0" smtClean="0"/>
              <a:t>3.  The Lord’s supper</a:t>
            </a:r>
          </a:p>
          <a:p>
            <a:pPr>
              <a:buNone/>
            </a:pPr>
            <a:r>
              <a:rPr lang="en-US" sz="2400" dirty="0" smtClean="0"/>
              <a:t>    4.  Women’s involvement in worship</a:t>
            </a:r>
          </a:p>
          <a:p>
            <a:pPr>
              <a:buNone/>
            </a:pPr>
            <a:r>
              <a:rPr lang="en-US" sz="2400" dirty="0" smtClean="0"/>
              <a:t>    5.   Grace, works &amp; </a:t>
            </a:r>
            <a:r>
              <a:rPr lang="en-US" sz="2400" dirty="0" smtClean="0"/>
              <a:t>obedience </a:t>
            </a:r>
            <a:endParaRPr lang="en-US" sz="2400" dirty="0" smtClean="0"/>
          </a:p>
          <a:p>
            <a:pPr>
              <a:buNone/>
            </a:pPr>
            <a:r>
              <a:rPr lang="en-US" sz="2400" dirty="0" smtClean="0"/>
              <a:t>                                               </a:t>
            </a:r>
          </a:p>
          <a:p>
            <a:pPr>
              <a:buNone/>
            </a:pPr>
            <a:r>
              <a:rPr lang="en-US" sz="2400" dirty="0" smtClean="0"/>
              <a:t>    </a:t>
            </a:r>
          </a:p>
          <a:p>
            <a:endParaRPr lang="en-US" dirty="0"/>
          </a:p>
        </p:txBody>
      </p:sp>
      <p:sp>
        <p:nvSpPr>
          <p:cNvPr id="3" name="Title 2"/>
          <p:cNvSpPr>
            <a:spLocks noGrp="1"/>
          </p:cNvSpPr>
          <p:nvPr>
            <p:ph type="title"/>
          </p:nvPr>
        </p:nvSpPr>
        <p:spPr/>
        <p:txBody>
          <a:bodyPr/>
          <a:lstStyle/>
          <a:p>
            <a:endParaRPr lang="en-US"/>
          </a:p>
        </p:txBody>
      </p:sp>
      <p:pic>
        <p:nvPicPr>
          <p:cNvPr id="4" name="Picture 3" descr="question on his mind1.jpg"/>
          <p:cNvPicPr>
            <a:picLocks noChangeAspect="1"/>
          </p:cNvPicPr>
          <p:nvPr/>
        </p:nvPicPr>
        <p:blipFill>
          <a:blip r:embed="rId2"/>
          <a:stretch>
            <a:fillRect/>
          </a:stretch>
        </p:blipFill>
        <p:spPr>
          <a:xfrm>
            <a:off x="6248400" y="4191000"/>
            <a:ext cx="1714500" cy="2286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Have the power to do what one pleases.</a:t>
            </a:r>
          </a:p>
          <a:p>
            <a:r>
              <a:rPr lang="en-US" dirty="0" smtClean="0"/>
              <a:t>Throw aside doctrine and practices.</a:t>
            </a:r>
          </a:p>
          <a:p>
            <a:r>
              <a:rPr lang="en-US" dirty="0" smtClean="0"/>
              <a:t>Prefer a more exciting and entertaining format.</a:t>
            </a:r>
          </a:p>
          <a:p>
            <a:r>
              <a:rPr lang="en-US" dirty="0" smtClean="0"/>
              <a:t>Want to be in association and in fellowship, with </a:t>
            </a:r>
          </a:p>
          <a:p>
            <a:pPr>
              <a:buNone/>
            </a:pPr>
            <a:r>
              <a:rPr lang="en-US" dirty="0" smtClean="0"/>
              <a:t>    denominational churches.</a:t>
            </a:r>
          </a:p>
          <a:p>
            <a:r>
              <a:rPr lang="en-US" dirty="0" smtClean="0"/>
              <a:t>Believe that things are not as settled as they </a:t>
            </a:r>
          </a:p>
          <a:p>
            <a:pPr>
              <a:buNone/>
            </a:pPr>
            <a:r>
              <a:rPr lang="en-US" dirty="0" smtClean="0"/>
              <a:t>    seem to be. </a:t>
            </a:r>
          </a:p>
          <a:p>
            <a:endParaRPr lang="en-US" dirty="0"/>
          </a:p>
        </p:txBody>
      </p:sp>
      <p:sp>
        <p:nvSpPr>
          <p:cNvPr id="3" name="Title 2"/>
          <p:cNvSpPr>
            <a:spLocks noGrp="1"/>
          </p:cNvSpPr>
          <p:nvPr>
            <p:ph type="title"/>
          </p:nvPr>
        </p:nvSpPr>
        <p:spPr/>
        <p:txBody>
          <a:bodyPr>
            <a:normAutofit/>
          </a:bodyPr>
          <a:lstStyle/>
          <a:p>
            <a:r>
              <a:rPr sz="3600" smtClean="0"/>
              <a:t>Postmodernist </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Some have become embarrassed with the </a:t>
            </a:r>
          </a:p>
          <a:p>
            <a:pPr>
              <a:buNone/>
            </a:pPr>
            <a:r>
              <a:rPr lang="en-US" dirty="0" smtClean="0"/>
              <a:t>   the “traditional” churches of Christ.</a:t>
            </a:r>
          </a:p>
          <a:p>
            <a:r>
              <a:rPr lang="en-US" dirty="0" smtClean="0"/>
              <a:t>Some have left the church.</a:t>
            </a:r>
          </a:p>
          <a:p>
            <a:r>
              <a:rPr lang="en-US" dirty="0" smtClean="0"/>
              <a:t>Some have demanded change.</a:t>
            </a:r>
          </a:p>
          <a:p>
            <a:r>
              <a:rPr lang="en-US" dirty="0" smtClean="0"/>
              <a:t>Some churches have changed and have adopted a</a:t>
            </a:r>
          </a:p>
          <a:p>
            <a:pPr>
              <a:buNone/>
            </a:pPr>
            <a:r>
              <a:rPr lang="en-US" dirty="0" smtClean="0"/>
              <a:t>   more “Community Church” style.</a:t>
            </a:r>
          </a:p>
          <a:p>
            <a:r>
              <a:rPr lang="en-US" dirty="0" smtClean="0"/>
              <a:t>Some have changed the scriptural authority of </a:t>
            </a:r>
          </a:p>
          <a:p>
            <a:pPr>
              <a:buNone/>
            </a:pPr>
            <a:r>
              <a:rPr lang="en-US" dirty="0" smtClean="0"/>
              <a:t>   leadership and do not have Deacons or maybe </a:t>
            </a:r>
          </a:p>
          <a:p>
            <a:pPr>
              <a:buNone/>
            </a:pPr>
            <a:r>
              <a:rPr lang="en-US" dirty="0" smtClean="0"/>
              <a:t>   even Elders.</a:t>
            </a:r>
            <a:endParaRPr lang="en-US" dirty="0"/>
          </a:p>
        </p:txBody>
      </p:sp>
      <p:sp>
        <p:nvSpPr>
          <p:cNvPr id="3" name="Title 2"/>
          <p:cNvSpPr>
            <a:spLocks noGrp="1"/>
          </p:cNvSpPr>
          <p:nvPr>
            <p:ph type="title"/>
          </p:nvPr>
        </p:nvSpPr>
        <p:spPr/>
        <p:txBody>
          <a:bodyPr>
            <a:normAutofit/>
          </a:bodyPr>
          <a:lstStyle/>
          <a:p>
            <a:r>
              <a:rPr sz="3600" smtClean="0"/>
              <a:t>The problem</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sz="2800" dirty="0" smtClean="0">
                <a:solidFill>
                  <a:schemeClr val="bg1"/>
                </a:solidFill>
              </a:rPr>
              <a:t>C to be exclusive.  John 14:6,  Acts 4:12</a:t>
            </a:r>
            <a:endParaRPr lang="en-US" sz="3600" dirty="0" smtClean="0">
              <a:solidFill>
                <a:schemeClr val="bg1"/>
              </a:solidFill>
            </a:endParaRPr>
          </a:p>
          <a:p>
            <a:pPr>
              <a:buNone/>
            </a:pPr>
            <a:r>
              <a:rPr lang="en-US" sz="3600" dirty="0" smtClean="0"/>
              <a:t>  </a:t>
            </a:r>
            <a:r>
              <a:rPr lang="en-US" sz="2800" dirty="0" smtClean="0"/>
              <a:t>There is a broad and narrow way. Matt. 7: 13-14</a:t>
            </a:r>
          </a:p>
          <a:p>
            <a:pPr>
              <a:buNone/>
            </a:pPr>
            <a:r>
              <a:rPr lang="en-US" sz="2800" dirty="0" smtClean="0"/>
              <a:t>   Wise and foolish man.                   Matt. 7:24- 27</a:t>
            </a:r>
          </a:p>
          <a:p>
            <a:pPr>
              <a:buNone/>
            </a:pPr>
            <a:r>
              <a:rPr lang="en-US" sz="2800" dirty="0" smtClean="0"/>
              <a:t>   Repentance and perishing.       Luke 3:3, Acts 17:30</a:t>
            </a:r>
          </a:p>
          <a:p>
            <a:pPr>
              <a:buNone/>
            </a:pPr>
            <a:r>
              <a:rPr lang="en-US" sz="2800" dirty="0" smtClean="0"/>
              <a:t>   Belief in Jesus as the Messiah.       John 8:24</a:t>
            </a:r>
          </a:p>
          <a:p>
            <a:pPr>
              <a:buNone/>
            </a:pPr>
            <a:r>
              <a:rPr lang="en-US" sz="2800" dirty="0" smtClean="0"/>
              <a:t>   One true Gospel.                            Galatians 1:6-9</a:t>
            </a:r>
            <a:r>
              <a:rPr lang="en-US" sz="2400" b="1" dirty="0" smtClean="0">
                <a:solidFill>
                  <a:schemeClr val="bg1"/>
                </a:solidFill>
              </a:rPr>
              <a:t> </a:t>
            </a:r>
          </a:p>
          <a:p>
            <a:pPr>
              <a:buNone/>
            </a:pPr>
            <a:r>
              <a:rPr lang="en-US" sz="2400" b="1" dirty="0" smtClean="0">
                <a:solidFill>
                  <a:schemeClr val="bg1"/>
                </a:solidFill>
              </a:rPr>
              <a:t>    </a:t>
            </a:r>
            <a:r>
              <a:rPr lang="en-US" sz="2800" dirty="0" smtClean="0"/>
              <a:t>The exclusive statements from Ephesians 4: 4-6 </a:t>
            </a:r>
          </a:p>
          <a:p>
            <a:pPr>
              <a:buNone/>
            </a:pPr>
            <a:r>
              <a:rPr lang="en-US" sz="2400" dirty="0" smtClean="0"/>
              <a:t>       </a:t>
            </a:r>
            <a:r>
              <a:rPr lang="en-US" sz="2000" b="1" dirty="0" smtClean="0">
                <a:solidFill>
                  <a:schemeClr val="bg1"/>
                </a:solidFill>
              </a:rPr>
              <a:t>( Phil Sanders – Affirming The Faith.   Feb. 23, 2008)</a:t>
            </a:r>
            <a:endParaRPr lang="en-US" sz="2400" b="1" dirty="0" smtClean="0">
              <a:solidFill>
                <a:schemeClr val="bg1"/>
              </a:solidFill>
            </a:endParaRPr>
          </a:p>
          <a:p>
            <a:pPr>
              <a:buNone/>
            </a:pPr>
            <a:r>
              <a:rPr lang="en-US" sz="2400" b="1" smtClean="0">
                <a:solidFill>
                  <a:schemeClr val="bg1"/>
                </a:solidFill>
              </a:rPr>
              <a:t>  he </a:t>
            </a:r>
            <a:r>
              <a:rPr lang="en-US" sz="2400" b="1" dirty="0" smtClean="0">
                <a:solidFill>
                  <a:schemeClr val="bg1"/>
                </a:solidFill>
              </a:rPr>
              <a:t>Faith.   Feb. 23, 2008)</a:t>
            </a:r>
            <a:endParaRPr lang="en-US" sz="2800" b="1" dirty="0" smtClean="0">
              <a:solidFill>
                <a:schemeClr val="bg1"/>
              </a:solidFill>
            </a:endParaRPr>
          </a:p>
          <a:p>
            <a:pPr>
              <a:buNone/>
            </a:pPr>
            <a:r>
              <a:rPr lang="en-US" sz="2800" b="1" dirty="0" smtClean="0"/>
              <a:t>   </a:t>
            </a:r>
            <a:endParaRPr lang="en-US" sz="3600" b="1" dirty="0" smtClean="0"/>
          </a:p>
          <a:p>
            <a:pPr>
              <a:buNone/>
            </a:pPr>
            <a:endParaRPr lang="en-US" dirty="0"/>
          </a:p>
        </p:txBody>
      </p:sp>
      <p:sp>
        <p:nvSpPr>
          <p:cNvPr id="3" name="Title 2"/>
          <p:cNvSpPr>
            <a:spLocks noGrp="1"/>
          </p:cNvSpPr>
          <p:nvPr>
            <p:ph type="title"/>
          </p:nvPr>
        </p:nvSpPr>
        <p:spPr/>
        <p:txBody>
          <a:bodyPr>
            <a:normAutofit/>
          </a:bodyPr>
          <a:lstStyle/>
          <a:p>
            <a:r>
              <a:rPr sz="2800" b="1" smtClean="0"/>
              <a:t>Chistianty claims to be exclusive  John 14:6,  Acts 4:12</a:t>
            </a:r>
            <a:endParaRPr lang="en-US"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Galatians 6:1</a:t>
            </a:r>
          </a:p>
          <a:p>
            <a:r>
              <a:rPr lang="en-US" dirty="0" smtClean="0"/>
              <a:t>2 Timothy 2: 24-26</a:t>
            </a:r>
          </a:p>
          <a:p>
            <a:r>
              <a:rPr lang="en-US" dirty="0" smtClean="0"/>
              <a:t>James 5: 19-20</a:t>
            </a:r>
          </a:p>
          <a:p>
            <a:pPr>
              <a:buNone/>
            </a:pPr>
            <a:r>
              <a:rPr lang="en-US" dirty="0" smtClean="0"/>
              <a:t> </a:t>
            </a:r>
            <a:r>
              <a:rPr lang="en-US" sz="2800" dirty="0" smtClean="0"/>
              <a:t>Real love points another person to the truth.</a:t>
            </a:r>
          </a:p>
          <a:p>
            <a:r>
              <a:rPr lang="en-US" sz="2400" dirty="0" smtClean="0"/>
              <a:t>Psalm 86:11</a:t>
            </a:r>
          </a:p>
          <a:p>
            <a:r>
              <a:rPr lang="en-US" sz="2400" dirty="0" smtClean="0"/>
              <a:t>Psalm 119: 160 </a:t>
            </a:r>
          </a:p>
          <a:p>
            <a:r>
              <a:rPr lang="en-US" sz="2400" dirty="0" smtClean="0"/>
              <a:t>John 17: 17</a:t>
            </a:r>
          </a:p>
          <a:p>
            <a:r>
              <a:rPr lang="en-US" sz="2400" dirty="0" smtClean="0"/>
              <a:t>Ephesians 1: 13-14</a:t>
            </a:r>
          </a:p>
          <a:p>
            <a:endParaRPr lang="en-US" sz="2800" dirty="0" smtClean="0"/>
          </a:p>
          <a:p>
            <a:endParaRPr lang="en-US" dirty="0" smtClean="0"/>
          </a:p>
          <a:p>
            <a:endParaRPr lang="en-US" dirty="0"/>
          </a:p>
        </p:txBody>
      </p:sp>
      <p:sp>
        <p:nvSpPr>
          <p:cNvPr id="3" name="Title 2"/>
          <p:cNvSpPr>
            <a:spLocks noGrp="1"/>
          </p:cNvSpPr>
          <p:nvPr>
            <p:ph type="title"/>
          </p:nvPr>
        </p:nvSpPr>
        <p:spPr/>
        <p:txBody>
          <a:bodyPr>
            <a:normAutofit/>
          </a:bodyPr>
          <a:lstStyle/>
          <a:p>
            <a:r>
              <a:rPr sz="2800" b="1" smtClean="0"/>
              <a:t>Real love does not leave another person in error.</a:t>
            </a:r>
            <a:endParaRPr lang="en-US" sz="28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476</TotalTime>
  <Words>1708</Words>
  <Application>Microsoft Office PowerPoint</Application>
  <PresentationFormat>On-screen Show (4:3)</PresentationFormat>
  <Paragraphs>266</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Constantia</vt:lpstr>
      <vt:lpstr>Wingdings 2</vt:lpstr>
      <vt:lpstr>Paper</vt:lpstr>
      <vt:lpstr>Problems Facing  The Lord's Church</vt:lpstr>
      <vt:lpstr>                   Postmodernism </vt:lpstr>
      <vt:lpstr>                   Postmodernism </vt:lpstr>
      <vt:lpstr>                   Postmodernism </vt:lpstr>
      <vt:lpstr>PowerPoint Presentation</vt:lpstr>
      <vt:lpstr>Postmodernist ……</vt:lpstr>
      <vt:lpstr>The problem</vt:lpstr>
      <vt:lpstr>Chistianty claims to be exclusive  John 14:6,  Acts 4:12</vt:lpstr>
      <vt:lpstr>Real love does not leave another person in error.</vt:lpstr>
      <vt:lpstr>The nature of the Gospel…</vt:lpstr>
      <vt:lpstr>Absoulute truth</vt:lpstr>
      <vt:lpstr>Inspiration of the Bible</vt:lpstr>
      <vt:lpstr>Inspiration of the Bible</vt:lpstr>
      <vt:lpstr>Being judgemental</vt:lpstr>
      <vt:lpstr>From the Apostle Paul</vt:lpstr>
      <vt:lpstr>What kind of God do you serve?</vt:lpstr>
      <vt:lpstr>What do some want?</vt:lpstr>
      <vt:lpstr>What do some want?</vt:lpstr>
      <vt:lpstr>Woship must be verticle to God</vt:lpstr>
      <vt:lpstr>Worship and Entertainment</vt:lpstr>
      <vt:lpstr>Worship and Entertainment</vt:lpstr>
      <vt:lpstr>Others  are  concerned</vt:lpstr>
      <vt:lpstr>Others  are  concerned</vt:lpstr>
      <vt:lpstr>Others  are  concerned</vt:lpstr>
      <vt:lpstr>Others  are  concerned</vt:lpstr>
      <vt:lpstr>Others  are  concerned</vt:lpstr>
      <vt:lpstr>Others  are  concerned</vt:lpstr>
      <vt:lpstr>Postmodernism changes the church</vt:lpstr>
      <vt:lpstr>Postmodernism and Preaching</vt:lpstr>
      <vt:lpstr>Postmodernism and Preaching</vt:lpstr>
      <vt:lpstr>Postmodernism and Preaching</vt:lpstr>
      <vt:lpstr>Key verse       </vt:lpstr>
      <vt:lpstr>                     Problems Facing                  The Lord's Church- part 2</vt:lpstr>
      <vt:lpstr>   Decline of Christian family values</vt:lpstr>
      <vt:lpstr>   Decline of Christian family values</vt:lpstr>
      <vt:lpstr>  Decline of Christian family values</vt:lpstr>
      <vt:lpstr>  Decline of Christian family values</vt:lpstr>
      <vt:lpstr>  Decline of Christian family values</vt:lpstr>
      <vt:lpstr>Drinking and drugs</vt:lpstr>
      <vt:lpstr>Drinking and drugs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Fuller</dc:creator>
  <cp:lastModifiedBy>Cindy Nelson</cp:lastModifiedBy>
  <cp:revision>63</cp:revision>
  <dcterms:created xsi:type="dcterms:W3CDTF">2014-06-24T13:56:41Z</dcterms:created>
  <dcterms:modified xsi:type="dcterms:W3CDTF">2015-11-02T13:46:21Z</dcterms:modified>
</cp:coreProperties>
</file>