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3"/>
  </p:notesMasterIdLst>
  <p:handoutMasterIdLst>
    <p:handoutMasterId r:id="rId34"/>
  </p:handoutMasterIdLst>
  <p:sldIdLst>
    <p:sldId id="256" r:id="rId2"/>
    <p:sldId id="260" r:id="rId3"/>
    <p:sldId id="273" r:id="rId4"/>
    <p:sldId id="274" r:id="rId5"/>
    <p:sldId id="278" r:id="rId6"/>
    <p:sldId id="275" r:id="rId7"/>
    <p:sldId id="291" r:id="rId8"/>
    <p:sldId id="292" r:id="rId9"/>
    <p:sldId id="290" r:id="rId10"/>
    <p:sldId id="287" r:id="rId11"/>
    <p:sldId id="262" r:id="rId12"/>
    <p:sldId id="279" r:id="rId13"/>
    <p:sldId id="280" r:id="rId14"/>
    <p:sldId id="281" r:id="rId15"/>
    <p:sldId id="288" r:id="rId16"/>
    <p:sldId id="263" r:id="rId17"/>
    <p:sldId id="264" r:id="rId18"/>
    <p:sldId id="265" r:id="rId19"/>
    <p:sldId id="267" r:id="rId20"/>
    <p:sldId id="268" r:id="rId21"/>
    <p:sldId id="269" r:id="rId22"/>
    <p:sldId id="270" r:id="rId23"/>
    <p:sldId id="271" r:id="rId24"/>
    <p:sldId id="277" r:id="rId25"/>
    <p:sldId id="289" r:id="rId26"/>
    <p:sldId id="282" r:id="rId27"/>
    <p:sldId id="283" r:id="rId28"/>
    <p:sldId id="284" r:id="rId29"/>
    <p:sldId id="285" r:id="rId30"/>
    <p:sldId id="286" r:id="rId31"/>
    <p:sldId id="276" r:id="rId32"/>
  </p:sldIdLst>
  <p:sldSz cx="9144000" cy="6858000" type="screen4x3"/>
  <p:notesSz cx="7077075"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482"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29B6269E-3CDA-4610-8655-EF1E14525537}" type="datetimeFigureOut">
              <a:rPr lang="en-US" smtClean="0"/>
              <a:t>6/29/2015</a:t>
            </a:fld>
            <a:endParaRPr lang="en-US"/>
          </a:p>
        </p:txBody>
      </p:sp>
      <p:sp>
        <p:nvSpPr>
          <p:cNvPr id="4" name="Footer Placeholder 3"/>
          <p:cNvSpPr>
            <a:spLocks noGrp="1"/>
          </p:cNvSpPr>
          <p:nvPr>
            <p:ph type="ftr" sz="quarter" idx="2"/>
          </p:nvPr>
        </p:nvSpPr>
        <p:spPr>
          <a:xfrm>
            <a:off x="0" y="8913813"/>
            <a:ext cx="3067050"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913813"/>
            <a:ext cx="3067050" cy="469900"/>
          </a:xfrm>
          <a:prstGeom prst="rect">
            <a:avLst/>
          </a:prstGeom>
        </p:spPr>
        <p:txBody>
          <a:bodyPr vert="horz" lIns="91440" tIns="45720" rIns="91440" bIns="45720" rtlCol="0" anchor="b"/>
          <a:lstStyle>
            <a:lvl1pPr algn="r">
              <a:defRPr sz="1200"/>
            </a:lvl1pPr>
          </a:lstStyle>
          <a:p>
            <a:fld id="{C4CA3C63-0302-40E0-A586-4B4CDF3E4131}" type="slidenum">
              <a:rPr lang="en-US" smtClean="0"/>
              <a:t>‹#›</a:t>
            </a:fld>
            <a:endParaRPr lang="en-US"/>
          </a:p>
        </p:txBody>
      </p:sp>
    </p:spTree>
    <p:extLst>
      <p:ext uri="{BB962C8B-B14F-4D97-AF65-F5344CB8AC3E}">
        <p14:creationId xmlns:p14="http://schemas.microsoft.com/office/powerpoint/2010/main" val="1378497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265"/>
          </a:xfrm>
          <a:prstGeom prst="rect">
            <a:avLst/>
          </a:prstGeom>
        </p:spPr>
        <p:txBody>
          <a:bodyPr vert="horz" lIns="94064" tIns="47032" rIns="94064" bIns="47032" rtlCol="0"/>
          <a:lstStyle>
            <a:lvl1pPr algn="l">
              <a:defRPr sz="1200"/>
            </a:lvl1pPr>
          </a:lstStyle>
          <a:p>
            <a:endParaRPr lang="en-US"/>
          </a:p>
        </p:txBody>
      </p:sp>
      <p:sp>
        <p:nvSpPr>
          <p:cNvPr id="3" name="Date Placeholder 2"/>
          <p:cNvSpPr>
            <a:spLocks noGrp="1"/>
          </p:cNvSpPr>
          <p:nvPr>
            <p:ph type="dt" idx="1"/>
          </p:nvPr>
        </p:nvSpPr>
        <p:spPr>
          <a:xfrm>
            <a:off x="4008705" y="0"/>
            <a:ext cx="3066733" cy="469265"/>
          </a:xfrm>
          <a:prstGeom prst="rect">
            <a:avLst/>
          </a:prstGeom>
        </p:spPr>
        <p:txBody>
          <a:bodyPr vert="horz" lIns="94064" tIns="47032" rIns="94064" bIns="47032" rtlCol="0"/>
          <a:lstStyle>
            <a:lvl1pPr algn="r">
              <a:defRPr sz="1200"/>
            </a:lvl1pPr>
          </a:lstStyle>
          <a:p>
            <a:fld id="{A4DE085F-E823-48C4-AD5B-0A50648DA148}" type="datetimeFigureOut">
              <a:rPr lang="en-US" smtClean="0"/>
              <a:pPr/>
              <a:t>6/29/2015</a:t>
            </a:fld>
            <a:endParaRPr lang="en-US"/>
          </a:p>
        </p:txBody>
      </p:sp>
      <p:sp>
        <p:nvSpPr>
          <p:cNvPr id="4" name="Slide Image Placeholder 3"/>
          <p:cNvSpPr>
            <a:spLocks noGrp="1" noRot="1" noChangeAspect="1"/>
          </p:cNvSpPr>
          <p:nvPr>
            <p:ph type="sldImg" idx="2"/>
          </p:nvPr>
        </p:nvSpPr>
        <p:spPr>
          <a:xfrm>
            <a:off x="1192213" y="703263"/>
            <a:ext cx="4692650" cy="3519487"/>
          </a:xfrm>
          <a:prstGeom prst="rect">
            <a:avLst/>
          </a:prstGeom>
          <a:noFill/>
          <a:ln w="12700">
            <a:solidFill>
              <a:prstClr val="black"/>
            </a:solidFill>
          </a:ln>
        </p:spPr>
        <p:txBody>
          <a:bodyPr vert="horz" lIns="94064" tIns="47032" rIns="94064" bIns="47032" rtlCol="0" anchor="ctr"/>
          <a:lstStyle/>
          <a:p>
            <a:endParaRPr lang="en-US"/>
          </a:p>
        </p:txBody>
      </p:sp>
      <p:sp>
        <p:nvSpPr>
          <p:cNvPr id="5" name="Notes Placeholder 4"/>
          <p:cNvSpPr>
            <a:spLocks noGrp="1"/>
          </p:cNvSpPr>
          <p:nvPr>
            <p:ph type="body" sz="quarter" idx="3"/>
          </p:nvPr>
        </p:nvSpPr>
        <p:spPr>
          <a:xfrm>
            <a:off x="707708" y="4458018"/>
            <a:ext cx="5661660" cy="4223385"/>
          </a:xfrm>
          <a:prstGeom prst="rect">
            <a:avLst/>
          </a:prstGeom>
        </p:spPr>
        <p:txBody>
          <a:bodyPr vert="horz" lIns="94064" tIns="47032" rIns="94064" bIns="4703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4406"/>
            <a:ext cx="3066733" cy="469265"/>
          </a:xfrm>
          <a:prstGeom prst="rect">
            <a:avLst/>
          </a:prstGeom>
        </p:spPr>
        <p:txBody>
          <a:bodyPr vert="horz" lIns="94064" tIns="47032" rIns="94064" bIns="47032"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914406"/>
            <a:ext cx="3066733" cy="469265"/>
          </a:xfrm>
          <a:prstGeom prst="rect">
            <a:avLst/>
          </a:prstGeom>
        </p:spPr>
        <p:txBody>
          <a:bodyPr vert="horz" lIns="94064" tIns="47032" rIns="94064" bIns="47032" rtlCol="0" anchor="b"/>
          <a:lstStyle>
            <a:lvl1pPr algn="r">
              <a:defRPr sz="1200"/>
            </a:lvl1pPr>
          </a:lstStyle>
          <a:p>
            <a:fld id="{1889379A-C1FC-4902-9E85-70AE08DC1787}" type="slidenum">
              <a:rPr lang="en-US" smtClean="0"/>
              <a:pPr/>
              <a:t>‹#›</a:t>
            </a:fld>
            <a:endParaRPr lang="en-US"/>
          </a:p>
        </p:txBody>
      </p:sp>
    </p:spTree>
    <p:extLst>
      <p:ext uri="{BB962C8B-B14F-4D97-AF65-F5344CB8AC3E}">
        <p14:creationId xmlns:p14="http://schemas.microsoft.com/office/powerpoint/2010/main" val="3769365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9478F54F-35E1-4296-884F-EC4B02311D74}" type="datetime1">
              <a:rPr lang="en-US" smtClean="0"/>
              <a:pPr/>
              <a:t>6/29/2015</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A8335838-FD26-4F15-B5AD-69091462CAC1}"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455D55-C704-494E-A645-AA2A6FE53D36}" type="datetime1">
              <a:rPr lang="en-US" smtClean="0"/>
              <a:pPr/>
              <a:t>6/29/2015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8335838-FD26-4F15-B5AD-69091462CAC1}" type="slidenum">
              <a:rPr lang="en-US" smtClean="0"/>
              <a:pPr/>
              <a:t>‹#›</a:t>
            </a:fld>
            <a:endParaRPr lang="en-US"/>
          </a:p>
        </p:txBody>
      </p:sp>
    </p:spTree>
  </p:cSld>
  <p:clrMapOvr>
    <a:masterClrMapping/>
  </p:clrMapOvr>
  <p:transition spd="slow"/>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CDA0CF-2344-4E93-BF33-15B5C91FCC2D}" type="datetime1">
              <a:rPr lang="en-US" smtClean="0"/>
              <a:pPr/>
              <a:t>6/29/2015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8335838-FD26-4F15-B5AD-69091462CAC1}" type="slidenum">
              <a:rPr lang="en-US" smtClean="0"/>
              <a:pPr/>
              <a:t>‹#›</a:t>
            </a:fld>
            <a:endParaRPr lang="en-US"/>
          </a:p>
        </p:txBody>
      </p:sp>
    </p:spTree>
  </p:cSld>
  <p:clrMapOvr>
    <a:masterClrMapping/>
  </p:clrMapOvr>
  <p:transition spd="slow"/>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2B5282-0DFC-4619-898D-A9E6FD6EC500}" type="datetime1">
              <a:rPr lang="en-US" smtClean="0"/>
              <a:pPr/>
              <a:t>6/29/2015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8335838-FD26-4F15-B5AD-69091462CAC1}" type="slidenum">
              <a:rPr lang="en-US" smtClean="0"/>
              <a:pPr/>
              <a:t>‹#›</a:t>
            </a:fld>
            <a:endParaRPr lang="en-US"/>
          </a:p>
        </p:txBody>
      </p:sp>
    </p:spTree>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DFB90B-4548-47E9-BF3D-B38419AB8108}" type="datetime1">
              <a:rPr lang="en-US" smtClean="0"/>
              <a:pPr/>
              <a:t>6/29/2015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8335838-FD26-4F15-B5AD-69091462CAC1}"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slow"/>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39D83BF-2368-4109-824E-098767B528A5}" type="datetime1">
              <a:rPr lang="en-US" smtClean="0"/>
              <a:pPr/>
              <a:t>6/29/2015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8335838-FD26-4F15-B5AD-69091462CAC1}" type="slidenum">
              <a:rPr lang="en-US" smtClean="0"/>
              <a:pPr/>
              <a:t>‹#›</a:t>
            </a:fld>
            <a:endParaRPr lang="en-US"/>
          </a:p>
        </p:txBody>
      </p:sp>
    </p:spTree>
  </p:cSld>
  <p:clrMapOvr>
    <a:masterClrMapping/>
  </p:clrMapOvr>
  <p:transition spd="slow"/>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AF1AA70-7032-456E-935D-4344D4414F59}" type="datetime1">
              <a:rPr lang="en-US" smtClean="0"/>
              <a:pPr/>
              <a:t>6/29/2015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8335838-FD26-4F15-B5AD-69091462CAC1}"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slow"/>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2C2D120-2928-456A-82A3-8EDDA7EF81E3}" type="datetime1">
              <a:rPr lang="en-US" smtClean="0"/>
              <a:pPr/>
              <a:t>6/29/2015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8335838-FD26-4F15-B5AD-69091462CAC1}" type="slidenum">
              <a:rPr lang="en-US" smtClean="0"/>
              <a:pPr/>
              <a:t>‹#›</a:t>
            </a:fld>
            <a:endParaRPr lang="en-US"/>
          </a:p>
        </p:txBody>
      </p:sp>
    </p:spTree>
  </p:cSld>
  <p:clrMapOvr>
    <a:masterClrMapping/>
  </p:clrMapOvr>
  <p:transition spd="slow"/>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D81B3A9-2B81-4F3F-BB95-D9D9550BB189}" type="datetime1">
              <a:rPr lang="en-US" smtClean="0"/>
              <a:pPr/>
              <a:t>6/29/2015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8335838-FD26-4F15-B5AD-69091462CAC1}" type="slidenum">
              <a:rPr lang="en-US" smtClean="0"/>
              <a:pPr/>
              <a:t>‹#›</a:t>
            </a:fld>
            <a:endParaRPr lang="en-US"/>
          </a:p>
        </p:txBody>
      </p:sp>
    </p:spTree>
  </p:cSld>
  <p:clrMapOvr>
    <a:masterClrMapping/>
  </p:clrMapOvr>
  <p:transition spd="slow"/>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003877E-8585-4777-BA3A-6E42503C50C7}" type="datetime1">
              <a:rPr lang="en-US" smtClean="0"/>
              <a:pPr/>
              <a:t>6/29/2015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8335838-FD26-4F15-B5AD-69091462CAC1}" type="slidenum">
              <a:rPr lang="en-US" smtClean="0"/>
              <a:pPr/>
              <a:t>‹#›</a:t>
            </a:fld>
            <a:endParaRPr lang="en-US"/>
          </a:p>
        </p:txBody>
      </p:sp>
    </p:spTree>
  </p:cSld>
  <p:clrMapOvr>
    <a:masterClrMapping/>
  </p:clrMapOvr>
  <p:transition spd="slow"/>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1EAB8AF-DC09-40EA-AA97-A89B30ADD221}" type="datetime1">
              <a:rPr lang="en-US" smtClean="0"/>
              <a:pPr/>
              <a:t>6/29/2015</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A8335838-FD26-4F15-B5AD-69091462CAC1}" type="slidenum">
              <a:rPr lang="en-US" smtClean="0"/>
              <a:pPr/>
              <a:t>‹#›</a:t>
            </a:fld>
            <a:endParaRPr lang="en-US"/>
          </a:p>
        </p:txBody>
      </p:sp>
    </p:spTree>
  </p:cSld>
  <p:clrMapOvr>
    <a:masterClrMapping/>
  </p:clrMapOvr>
  <p:transition spd="slow"/>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ABE5B095-9A18-433A-B288-0AD1089FDDDB}" type="datetime1">
              <a:rPr lang="en-US" smtClean="0"/>
              <a:pPr/>
              <a:t>6/29/2015</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8335838-FD26-4F15-B5AD-69091462CAC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timing>
    <p:tnLst>
      <p:par>
        <p:cTn id="1" dur="indefinite" restart="never" nodeType="tmRoot"/>
      </p:par>
    </p:tnLst>
  </p:timing>
  <p:hf hdr="0" ft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ucg.org/booklet/gospel-kingdom/promise-coming-kingdom/church-kingd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www.hthbible.com/BibleExplorer.aspx?book=1%20Timothy&amp;cbegin=6&amp;cend=0&amp;vbegin=15&amp;vend=0" TargetMode="External"/><Relationship Id="rId13" Type="http://schemas.openxmlformats.org/officeDocument/2006/relationships/hyperlink" Target="http://www.hthbible.com/BibleExplorer.aspx?book=John&amp;cbegin=3&amp;cend=0&amp;vbegin=5&amp;vend=0" TargetMode="External"/><Relationship Id="rId18" Type="http://schemas.openxmlformats.org/officeDocument/2006/relationships/hyperlink" Target="http://www.hthbible.com/BibleExplorer.aspx?book=1%20Corinthians&amp;cbegin=11&amp;cend=0&amp;vbegin=20&amp;vend=0" TargetMode="External"/><Relationship Id="rId3" Type="http://schemas.openxmlformats.org/officeDocument/2006/relationships/hyperlink" Target="http://www.hthbible.com/BibleExplorer.aspx?book=Acts&amp;cbegin=2&amp;cend=0&amp;vbegin=1&amp;vend=47" TargetMode="External"/><Relationship Id="rId21" Type="http://schemas.openxmlformats.org/officeDocument/2006/relationships/hyperlink" Target="http://www.hthbible.com/BibleExplorer.aspx?book=1%20Corinthians&amp;cbegin=15&amp;cend=0&amp;vbegin=24&amp;vend=0" TargetMode="External"/><Relationship Id="rId7" Type="http://schemas.openxmlformats.org/officeDocument/2006/relationships/hyperlink" Target="http://www.hthbible.com/BibleExplorer.aspx?book=Matthew&amp;cbegin=16&amp;cend=0&amp;vbegin=18&amp;vend=0" TargetMode="External"/><Relationship Id="rId12" Type="http://schemas.openxmlformats.org/officeDocument/2006/relationships/hyperlink" Target="http://www.hthbible.com/BibleExplorer.aspx?book=Matthew&amp;cbegin=16&amp;cend=0&amp;vbegin=19&amp;vend=0" TargetMode="External"/><Relationship Id="rId17" Type="http://schemas.openxmlformats.org/officeDocument/2006/relationships/hyperlink" Target="http://www.hthbible.com/BibleExplorer.aspx?book=Matthew&amp;cbegin=26&amp;cend=0&amp;vbegin=29&amp;vend=0" TargetMode="External"/><Relationship Id="rId2" Type="http://schemas.openxmlformats.org/officeDocument/2006/relationships/hyperlink" Target="http://www.hthbible.com/BibleExplorer.aspx?book=Isaiah&amp;cbegin=2&amp;cend=0&amp;vbegin=2&amp;vend=3" TargetMode="External"/><Relationship Id="rId16" Type="http://schemas.openxmlformats.org/officeDocument/2006/relationships/hyperlink" Target="http://www.hthbible.com/BibleExplorer.aspx?book=Ephesians&amp;cbegin=3&amp;cend=0&amp;vbegin=21&amp;vend=0" TargetMode="External"/><Relationship Id="rId20" Type="http://schemas.openxmlformats.org/officeDocument/2006/relationships/hyperlink" Target="http://www.hthbible.com/BibleExplorer.aspx?book=1%20Corinthians&amp;cbegin=15&amp;cend=0&amp;vbegin=58&amp;vend=0" TargetMode="External"/><Relationship Id="rId1" Type="http://schemas.openxmlformats.org/officeDocument/2006/relationships/slideLayout" Target="../slideLayouts/slideLayout2.xml"/><Relationship Id="rId6" Type="http://schemas.openxmlformats.org/officeDocument/2006/relationships/hyperlink" Target="http://www.hthbible.com/BibleExplorer.aspx?book=John&amp;cbegin=18&amp;cend=0&amp;vbegin=36&amp;vend=0" TargetMode="External"/><Relationship Id="rId11" Type="http://schemas.openxmlformats.org/officeDocument/2006/relationships/hyperlink" Target="http://www.hthbible.com/BibleExplorer.aspx?book=Acts&amp;cbegin=2&amp;cend=0&amp;vbegin=38&amp;vend=47" TargetMode="External"/><Relationship Id="rId5" Type="http://schemas.openxmlformats.org/officeDocument/2006/relationships/hyperlink" Target="http://www.hthbible.com/BibleExplorer.aspx?book=Mark&amp;cbegin=16&amp;cend=0&amp;vbegin=15&amp;vend=0" TargetMode="External"/><Relationship Id="rId15" Type="http://schemas.openxmlformats.org/officeDocument/2006/relationships/hyperlink" Target="http://www.hthbible.com/BibleExplorer.aspx?book=Colossians&amp;cbegin=1&amp;cend=0&amp;vbegin=2&amp;vend=0" TargetMode="External"/><Relationship Id="rId10" Type="http://schemas.openxmlformats.org/officeDocument/2006/relationships/hyperlink" Target="http://www.hthbible.com/BibleExplorer.aspx?book=Isaiah&amp;cbegin=2&amp;cend=0&amp;vbegin=3&amp;vend=0" TargetMode="External"/><Relationship Id="rId19" Type="http://schemas.openxmlformats.org/officeDocument/2006/relationships/hyperlink" Target="http://www.hthbible.com/BibleExplorer.aspx?book=Matthew&amp;cbegin=25&amp;cend=0&amp;vbegin=34&amp;vend=0" TargetMode="External"/><Relationship Id="rId4" Type="http://schemas.openxmlformats.org/officeDocument/2006/relationships/hyperlink" Target="http://www.hthbible.com/BibleExplorer.aspx?book=Daniel&amp;cbegin=2&amp;cend=0&amp;vbegin=44&amp;vend=0" TargetMode="External"/><Relationship Id="rId9" Type="http://schemas.openxmlformats.org/officeDocument/2006/relationships/hyperlink" Target="http://www.hthbible.com/BibleExplorer.aspx?book=Ephesians&amp;cbegin=5&amp;cend=0&amp;vbegin=23&amp;vend=0" TargetMode="External"/><Relationship Id="rId14" Type="http://schemas.openxmlformats.org/officeDocument/2006/relationships/hyperlink" Target="http://www.hthbible.com/BibleExplorer.aspx?book=Colossians&amp;cbegin=1&amp;cend=0&amp;vbegin=13&amp;vend=0" TargetMode="External"/><Relationship Id="rId22" Type="http://schemas.openxmlformats.org/officeDocument/2006/relationships/hyperlink" Target="http://www.hthbible.com/BibleExplorer.aspx?book=1%20Thessalonians&amp;cbegin=4&amp;cend=0&amp;vbegin=16&amp;vend=0"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jw.org/en/publications/bible/nwt/books/2-timothy/4/" TargetMode="External"/><Relationship Id="rId2" Type="http://schemas.openxmlformats.org/officeDocument/2006/relationships/hyperlink" Target="http://www.jw.org/en/publications/bible/nwt/books/acts/2/" TargetMode="External"/><Relationship Id="rId1" Type="http://schemas.openxmlformats.org/officeDocument/2006/relationships/slideLayout" Target="../slideLayouts/slideLayout2.xml"/><Relationship Id="rId4" Type="http://schemas.openxmlformats.org/officeDocument/2006/relationships/hyperlink" Target="http://www.jw.org/en/publications/bible/nwt/books/revelation/1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8335838-FD26-4F15-B5AD-69091462CAC1}" type="slidenum">
              <a:rPr lang="en-US" smtClean="0"/>
              <a:pPr/>
              <a:t>1</a:t>
            </a:fld>
            <a:endParaRPr lang="en-US" dirty="0"/>
          </a:p>
        </p:txBody>
      </p:sp>
      <p:sp>
        <p:nvSpPr>
          <p:cNvPr id="2" name="Title 1"/>
          <p:cNvSpPr>
            <a:spLocks noGrp="1"/>
          </p:cNvSpPr>
          <p:nvPr>
            <p:ph type="ctrTitle"/>
          </p:nvPr>
        </p:nvSpPr>
        <p:spPr>
          <a:xfrm>
            <a:off x="914400" y="1524000"/>
            <a:ext cx="7772400" cy="4794504"/>
          </a:xfrm>
        </p:spPr>
        <p:txBody>
          <a:bodyPr>
            <a:noAutofit/>
          </a:bodyPr>
          <a:lstStyle/>
          <a:p>
            <a:r>
              <a:rPr lang="en-US" sz="5400" b="1" dirty="0" smtClean="0"/>
              <a:t>The Kingdom - The Church </a:t>
            </a:r>
            <a:r>
              <a:rPr lang="en-US" sz="2800" b="1" dirty="0" smtClean="0"/>
              <a:t>Matthew 16:18,19</a:t>
            </a:r>
            <a:r>
              <a:rPr lang="en-US" sz="5400" b="1" dirty="0" smtClean="0"/>
              <a:t/>
            </a:r>
            <a:br>
              <a:rPr lang="en-US" sz="5400" b="1" dirty="0" smtClean="0"/>
            </a:br>
            <a:r>
              <a:rPr lang="en-US" sz="5400" dirty="0" smtClean="0"/>
              <a:t>        </a:t>
            </a:r>
            <a:r>
              <a:rPr lang="en-US" sz="5400" b="1" dirty="0" smtClean="0"/>
              <a:t/>
            </a:r>
            <a:br>
              <a:rPr lang="en-US" sz="5400" b="1" dirty="0" smtClean="0"/>
            </a:br>
            <a:endParaRPr lang="en-US" sz="5400" b="1" dirty="0"/>
          </a:p>
        </p:txBody>
      </p:sp>
      <p:sp>
        <p:nvSpPr>
          <p:cNvPr id="3" name="Subtitle 2"/>
          <p:cNvSpPr>
            <a:spLocks noGrp="1"/>
          </p:cNvSpPr>
          <p:nvPr>
            <p:ph type="subTitle" idx="1"/>
          </p:nvPr>
        </p:nvSpPr>
        <p:spPr/>
        <p:txBody>
          <a:bodyPr/>
          <a:lstStyle/>
          <a:p>
            <a:r>
              <a:rPr lang="en-US" b="1" dirty="0" smtClean="0"/>
              <a:t>                                   Palm Beach Lakes church of Christ</a:t>
            </a:r>
          </a:p>
          <a:p>
            <a:r>
              <a:rPr lang="en-US" b="1" dirty="0" smtClean="0"/>
              <a:t>                                       Sunday morning Bible class.</a:t>
            </a:r>
            <a:endParaRPr lang="en-US" b="1" dirty="0"/>
          </a:p>
        </p:txBody>
      </p:sp>
    </p:spTree>
    <p:extLst>
      <p:ext uri="{BB962C8B-B14F-4D97-AF65-F5344CB8AC3E}">
        <p14:creationId xmlns:p14="http://schemas.microsoft.com/office/powerpoint/2010/main" val="249541641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12"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0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1000"/>
                                        <p:tgtEl>
                                          <p:spTgt spid="3">
                                            <p:txEl>
                                              <p:pRg st="1" end="1"/>
                                            </p:txEl>
                                          </p:spTgt>
                                        </p:tgtEl>
                                        <p:attrNameLst>
                                          <p:attrName>ppt_y</p:attrName>
                                        </p:attrNameLst>
                                      </p:cBhvr>
                                      <p:tavLst>
                                        <p:tav tm="0">
                                          <p:val>
                                            <p:strVal val="#ppt_y-#ppt_h*1.125000"/>
                                          </p:val>
                                        </p:tav>
                                        <p:tav tm="100000">
                                          <p:val>
                                            <p:strVal val="#ppt_y"/>
                                          </p:val>
                                        </p:tav>
                                      </p:tavLst>
                                    </p:anim>
                                    <p:animEffect transition="in" filter="wipe(down)">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What not to look for.</a:t>
            </a:r>
          </a:p>
          <a:p>
            <a:pPr>
              <a:buNone/>
            </a:pPr>
            <a:r>
              <a:rPr lang="en-US" dirty="0" smtClean="0"/>
              <a:t>1.Don’t look for Jesus coming back and setting</a:t>
            </a:r>
          </a:p>
          <a:p>
            <a:pPr>
              <a:buNone/>
            </a:pPr>
            <a:r>
              <a:rPr lang="en-US" dirty="0" smtClean="0"/>
              <a:t>    up an earthly kingdom.</a:t>
            </a:r>
          </a:p>
          <a:p>
            <a:pPr>
              <a:buNone/>
            </a:pPr>
            <a:r>
              <a:rPr lang="en-US" dirty="0" smtClean="0"/>
              <a:t>2. Don’t look for a “Rapture”</a:t>
            </a:r>
          </a:p>
          <a:p>
            <a:pPr>
              <a:buNone/>
            </a:pPr>
            <a:r>
              <a:rPr lang="en-US" dirty="0" smtClean="0"/>
              <a:t>3. Don’t look for the “end times”</a:t>
            </a:r>
          </a:p>
          <a:p>
            <a:pPr>
              <a:buNone/>
            </a:pPr>
            <a:r>
              <a:rPr lang="en-US" dirty="0" smtClean="0"/>
              <a:t>4. Don’t look for the Anti- Christ. </a:t>
            </a:r>
          </a:p>
          <a:p>
            <a:pPr>
              <a:buNone/>
            </a:pPr>
            <a:r>
              <a:rPr lang="en-US" dirty="0" smtClean="0"/>
              <a:t>5. Don’t look for someone knowing when </a:t>
            </a:r>
          </a:p>
          <a:p>
            <a:pPr>
              <a:buNone/>
            </a:pPr>
            <a:r>
              <a:rPr lang="en-US" dirty="0" smtClean="0"/>
              <a:t>     Jesus will be coming back.</a:t>
            </a: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10</a:t>
            </a:fld>
            <a:endParaRPr lang="en-US"/>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941034" y="3810000"/>
            <a:ext cx="28194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86400" y="2361464"/>
            <a:ext cx="152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b="1" dirty="0" smtClean="0"/>
              <a:t>Matthew 16:18, 19</a:t>
            </a:r>
            <a:endParaRPr lang="en-US" b="1" dirty="0"/>
          </a:p>
        </p:txBody>
      </p:sp>
      <p:sp>
        <p:nvSpPr>
          <p:cNvPr id="3" name="Content Placeholder 2"/>
          <p:cNvSpPr>
            <a:spLocks noGrp="1"/>
          </p:cNvSpPr>
          <p:nvPr>
            <p:ph idx="1"/>
          </p:nvPr>
        </p:nvSpPr>
        <p:spPr>
          <a:xfrm>
            <a:off x="880362" y="1492190"/>
            <a:ext cx="7772400" cy="4572000"/>
          </a:xfrm>
        </p:spPr>
        <p:txBody>
          <a:bodyPr>
            <a:normAutofit/>
          </a:bodyPr>
          <a:lstStyle/>
          <a:p>
            <a:pPr marL="0" indent="0">
              <a:buNone/>
            </a:pPr>
            <a:r>
              <a:rPr lang="en-US" sz="3000" b="1" i="1" dirty="0" smtClean="0"/>
              <a:t>“</a:t>
            </a:r>
            <a:r>
              <a:rPr lang="en-US" sz="3000" b="1" i="1" dirty="0" smtClean="0">
                <a:solidFill>
                  <a:schemeClr val="tx2">
                    <a:lumMod val="75000"/>
                  </a:schemeClr>
                </a:solidFill>
              </a:rPr>
              <a:t>18</a:t>
            </a:r>
            <a:r>
              <a:rPr lang="en-US" sz="3000" b="1" i="1" dirty="0" smtClean="0"/>
              <a:t> </a:t>
            </a:r>
            <a:r>
              <a:rPr lang="en-US" sz="3000" b="1" i="1" dirty="0"/>
              <a:t>And I say also unto thee, That thou art Peter, and upon this rock I will build my church; and the gates of hell shall not prevail against it. </a:t>
            </a:r>
          </a:p>
          <a:p>
            <a:pPr marL="0" indent="0">
              <a:buNone/>
            </a:pPr>
            <a:r>
              <a:rPr lang="en-US" sz="3000" b="1" i="1" dirty="0" smtClean="0">
                <a:solidFill>
                  <a:schemeClr val="tx2">
                    <a:lumMod val="75000"/>
                  </a:schemeClr>
                </a:solidFill>
              </a:rPr>
              <a:t>19</a:t>
            </a:r>
            <a:r>
              <a:rPr lang="en-US" sz="3000" b="1" i="1" dirty="0" smtClean="0"/>
              <a:t> </a:t>
            </a:r>
            <a:r>
              <a:rPr lang="en-US" sz="3000" b="1" i="1" dirty="0"/>
              <a:t>And I will give unto thee the keys of the kingdom of heaven: and whatsoever thou shalt bind on earth shall be bound in heaven: and whatsoever thou shalt loose on earth shall be loosed in heaven</a:t>
            </a:r>
            <a:r>
              <a:rPr lang="en-US" sz="3000" b="1" i="1" dirty="0" smtClean="0"/>
              <a:t>.”</a:t>
            </a:r>
            <a:endParaRPr lang="en-US" sz="3000" b="1" i="1"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11</a:t>
            </a:fld>
            <a:endParaRPr lang="en-US" dirty="0"/>
          </a:p>
        </p:txBody>
      </p:sp>
      <p:sp>
        <p:nvSpPr>
          <p:cNvPr id="5" name="TextBox 4"/>
          <p:cNvSpPr txBox="1"/>
          <p:nvPr/>
        </p:nvSpPr>
        <p:spPr>
          <a:xfrm>
            <a:off x="1828800" y="6172200"/>
            <a:ext cx="5181600" cy="523220"/>
          </a:xfrm>
          <a:prstGeom prst="rect">
            <a:avLst/>
          </a:prstGeom>
          <a:noFill/>
        </p:spPr>
        <p:txBody>
          <a:bodyPr wrap="square" rtlCol="0">
            <a:spAutoFit/>
          </a:bodyPr>
          <a:lstStyle/>
          <a:p>
            <a:pPr algn="ctr"/>
            <a:r>
              <a:rPr lang="en-US" sz="2800" b="1" dirty="0" smtClean="0">
                <a:solidFill>
                  <a:schemeClr val="bg1">
                    <a:lumMod val="75000"/>
                  </a:schemeClr>
                </a:solidFill>
              </a:rPr>
              <a:t>The Kingdom - The Church</a:t>
            </a:r>
            <a:endParaRPr lang="en-US" sz="2800" b="1" dirty="0">
              <a:solidFill>
                <a:schemeClr val="bg1">
                  <a:lumMod val="75000"/>
                </a:schemeClr>
              </a:solidFill>
            </a:endParaRPr>
          </a:p>
        </p:txBody>
      </p:sp>
    </p:spTree>
    <p:extLst>
      <p:ext uri="{BB962C8B-B14F-4D97-AF65-F5344CB8AC3E}">
        <p14:creationId xmlns:p14="http://schemas.microsoft.com/office/powerpoint/2010/main" val="246096553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Matthew 16:18,19</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Looking at these verses.</a:t>
            </a:r>
          </a:p>
          <a:p>
            <a:pPr>
              <a:buNone/>
            </a:pPr>
            <a:r>
              <a:rPr lang="en-US" dirty="0" smtClean="0"/>
              <a:t>“upon this rock” - Jesus did not say;</a:t>
            </a:r>
          </a:p>
          <a:p>
            <a:pPr>
              <a:buNone/>
            </a:pPr>
            <a:r>
              <a:rPr lang="en-US" dirty="0" smtClean="0"/>
              <a:t>“on you Peter”. He did not address any other</a:t>
            </a:r>
          </a:p>
          <a:p>
            <a:pPr>
              <a:buNone/>
            </a:pPr>
            <a:r>
              <a:rPr lang="en-US" dirty="0" smtClean="0"/>
              <a:t> apostles. </a:t>
            </a:r>
          </a:p>
          <a:p>
            <a:pPr>
              <a:buNone/>
            </a:pPr>
            <a:r>
              <a:rPr lang="en-US" dirty="0" smtClean="0"/>
              <a:t> “gates” -  In ancient times the gates were </a:t>
            </a:r>
          </a:p>
          <a:p>
            <a:pPr>
              <a:buNone/>
            </a:pPr>
            <a:r>
              <a:rPr lang="en-US" dirty="0" smtClean="0"/>
              <a:t> the fortified parts of the city. This indicated </a:t>
            </a:r>
          </a:p>
          <a:p>
            <a:pPr>
              <a:buNone/>
            </a:pPr>
            <a:r>
              <a:rPr lang="en-US" dirty="0" smtClean="0"/>
              <a:t>that neither plots, strategies or the power of</a:t>
            </a:r>
          </a:p>
          <a:p>
            <a:pPr>
              <a:buNone/>
            </a:pPr>
            <a:r>
              <a:rPr lang="en-US" dirty="0" smtClean="0"/>
              <a:t>Satan will be able to destroy the Kingdom.</a:t>
            </a:r>
          </a:p>
          <a:p>
            <a:pPr>
              <a:buNone/>
            </a:pPr>
            <a:r>
              <a:rPr lang="en-US" dirty="0" smtClean="0"/>
              <a:t>              </a:t>
            </a:r>
            <a:r>
              <a:rPr lang="en-US" sz="2800" dirty="0" smtClean="0"/>
              <a:t>Adam Clarkes Commentary On The Bible </a:t>
            </a:r>
            <a:endParaRPr lang="en-US" dirty="0" smtClean="0"/>
          </a:p>
          <a:p>
            <a:pPr>
              <a:buNone/>
            </a:pPr>
            <a:endParaRPr lang="en-US" dirty="0" smtClean="0"/>
          </a:p>
          <a:p>
            <a:pPr>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12</a:t>
            </a:fld>
            <a:endParaRPr lang="en-US"/>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16: 18,19</a:t>
            </a:r>
            <a:endParaRPr lang="en-US" dirty="0"/>
          </a:p>
        </p:txBody>
      </p:sp>
      <p:sp>
        <p:nvSpPr>
          <p:cNvPr id="3" name="Content Placeholder 2"/>
          <p:cNvSpPr>
            <a:spLocks noGrp="1"/>
          </p:cNvSpPr>
          <p:nvPr>
            <p:ph idx="1"/>
          </p:nvPr>
        </p:nvSpPr>
        <p:spPr/>
        <p:txBody>
          <a:bodyPr>
            <a:normAutofit/>
          </a:bodyPr>
          <a:lstStyle/>
          <a:p>
            <a:r>
              <a:rPr lang="en-US" dirty="0" smtClean="0"/>
              <a:t>Looking at these verses.</a:t>
            </a:r>
          </a:p>
          <a:p>
            <a:pPr>
              <a:buNone/>
            </a:pPr>
            <a:r>
              <a:rPr lang="en-US" dirty="0" smtClean="0"/>
              <a:t> The keys-  when the Jews gave someone the</a:t>
            </a:r>
          </a:p>
          <a:p>
            <a:pPr>
              <a:buNone/>
            </a:pPr>
            <a:r>
              <a:rPr lang="en-US" dirty="0" smtClean="0"/>
              <a:t>position of a “doctor of the Law” they gave him</a:t>
            </a:r>
          </a:p>
          <a:p>
            <a:pPr>
              <a:buNone/>
            </a:pPr>
            <a:r>
              <a:rPr lang="en-US" u="sng" dirty="0" smtClean="0"/>
              <a:t>the keys </a:t>
            </a:r>
            <a:r>
              <a:rPr lang="en-US" dirty="0" smtClean="0"/>
              <a:t>to a closet where the sacred writings </a:t>
            </a:r>
          </a:p>
          <a:p>
            <a:pPr>
              <a:buNone/>
            </a:pPr>
            <a:r>
              <a:rPr lang="en-US" dirty="0" smtClean="0"/>
              <a:t>were kept. Giving him authority to teach and</a:t>
            </a:r>
          </a:p>
          <a:p>
            <a:pPr>
              <a:buNone/>
            </a:pPr>
            <a:r>
              <a:rPr lang="en-US" dirty="0" smtClean="0"/>
              <a:t>explain the Scriptures to the people.</a:t>
            </a:r>
          </a:p>
          <a:p>
            <a:pPr>
              <a:buNone/>
            </a:pPr>
            <a:r>
              <a:rPr lang="en-US" dirty="0" smtClean="0"/>
              <a:t>             </a:t>
            </a:r>
            <a:r>
              <a:rPr lang="en-US" sz="2400" dirty="0" smtClean="0"/>
              <a:t>Adam Clarkes Commentary On The Bible</a:t>
            </a:r>
            <a:endParaRPr lang="en-US" sz="2800"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13</a:t>
            </a:fld>
            <a:endParaRPr lang="en-US"/>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16:18,19</a:t>
            </a:r>
            <a:endParaRPr lang="en-US" dirty="0"/>
          </a:p>
        </p:txBody>
      </p:sp>
      <p:sp>
        <p:nvSpPr>
          <p:cNvPr id="3" name="Content Placeholder 2"/>
          <p:cNvSpPr>
            <a:spLocks noGrp="1"/>
          </p:cNvSpPr>
          <p:nvPr>
            <p:ph idx="1"/>
          </p:nvPr>
        </p:nvSpPr>
        <p:spPr/>
        <p:txBody>
          <a:bodyPr/>
          <a:lstStyle/>
          <a:p>
            <a:r>
              <a:rPr lang="en-US" dirty="0" smtClean="0"/>
              <a:t>Looking at these verses.</a:t>
            </a:r>
          </a:p>
          <a:p>
            <a:pPr>
              <a:buNone/>
            </a:pPr>
            <a:r>
              <a:rPr lang="en-US" dirty="0" smtClean="0"/>
              <a:t>   Binding and loosing- These terms were</a:t>
            </a:r>
          </a:p>
          <a:p>
            <a:pPr>
              <a:buNone/>
            </a:pPr>
            <a:r>
              <a:rPr lang="en-US" dirty="0" smtClean="0"/>
              <a:t>   frequently used by the Jews.</a:t>
            </a:r>
          </a:p>
          <a:p>
            <a:pPr>
              <a:buNone/>
            </a:pPr>
            <a:r>
              <a:rPr lang="en-US" dirty="0" smtClean="0"/>
              <a:t>It  meant……..</a:t>
            </a:r>
          </a:p>
          <a:p>
            <a:pPr>
              <a:buNone/>
            </a:pPr>
            <a:r>
              <a:rPr lang="en-US" dirty="0" smtClean="0"/>
              <a:t>Bidding and forbidding</a:t>
            </a:r>
          </a:p>
          <a:p>
            <a:pPr>
              <a:buNone/>
            </a:pPr>
            <a:r>
              <a:rPr lang="en-US" dirty="0" smtClean="0"/>
              <a:t>Granting and refusing</a:t>
            </a:r>
          </a:p>
          <a:p>
            <a:pPr>
              <a:buNone/>
            </a:pPr>
            <a:r>
              <a:rPr lang="en-US" dirty="0" smtClean="0"/>
              <a:t>Lawful or unlawful</a:t>
            </a:r>
          </a:p>
          <a:p>
            <a:pPr>
              <a:buNone/>
            </a:pPr>
            <a:r>
              <a:rPr lang="en-US" dirty="0" smtClean="0"/>
              <a:t>              </a:t>
            </a:r>
            <a:r>
              <a:rPr lang="en-US" sz="2400" dirty="0" smtClean="0"/>
              <a:t>Adam Clarkes Commentary on the Bible</a:t>
            </a:r>
            <a:endParaRPr lang="en-US" sz="2400"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14</a:t>
            </a:fld>
            <a:endParaRPr lang="en-US"/>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prophecy of the Kingdom.</a:t>
            </a:r>
            <a:endParaRPr lang="en-US" dirty="0"/>
          </a:p>
        </p:txBody>
      </p:sp>
      <p:sp>
        <p:nvSpPr>
          <p:cNvPr id="3" name="Content Placeholder 2"/>
          <p:cNvSpPr>
            <a:spLocks noGrp="1"/>
          </p:cNvSpPr>
          <p:nvPr>
            <p:ph idx="1"/>
          </p:nvPr>
        </p:nvSpPr>
        <p:spPr/>
        <p:txBody>
          <a:bodyPr/>
          <a:lstStyle/>
          <a:p>
            <a:r>
              <a:rPr lang="en-US" dirty="0" smtClean="0"/>
              <a:t>Daniel 2:44 </a:t>
            </a:r>
          </a:p>
          <a:p>
            <a:pPr>
              <a:buNone/>
            </a:pPr>
            <a:r>
              <a:rPr lang="en-US" dirty="0" smtClean="0"/>
              <a:t>  “And in the days of these kings the God of heaven will set up a kingdom which shall never be destroyed; and the kingdom shall not be left to other people; it shall break in pieces and consume all these kingdoms, and it shall stand forever.”</a:t>
            </a: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15</a:t>
            </a:fld>
            <a:endParaRPr lang="en-US"/>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77200" cy="1143000"/>
          </a:xfrm>
        </p:spPr>
        <p:txBody>
          <a:bodyPr>
            <a:normAutofit fontScale="90000"/>
          </a:bodyPr>
          <a:lstStyle/>
          <a:p>
            <a:r>
              <a:rPr lang="en-US" b="1" dirty="0" smtClean="0"/>
              <a:t>Described in Different Terms</a:t>
            </a:r>
            <a:r>
              <a:rPr lang="en-US" dirty="0" smtClean="0"/>
              <a:t>	</a:t>
            </a:r>
            <a:endParaRPr lang="en-US" dirty="0"/>
          </a:p>
        </p:txBody>
      </p:sp>
      <p:sp>
        <p:nvSpPr>
          <p:cNvPr id="3" name="Content Placeholder 2"/>
          <p:cNvSpPr>
            <a:spLocks noGrp="1"/>
          </p:cNvSpPr>
          <p:nvPr>
            <p:ph idx="1"/>
          </p:nvPr>
        </p:nvSpPr>
        <p:spPr>
          <a:xfrm>
            <a:off x="914400" y="1447800"/>
            <a:ext cx="7924800" cy="4572000"/>
          </a:xfrm>
        </p:spPr>
        <p:txBody>
          <a:bodyPr/>
          <a:lstStyle/>
          <a:p>
            <a:r>
              <a:rPr lang="en-US" sz="3200" b="1" dirty="0" smtClean="0"/>
              <a:t>The Church is called…</a:t>
            </a:r>
          </a:p>
          <a:p>
            <a:pPr lvl="1"/>
            <a:r>
              <a:rPr lang="en-US" sz="2800" dirty="0" smtClean="0"/>
              <a:t>The </a:t>
            </a:r>
            <a:r>
              <a:rPr lang="en-US" sz="2800" b="1" i="1" dirty="0" smtClean="0"/>
              <a:t>“body</a:t>
            </a:r>
            <a:r>
              <a:rPr lang="en-US" sz="2800" dirty="0" smtClean="0"/>
              <a:t>” - Ephesians 1:22, 23</a:t>
            </a:r>
          </a:p>
          <a:p>
            <a:pPr lvl="1"/>
            <a:r>
              <a:rPr lang="en-US" sz="2800" dirty="0" smtClean="0"/>
              <a:t>The</a:t>
            </a:r>
            <a:r>
              <a:rPr lang="en-US" sz="2800" b="1" i="1" dirty="0" smtClean="0"/>
              <a:t> “house of God” </a:t>
            </a:r>
            <a:r>
              <a:rPr lang="en-US" sz="2800" dirty="0" smtClean="0"/>
              <a:t>- 1 Timothy 3:15</a:t>
            </a:r>
          </a:p>
          <a:p>
            <a:pPr lvl="1"/>
            <a:r>
              <a:rPr lang="en-US" sz="2800" dirty="0" smtClean="0"/>
              <a:t>The </a:t>
            </a:r>
            <a:r>
              <a:rPr lang="en-US" sz="2800" b="1" i="1" dirty="0" smtClean="0"/>
              <a:t>“household of God” </a:t>
            </a:r>
            <a:r>
              <a:rPr lang="en-US" sz="2800" dirty="0" smtClean="0"/>
              <a:t>- Ephesians 2:19</a:t>
            </a:r>
          </a:p>
          <a:p>
            <a:pPr lvl="1"/>
            <a:r>
              <a:rPr lang="en-US" sz="2800" dirty="0" smtClean="0"/>
              <a:t>A </a:t>
            </a:r>
            <a:r>
              <a:rPr lang="en-US" sz="2800" b="1" i="1" dirty="0" smtClean="0"/>
              <a:t>“building” </a:t>
            </a:r>
            <a:r>
              <a:rPr lang="en-US" sz="2800" dirty="0" smtClean="0"/>
              <a:t>- Ephesians 2:21</a:t>
            </a:r>
          </a:p>
          <a:p>
            <a:pPr lvl="1"/>
            <a:r>
              <a:rPr lang="en-US" sz="2800" dirty="0" smtClean="0"/>
              <a:t>An </a:t>
            </a:r>
            <a:r>
              <a:rPr lang="en-US" sz="2800" b="1" i="1" dirty="0" smtClean="0"/>
              <a:t>“holy temple” </a:t>
            </a:r>
            <a:r>
              <a:rPr lang="en-US" sz="2800" dirty="0" smtClean="0"/>
              <a:t>- Ephesians 2:21; 1 Corinthians 3:17</a:t>
            </a:r>
          </a:p>
          <a:p>
            <a:pPr lvl="1"/>
            <a:r>
              <a:rPr lang="en-US" sz="2800" dirty="0" smtClean="0"/>
              <a:t>The </a:t>
            </a:r>
            <a:r>
              <a:rPr lang="en-US" sz="2800" b="1" i="1" dirty="0" smtClean="0"/>
              <a:t>“kingdom” </a:t>
            </a:r>
            <a:r>
              <a:rPr lang="en-US" sz="2800" dirty="0" smtClean="0"/>
              <a:t>-</a:t>
            </a:r>
            <a:r>
              <a:rPr lang="en-US" sz="2800" b="1" i="1" dirty="0" smtClean="0"/>
              <a:t> </a:t>
            </a:r>
            <a:r>
              <a:rPr lang="en-US" sz="2800" dirty="0" smtClean="0"/>
              <a:t>Matthew 16:18</a:t>
            </a:r>
          </a:p>
        </p:txBody>
      </p:sp>
      <p:sp>
        <p:nvSpPr>
          <p:cNvPr id="4" name="Slide Number Placeholder 3"/>
          <p:cNvSpPr>
            <a:spLocks noGrp="1"/>
          </p:cNvSpPr>
          <p:nvPr>
            <p:ph type="sldNum" sz="quarter" idx="12"/>
          </p:nvPr>
        </p:nvSpPr>
        <p:spPr/>
        <p:txBody>
          <a:bodyPr/>
          <a:lstStyle/>
          <a:p>
            <a:fld id="{A8335838-FD26-4F15-B5AD-69091462CAC1}" type="slidenum">
              <a:rPr lang="en-US" smtClean="0"/>
              <a:pPr/>
              <a:t>16</a:t>
            </a:fld>
            <a:endParaRPr lang="en-US" dirty="0"/>
          </a:p>
        </p:txBody>
      </p:sp>
      <p:sp>
        <p:nvSpPr>
          <p:cNvPr id="5" name="TextBox 4"/>
          <p:cNvSpPr txBox="1"/>
          <p:nvPr/>
        </p:nvSpPr>
        <p:spPr>
          <a:xfrm>
            <a:off x="1828800" y="6172200"/>
            <a:ext cx="5181600" cy="523220"/>
          </a:xfrm>
          <a:prstGeom prst="rect">
            <a:avLst/>
          </a:prstGeom>
          <a:noFill/>
        </p:spPr>
        <p:txBody>
          <a:bodyPr wrap="square" rtlCol="0">
            <a:spAutoFit/>
          </a:bodyPr>
          <a:lstStyle/>
          <a:p>
            <a:pPr algn="ctr"/>
            <a:r>
              <a:rPr lang="en-US" sz="2800" b="1" dirty="0" smtClean="0">
                <a:solidFill>
                  <a:schemeClr val="bg1">
                    <a:lumMod val="75000"/>
                  </a:schemeClr>
                </a:solidFill>
              </a:rPr>
              <a:t>The Kingdom - The Church</a:t>
            </a:r>
            <a:endParaRPr lang="en-US" sz="2800" b="1" dirty="0">
              <a:solidFill>
                <a:schemeClr val="bg1">
                  <a:lumMod val="75000"/>
                </a:schemeClr>
              </a:solidFill>
            </a:endParaRPr>
          </a:p>
        </p:txBody>
      </p:sp>
    </p:spTree>
    <p:extLst>
      <p:ext uri="{BB962C8B-B14F-4D97-AF65-F5344CB8AC3E}">
        <p14:creationId xmlns:p14="http://schemas.microsoft.com/office/powerpoint/2010/main" val="414575166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Essential Elements of a Kingdo</a:t>
            </a:r>
            <a:r>
              <a:rPr lang="en-US" b="1" dirty="0"/>
              <a:t>m</a:t>
            </a:r>
          </a:p>
        </p:txBody>
      </p:sp>
      <p:sp>
        <p:nvSpPr>
          <p:cNvPr id="3" name="Content Placeholder 2"/>
          <p:cNvSpPr>
            <a:spLocks noGrp="1"/>
          </p:cNvSpPr>
          <p:nvPr>
            <p:ph idx="1"/>
          </p:nvPr>
        </p:nvSpPr>
        <p:spPr>
          <a:xfrm>
            <a:off x="914400" y="1676400"/>
            <a:ext cx="8077200" cy="4724400"/>
          </a:xfrm>
        </p:spPr>
        <p:txBody>
          <a:bodyPr>
            <a:normAutofit fontScale="85000" lnSpcReduction="20000"/>
          </a:bodyPr>
          <a:lstStyle/>
          <a:p>
            <a:r>
              <a:rPr lang="en-US" sz="3200" b="1" dirty="0" smtClean="0"/>
              <a:t>There must be…</a:t>
            </a:r>
          </a:p>
          <a:p>
            <a:pPr lvl="1"/>
            <a:r>
              <a:rPr lang="en-US" sz="2800" dirty="0" smtClean="0"/>
              <a:t>A </a:t>
            </a:r>
            <a:r>
              <a:rPr lang="en-US" sz="2800" b="1" u="sng" dirty="0" smtClean="0"/>
              <a:t>King</a:t>
            </a:r>
            <a:r>
              <a:rPr lang="en-US" sz="2800" b="1" dirty="0" smtClean="0"/>
              <a:t> </a:t>
            </a:r>
            <a:r>
              <a:rPr lang="en-US" sz="2800" dirty="0" smtClean="0"/>
              <a:t>- the source of </a:t>
            </a:r>
            <a:r>
              <a:rPr lang="en-US" sz="2800" dirty="0"/>
              <a:t> </a:t>
            </a:r>
            <a:r>
              <a:rPr lang="en-US" sz="2800" dirty="0" smtClean="0"/>
              <a:t>authority</a:t>
            </a:r>
          </a:p>
          <a:p>
            <a:pPr lvl="2"/>
            <a:r>
              <a:rPr lang="en-US" dirty="0" smtClean="0"/>
              <a:t>Christ - Matthew 28:18; 1 Timothy 6:13-16; John 18:35-37</a:t>
            </a:r>
          </a:p>
          <a:p>
            <a:pPr lvl="1"/>
            <a:r>
              <a:rPr lang="en-US" sz="2800" b="1" u="sng" dirty="0" smtClean="0"/>
              <a:t>Subjects</a:t>
            </a:r>
            <a:r>
              <a:rPr lang="en-US" sz="2800" dirty="0" smtClean="0"/>
              <a:t> (citizens) - those willingly yielding to the </a:t>
            </a:r>
            <a:r>
              <a:rPr lang="en-US" sz="2800" dirty="0"/>
              <a:t>k</a:t>
            </a:r>
            <a:r>
              <a:rPr lang="en-US" sz="2800" dirty="0" smtClean="0"/>
              <a:t>ing’s laws</a:t>
            </a:r>
          </a:p>
          <a:p>
            <a:pPr lvl="2"/>
            <a:r>
              <a:rPr lang="en-US" dirty="0" smtClean="0"/>
              <a:t>Christians - Those willing to obey Him - Hebrews 5:8, 9</a:t>
            </a:r>
          </a:p>
          <a:p>
            <a:pPr lvl="3"/>
            <a:r>
              <a:rPr lang="en-US" dirty="0" smtClean="0"/>
              <a:t>Philippians 3:20 - NJKV</a:t>
            </a:r>
          </a:p>
          <a:p>
            <a:pPr lvl="1"/>
            <a:r>
              <a:rPr lang="en-US" sz="2800" b="1" u="sng" dirty="0" smtClean="0"/>
              <a:t>Laws</a:t>
            </a:r>
            <a:r>
              <a:rPr lang="en-US" sz="2800" dirty="0" smtClean="0"/>
              <a:t> - Wills and decrees issued by the </a:t>
            </a:r>
            <a:r>
              <a:rPr lang="en-US" sz="2800" dirty="0"/>
              <a:t>K</a:t>
            </a:r>
            <a:r>
              <a:rPr lang="en-US" sz="2800" dirty="0" smtClean="0"/>
              <a:t>ing</a:t>
            </a:r>
          </a:p>
          <a:p>
            <a:pPr lvl="2"/>
            <a:r>
              <a:rPr lang="en-US" dirty="0" smtClean="0"/>
              <a:t>The N.T. - the Gospel - Written in the hearts of Christians - Galatians 6:2</a:t>
            </a:r>
          </a:p>
          <a:p>
            <a:pPr lvl="1"/>
            <a:r>
              <a:rPr lang="en-US" sz="2800" dirty="0" smtClean="0"/>
              <a:t>A</a:t>
            </a:r>
            <a:r>
              <a:rPr lang="en-US" sz="2800" b="1" dirty="0" smtClean="0"/>
              <a:t> </a:t>
            </a:r>
            <a:r>
              <a:rPr lang="en-US" sz="2800" b="1" u="sng" dirty="0" smtClean="0"/>
              <a:t>Territory</a:t>
            </a:r>
            <a:r>
              <a:rPr lang="en-US" sz="2800" b="1" dirty="0" smtClean="0"/>
              <a:t> </a:t>
            </a:r>
            <a:r>
              <a:rPr lang="en-US" sz="2800" dirty="0" smtClean="0"/>
              <a:t>(His Church or Kingdom) - Realm of rule</a:t>
            </a:r>
          </a:p>
          <a:p>
            <a:pPr lvl="2"/>
            <a:r>
              <a:rPr lang="en-US" dirty="0" smtClean="0"/>
              <a:t>Hearts and Minds of Disciples of Christ on earth - Romans 8:1-5</a:t>
            </a:r>
          </a:p>
          <a:p>
            <a:r>
              <a:rPr lang="en-US" b="1" dirty="0" smtClean="0"/>
              <a:t>Christ Now Reigns over His Kingdom with All Authority!</a:t>
            </a:r>
          </a:p>
          <a:p>
            <a:pPr lvl="1"/>
            <a:endParaRPr lang="en-US" b="1" dirty="0" smtClean="0"/>
          </a:p>
          <a:p>
            <a:pPr lvl="2"/>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17</a:t>
            </a:fld>
            <a:endParaRPr lang="en-US" dirty="0"/>
          </a:p>
        </p:txBody>
      </p:sp>
      <p:sp>
        <p:nvSpPr>
          <p:cNvPr id="5" name="TextBox 4"/>
          <p:cNvSpPr txBox="1"/>
          <p:nvPr/>
        </p:nvSpPr>
        <p:spPr>
          <a:xfrm>
            <a:off x="1828800" y="6172200"/>
            <a:ext cx="5181600" cy="523220"/>
          </a:xfrm>
          <a:prstGeom prst="rect">
            <a:avLst/>
          </a:prstGeom>
          <a:noFill/>
        </p:spPr>
        <p:txBody>
          <a:bodyPr wrap="square" rtlCol="0">
            <a:spAutoFit/>
          </a:bodyPr>
          <a:lstStyle/>
          <a:p>
            <a:pPr algn="ctr"/>
            <a:r>
              <a:rPr lang="en-US" sz="2800" b="1" dirty="0" smtClean="0">
                <a:solidFill>
                  <a:schemeClr val="bg1">
                    <a:lumMod val="75000"/>
                  </a:schemeClr>
                </a:solidFill>
              </a:rPr>
              <a:t>The Kingdom - The Church</a:t>
            </a:r>
            <a:endParaRPr lang="en-US" sz="2800" b="1" dirty="0">
              <a:solidFill>
                <a:schemeClr val="bg1">
                  <a:lumMod val="75000"/>
                </a:schemeClr>
              </a:solidFill>
            </a:endParaRPr>
          </a:p>
        </p:txBody>
      </p:sp>
    </p:spTree>
    <p:extLst>
      <p:ext uri="{BB962C8B-B14F-4D97-AF65-F5344CB8AC3E}">
        <p14:creationId xmlns:p14="http://schemas.microsoft.com/office/powerpoint/2010/main" val="109309320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77200" cy="1143000"/>
          </a:xfrm>
        </p:spPr>
        <p:txBody>
          <a:bodyPr>
            <a:normAutofit/>
          </a:bodyPr>
          <a:lstStyle/>
          <a:p>
            <a:r>
              <a:rPr lang="en-US" b="1" i="1" dirty="0" smtClean="0"/>
              <a:t>“Kingdom of God” Applications</a:t>
            </a:r>
            <a:endParaRPr lang="en-US" b="1" i="1" dirty="0"/>
          </a:p>
        </p:txBody>
      </p:sp>
      <p:sp>
        <p:nvSpPr>
          <p:cNvPr id="3" name="Content Placeholder 2"/>
          <p:cNvSpPr>
            <a:spLocks noGrp="1"/>
          </p:cNvSpPr>
          <p:nvPr>
            <p:ph idx="1"/>
          </p:nvPr>
        </p:nvSpPr>
        <p:spPr>
          <a:xfrm>
            <a:off x="914400" y="1447800"/>
            <a:ext cx="7924800" cy="5029200"/>
          </a:xfrm>
        </p:spPr>
        <p:txBody>
          <a:bodyPr>
            <a:normAutofit fontScale="77500" lnSpcReduction="20000"/>
          </a:bodyPr>
          <a:lstStyle/>
          <a:p>
            <a:pPr marL="0" indent="0">
              <a:buNone/>
            </a:pPr>
            <a:r>
              <a:rPr lang="en-US" sz="3200" b="1" dirty="0" smtClean="0"/>
              <a:t>This term applied in different ways!</a:t>
            </a:r>
          </a:p>
          <a:p>
            <a:r>
              <a:rPr lang="en-US" sz="2800" dirty="0" smtClean="0"/>
              <a:t>Must consider context of the passage</a:t>
            </a:r>
          </a:p>
          <a:p>
            <a:r>
              <a:rPr lang="en-US" sz="2800" dirty="0" smtClean="0"/>
              <a:t>Not always referring to the same kingdom</a:t>
            </a:r>
          </a:p>
          <a:p>
            <a:r>
              <a:rPr lang="en-US" sz="2800" dirty="0" smtClean="0"/>
              <a:t>Examples of different applications…</a:t>
            </a:r>
            <a:endParaRPr lang="en-US" sz="2800" dirty="0"/>
          </a:p>
          <a:p>
            <a:pPr lvl="1"/>
            <a:r>
              <a:rPr lang="en-US" u="sng" dirty="0" smtClean="0"/>
              <a:t>Physical kingdom</a:t>
            </a:r>
            <a:r>
              <a:rPr lang="en-US" dirty="0" smtClean="0"/>
              <a:t> - </a:t>
            </a:r>
            <a:r>
              <a:rPr lang="en-US" dirty="0"/>
              <a:t>n</a:t>
            </a:r>
            <a:r>
              <a:rPr lang="en-US" dirty="0" smtClean="0"/>
              <a:t>atural </a:t>
            </a:r>
            <a:r>
              <a:rPr lang="en-US" dirty="0"/>
              <a:t>laws </a:t>
            </a:r>
            <a:r>
              <a:rPr lang="en-US" dirty="0" smtClean="0"/>
              <a:t>governing </a:t>
            </a:r>
            <a:r>
              <a:rPr lang="en-US" dirty="0"/>
              <a:t>all animal </a:t>
            </a:r>
            <a:r>
              <a:rPr lang="en-US" dirty="0" smtClean="0"/>
              <a:t>&amp; vegetable life</a:t>
            </a:r>
          </a:p>
          <a:p>
            <a:pPr lvl="2"/>
            <a:r>
              <a:rPr lang="en-US" dirty="0" smtClean="0"/>
              <a:t>Acts 17:24-29; Isaiah 42:5; John 1:1-3; Colossians 1:14-19</a:t>
            </a:r>
            <a:endParaRPr lang="en-US" dirty="0"/>
          </a:p>
          <a:p>
            <a:pPr lvl="1"/>
            <a:r>
              <a:rPr lang="en-US" u="sng" dirty="0"/>
              <a:t>E</a:t>
            </a:r>
            <a:r>
              <a:rPr lang="en-US" u="sng" dirty="0" smtClean="0"/>
              <a:t>thical </a:t>
            </a:r>
            <a:r>
              <a:rPr lang="en-US" u="sng" dirty="0"/>
              <a:t>or moral </a:t>
            </a:r>
            <a:r>
              <a:rPr lang="en-US" u="sng" dirty="0" smtClean="0"/>
              <a:t>kingdom</a:t>
            </a:r>
            <a:r>
              <a:rPr lang="en-US" dirty="0" smtClean="0"/>
              <a:t> - ordained governments </a:t>
            </a:r>
            <a:r>
              <a:rPr lang="en-US" dirty="0"/>
              <a:t>in the </a:t>
            </a:r>
            <a:r>
              <a:rPr lang="en-US" dirty="0" smtClean="0"/>
              <a:t>world</a:t>
            </a:r>
            <a:endParaRPr lang="en-US" dirty="0"/>
          </a:p>
          <a:p>
            <a:pPr lvl="2"/>
            <a:r>
              <a:rPr lang="en-US" sz="2200" dirty="0" smtClean="0"/>
              <a:t>Psalms </a:t>
            </a:r>
            <a:r>
              <a:rPr lang="en-US" sz="2200" dirty="0"/>
              <a:t>103:19; Daniel 4:25, 32, 34-36; Psalms 22:28; </a:t>
            </a:r>
            <a:r>
              <a:rPr lang="en-US" sz="2200" dirty="0" smtClean="0"/>
              <a:t>93:2; Romans 13:1 </a:t>
            </a:r>
            <a:endParaRPr lang="en-US" sz="2200" dirty="0"/>
          </a:p>
          <a:p>
            <a:pPr lvl="1"/>
            <a:r>
              <a:rPr lang="en-US" u="sng" dirty="0" smtClean="0"/>
              <a:t>The kingdom of </a:t>
            </a:r>
            <a:r>
              <a:rPr lang="en-US" u="sng" dirty="0"/>
              <a:t>fleshly </a:t>
            </a:r>
            <a:r>
              <a:rPr lang="en-US" u="sng" dirty="0" smtClean="0"/>
              <a:t>Israel</a:t>
            </a:r>
          </a:p>
          <a:p>
            <a:pPr lvl="2"/>
            <a:r>
              <a:rPr lang="en-US" sz="2200" dirty="0" smtClean="0"/>
              <a:t>2 Samuel </a:t>
            </a:r>
            <a:r>
              <a:rPr lang="en-US" sz="2200" dirty="0"/>
              <a:t>5:12; </a:t>
            </a:r>
            <a:r>
              <a:rPr lang="en-US" sz="2200" dirty="0" smtClean="0"/>
              <a:t>1 </a:t>
            </a:r>
            <a:r>
              <a:rPr lang="en-US" sz="2200" dirty="0"/>
              <a:t>Kings 9:3-7; </a:t>
            </a:r>
            <a:r>
              <a:rPr lang="en-US" sz="2200" dirty="0" smtClean="0"/>
              <a:t>11:11</a:t>
            </a:r>
            <a:endParaRPr lang="en-US" sz="2200" dirty="0"/>
          </a:p>
          <a:p>
            <a:pPr lvl="1"/>
            <a:r>
              <a:rPr lang="en-US" u="sng" dirty="0" smtClean="0"/>
              <a:t>The eternal kingdom</a:t>
            </a:r>
            <a:r>
              <a:rPr lang="en-US" dirty="0" smtClean="0"/>
              <a:t> - Heaven</a:t>
            </a:r>
          </a:p>
          <a:p>
            <a:pPr lvl="2"/>
            <a:r>
              <a:rPr lang="en-US" sz="2200" dirty="0" smtClean="0"/>
              <a:t>Acts </a:t>
            </a:r>
            <a:r>
              <a:rPr lang="en-US" sz="2200" dirty="0"/>
              <a:t>14:22; 2</a:t>
            </a:r>
            <a:r>
              <a:rPr lang="en-US" sz="2200" dirty="0" smtClean="0"/>
              <a:t> </a:t>
            </a:r>
            <a:r>
              <a:rPr lang="en-US" sz="2200" dirty="0"/>
              <a:t>Timothy 4:18; 2</a:t>
            </a:r>
            <a:r>
              <a:rPr lang="en-US" sz="2200" dirty="0" smtClean="0"/>
              <a:t> Peter 1:11 </a:t>
            </a:r>
            <a:endParaRPr lang="en-US" sz="2200" dirty="0"/>
          </a:p>
          <a:p>
            <a:pPr lvl="1"/>
            <a:r>
              <a:rPr lang="en-US" u="sng" smtClean="0"/>
              <a:t>The kingdom </a:t>
            </a:r>
            <a:r>
              <a:rPr lang="en-US" u="sng" dirty="0"/>
              <a:t>of Christ</a:t>
            </a:r>
            <a:r>
              <a:rPr lang="en-US" dirty="0"/>
              <a:t> </a:t>
            </a:r>
            <a:r>
              <a:rPr lang="en-US" dirty="0" smtClean="0"/>
              <a:t>- </a:t>
            </a:r>
            <a:r>
              <a:rPr lang="en-US" dirty="0"/>
              <a:t>the C</a:t>
            </a:r>
            <a:r>
              <a:rPr lang="en-US" dirty="0" smtClean="0"/>
              <a:t>hurch</a:t>
            </a:r>
          </a:p>
          <a:p>
            <a:pPr lvl="2"/>
            <a:r>
              <a:rPr lang="en-US" sz="2200" dirty="0" smtClean="0"/>
              <a:t>Mark 9:1; Matthew 6:10</a:t>
            </a:r>
            <a:endParaRPr lang="en-US" sz="2200" dirty="0"/>
          </a:p>
          <a:p>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18</a:t>
            </a:fld>
            <a:endParaRPr lang="en-US" dirty="0"/>
          </a:p>
        </p:txBody>
      </p:sp>
      <p:sp>
        <p:nvSpPr>
          <p:cNvPr id="5" name="TextBox 4"/>
          <p:cNvSpPr txBox="1"/>
          <p:nvPr/>
        </p:nvSpPr>
        <p:spPr>
          <a:xfrm>
            <a:off x="1828800" y="6172200"/>
            <a:ext cx="5181600" cy="523220"/>
          </a:xfrm>
          <a:prstGeom prst="rect">
            <a:avLst/>
          </a:prstGeom>
          <a:noFill/>
        </p:spPr>
        <p:txBody>
          <a:bodyPr wrap="square" rtlCol="0">
            <a:spAutoFit/>
          </a:bodyPr>
          <a:lstStyle/>
          <a:p>
            <a:pPr algn="ctr"/>
            <a:r>
              <a:rPr lang="en-US" sz="2800" b="1" dirty="0" smtClean="0">
                <a:solidFill>
                  <a:schemeClr val="bg1">
                    <a:lumMod val="75000"/>
                  </a:schemeClr>
                </a:solidFill>
              </a:rPr>
              <a:t>The Kingdom - The Church</a:t>
            </a:r>
            <a:endParaRPr lang="en-US" sz="2800" b="1" dirty="0">
              <a:solidFill>
                <a:schemeClr val="bg1">
                  <a:lumMod val="75000"/>
                </a:schemeClr>
              </a:solidFill>
            </a:endParaRPr>
          </a:p>
        </p:txBody>
      </p:sp>
    </p:spTree>
    <p:extLst>
      <p:ext uri="{BB962C8B-B14F-4D97-AF65-F5344CB8AC3E}">
        <p14:creationId xmlns:p14="http://schemas.microsoft.com/office/powerpoint/2010/main" val="228883563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fade">
                                      <p:cBhvr>
                                        <p:cTn id="46" dur="500"/>
                                        <p:tgtEl>
                                          <p:spTgt spid="3">
                                            <p:txEl>
                                              <p:pRg st="9" end="9"/>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fade">
                                      <p:cBhvr>
                                        <p:cTn id="51" dur="500"/>
                                        <p:tgtEl>
                                          <p:spTgt spid="3">
                                            <p:txEl>
                                              <p:pRg st="10" end="10"/>
                                            </p:txEl>
                                          </p:spTgt>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
                                            <p:txEl>
                                              <p:pRg st="11" end="11"/>
                                            </p:txEl>
                                          </p:spTgt>
                                        </p:tgtEl>
                                        <p:attrNameLst>
                                          <p:attrName>style.visibility</p:attrName>
                                        </p:attrNameLst>
                                      </p:cBhvr>
                                      <p:to>
                                        <p:strVal val="visible"/>
                                      </p:to>
                                    </p:set>
                                    <p:animEffect transition="in" filter="fade">
                                      <p:cBhvr>
                                        <p:cTn id="54" dur="500"/>
                                        <p:tgtEl>
                                          <p:spTgt spid="3">
                                            <p:txEl>
                                              <p:pRg st="11" end="1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Effect transition="in" filter="fade">
                                      <p:cBhvr>
                                        <p:cTn id="59" dur="500"/>
                                        <p:tgtEl>
                                          <p:spTgt spid="3">
                                            <p:txEl>
                                              <p:pRg st="12" end="12"/>
                                            </p:txEl>
                                          </p:spTgt>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
                                            <p:txEl>
                                              <p:pRg st="13" end="13"/>
                                            </p:txEl>
                                          </p:spTgt>
                                        </p:tgtEl>
                                        <p:attrNameLst>
                                          <p:attrName>style.visibility</p:attrName>
                                        </p:attrNameLst>
                                      </p:cBhvr>
                                      <p:to>
                                        <p:strVal val="visible"/>
                                      </p:to>
                                    </p:set>
                                    <p:animEffect transition="in" filter="fade">
                                      <p:cBhvr>
                                        <p:cTn id="6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Kingdom - The Church</a:t>
            </a:r>
            <a:endParaRPr lang="en-US" b="1" dirty="0"/>
          </a:p>
        </p:txBody>
      </p:sp>
      <p:sp>
        <p:nvSpPr>
          <p:cNvPr id="3" name="Content Placeholder 2"/>
          <p:cNvSpPr>
            <a:spLocks noGrp="1"/>
          </p:cNvSpPr>
          <p:nvPr>
            <p:ph idx="1"/>
          </p:nvPr>
        </p:nvSpPr>
        <p:spPr>
          <a:xfrm>
            <a:off x="914400" y="1447800"/>
            <a:ext cx="7772400" cy="4953000"/>
          </a:xfrm>
        </p:spPr>
        <p:txBody>
          <a:bodyPr>
            <a:normAutofit lnSpcReduction="10000"/>
          </a:bodyPr>
          <a:lstStyle/>
          <a:p>
            <a:r>
              <a:rPr lang="en-US" sz="2800" b="1" dirty="0" smtClean="0"/>
              <a:t>The Kingdom..</a:t>
            </a:r>
          </a:p>
          <a:p>
            <a:pPr lvl="1"/>
            <a:r>
              <a:rPr lang="en-US" dirty="0" smtClean="0"/>
              <a:t>Established in the last days</a:t>
            </a:r>
          </a:p>
          <a:p>
            <a:pPr lvl="2"/>
            <a:r>
              <a:rPr lang="en-US" dirty="0" smtClean="0"/>
              <a:t>Isaiah 2:2-3</a:t>
            </a:r>
          </a:p>
          <a:p>
            <a:pPr lvl="1"/>
            <a:r>
              <a:rPr lang="en-US" dirty="0" smtClean="0"/>
              <a:t>Everlasting &amp; not destroyed</a:t>
            </a:r>
          </a:p>
          <a:p>
            <a:pPr lvl="2"/>
            <a:r>
              <a:rPr lang="en-US" dirty="0" smtClean="0"/>
              <a:t>Daniel 7:14</a:t>
            </a:r>
          </a:p>
          <a:p>
            <a:pPr lvl="1"/>
            <a:r>
              <a:rPr lang="en-US" dirty="0" smtClean="0"/>
              <a:t>Established in the days of kings</a:t>
            </a:r>
          </a:p>
          <a:p>
            <a:pPr lvl="2"/>
            <a:r>
              <a:rPr lang="en-US" dirty="0" smtClean="0"/>
              <a:t>Daniel 2:44</a:t>
            </a:r>
          </a:p>
          <a:p>
            <a:pPr lvl="1"/>
            <a:r>
              <a:rPr lang="en-US" dirty="0" smtClean="0"/>
              <a:t>Was near to be - </a:t>
            </a:r>
            <a:r>
              <a:rPr lang="en-US" b="1" i="1" dirty="0" smtClean="0"/>
              <a:t>“at hand”</a:t>
            </a:r>
          </a:p>
          <a:p>
            <a:pPr lvl="2"/>
            <a:r>
              <a:rPr lang="en-US" dirty="0" smtClean="0"/>
              <a:t>Matthew 3:2; 4:17</a:t>
            </a:r>
          </a:p>
          <a:p>
            <a:pPr lvl="1"/>
            <a:r>
              <a:rPr lang="en-US" dirty="0" smtClean="0"/>
              <a:t>Pray for it to come</a:t>
            </a:r>
          </a:p>
          <a:p>
            <a:pPr lvl="2"/>
            <a:r>
              <a:rPr lang="en-US" dirty="0" smtClean="0"/>
              <a:t>Matthew 6:10</a:t>
            </a:r>
          </a:p>
          <a:p>
            <a:pPr lvl="1"/>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19</a:t>
            </a:fld>
            <a:endParaRPr lang="en-US" dirty="0"/>
          </a:p>
        </p:txBody>
      </p:sp>
      <p:sp>
        <p:nvSpPr>
          <p:cNvPr id="6" name="TextBox 5"/>
          <p:cNvSpPr txBox="1"/>
          <p:nvPr/>
        </p:nvSpPr>
        <p:spPr>
          <a:xfrm>
            <a:off x="1828800" y="6172200"/>
            <a:ext cx="5181600" cy="523220"/>
          </a:xfrm>
          <a:prstGeom prst="rect">
            <a:avLst/>
          </a:prstGeom>
          <a:noFill/>
        </p:spPr>
        <p:txBody>
          <a:bodyPr wrap="square" rtlCol="0">
            <a:spAutoFit/>
          </a:bodyPr>
          <a:lstStyle/>
          <a:p>
            <a:pPr algn="ctr"/>
            <a:r>
              <a:rPr lang="en-US" sz="2800" b="1" dirty="0" smtClean="0">
                <a:solidFill>
                  <a:schemeClr val="bg1">
                    <a:lumMod val="75000"/>
                  </a:schemeClr>
                </a:solidFill>
              </a:rPr>
              <a:t>The Kingdom - The Church</a:t>
            </a:r>
            <a:endParaRPr lang="en-US" sz="2800" b="1" dirty="0">
              <a:solidFill>
                <a:schemeClr val="bg1">
                  <a:lumMod val="75000"/>
                </a:schemeClr>
              </a:solidFill>
            </a:endParaRPr>
          </a:p>
        </p:txBody>
      </p:sp>
    </p:spTree>
    <p:extLst>
      <p:ext uri="{BB962C8B-B14F-4D97-AF65-F5344CB8AC3E}">
        <p14:creationId xmlns:p14="http://schemas.microsoft.com/office/powerpoint/2010/main" val="326349673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a:xfrm>
            <a:off x="914400" y="1447800"/>
            <a:ext cx="7924800" cy="4876800"/>
          </a:xfrm>
        </p:spPr>
        <p:txBody>
          <a:bodyPr>
            <a:normAutofit fontScale="85000" lnSpcReduction="10000"/>
          </a:bodyPr>
          <a:lstStyle/>
          <a:p>
            <a:r>
              <a:rPr lang="en-US" dirty="0" smtClean="0"/>
              <a:t>Many religionist contend the Kingdom and the Church are not one and the same:</a:t>
            </a:r>
            <a:endParaRPr lang="en-US" dirty="0"/>
          </a:p>
          <a:p>
            <a:r>
              <a:rPr lang="en-US" dirty="0" smtClean="0"/>
              <a:t>The United Church of God says…</a:t>
            </a:r>
          </a:p>
          <a:p>
            <a:pPr marL="320040" lvl="1" indent="0">
              <a:buNone/>
            </a:pPr>
            <a:r>
              <a:rPr lang="en-US" dirty="0" smtClean="0"/>
              <a:t>“</a:t>
            </a:r>
            <a:r>
              <a:rPr lang="en-US" b="1" i="1" dirty="0" smtClean="0"/>
              <a:t>The </a:t>
            </a:r>
            <a:r>
              <a:rPr lang="en-US" b="1" i="1" dirty="0"/>
              <a:t>Bible never uses the term kingdom to apply directly to the </a:t>
            </a:r>
            <a:r>
              <a:rPr lang="en-US" b="1" i="1" dirty="0" smtClean="0"/>
              <a:t>Church…</a:t>
            </a:r>
            <a:endParaRPr lang="en-US" b="1" i="1" dirty="0"/>
          </a:p>
          <a:p>
            <a:pPr marL="594360" lvl="2" indent="0">
              <a:buNone/>
            </a:pPr>
            <a:r>
              <a:rPr lang="en-US" b="1" i="1" dirty="0" smtClean="0"/>
              <a:t>Some </a:t>
            </a:r>
            <a:r>
              <a:rPr lang="en-US" b="1" i="1" dirty="0"/>
              <a:t>think the Church is the Kingdom of God. Although there is a connection between the two, they are not identical. Jesus Christ is the Head of the Church (Ephesians:1:22), which is the body of believers called by God to proclaim the coming Kingdom….The Bible, however, never uses the term </a:t>
            </a:r>
            <a:r>
              <a:rPr lang="en-US" b="1" i="1" dirty="0" smtClean="0"/>
              <a:t>“kingdom</a:t>
            </a:r>
            <a:r>
              <a:rPr lang="en-US" b="1" i="1" dirty="0"/>
              <a:t>” to apply directly to the Church. Instead, it refers to </a:t>
            </a:r>
            <a:r>
              <a:rPr lang="en-US" b="1" i="1" dirty="0" smtClean="0"/>
              <a:t>God’s </a:t>
            </a:r>
            <a:r>
              <a:rPr lang="en-US" b="1" i="1" dirty="0"/>
              <a:t>prophesied world-ruling government</a:t>
            </a:r>
            <a:r>
              <a:rPr lang="en-US" b="1" i="1" dirty="0" smtClean="0"/>
              <a:t>.”</a:t>
            </a:r>
            <a:endParaRPr lang="en-US" sz="2800" b="1" i="1" dirty="0" smtClean="0"/>
          </a:p>
          <a:p>
            <a:pPr lvl="3"/>
            <a:r>
              <a:rPr lang="en-US" sz="1200" dirty="0" smtClean="0">
                <a:hlinkClick r:id="rId2"/>
              </a:rPr>
              <a:t>http://www.ucg.org/booklet/gospel-kingdom/promise-coming-kingdom/church-kingdom/</a:t>
            </a:r>
            <a:endParaRPr lang="en-US" sz="1200" dirty="0" smtClean="0"/>
          </a:p>
          <a:p>
            <a:r>
              <a:rPr lang="en-US" dirty="0" smtClean="0"/>
              <a:t>The Bible teaches that the Kingdom &amp; Church are one and the same</a:t>
            </a:r>
          </a:p>
        </p:txBody>
      </p:sp>
      <p:sp>
        <p:nvSpPr>
          <p:cNvPr id="4" name="Slide Number Placeholder 3"/>
          <p:cNvSpPr>
            <a:spLocks noGrp="1"/>
          </p:cNvSpPr>
          <p:nvPr>
            <p:ph type="sldNum" sz="quarter" idx="12"/>
          </p:nvPr>
        </p:nvSpPr>
        <p:spPr/>
        <p:txBody>
          <a:bodyPr/>
          <a:lstStyle/>
          <a:p>
            <a:fld id="{A8335838-FD26-4F15-B5AD-69091462CAC1}" type="slidenum">
              <a:rPr lang="en-US" smtClean="0"/>
              <a:pPr/>
              <a:t>2</a:t>
            </a:fld>
            <a:endParaRPr lang="en-US" dirty="0"/>
          </a:p>
        </p:txBody>
      </p:sp>
      <p:sp>
        <p:nvSpPr>
          <p:cNvPr id="5" name="TextBox 4"/>
          <p:cNvSpPr txBox="1"/>
          <p:nvPr/>
        </p:nvSpPr>
        <p:spPr>
          <a:xfrm>
            <a:off x="1828800" y="6172200"/>
            <a:ext cx="5181600" cy="523220"/>
          </a:xfrm>
          <a:prstGeom prst="rect">
            <a:avLst/>
          </a:prstGeom>
          <a:noFill/>
        </p:spPr>
        <p:txBody>
          <a:bodyPr wrap="square" rtlCol="0">
            <a:spAutoFit/>
          </a:bodyPr>
          <a:lstStyle/>
          <a:p>
            <a:pPr algn="ctr"/>
            <a:r>
              <a:rPr lang="en-US" sz="2800" b="1" dirty="0" smtClean="0">
                <a:solidFill>
                  <a:schemeClr val="bg1">
                    <a:lumMod val="75000"/>
                  </a:schemeClr>
                </a:solidFill>
              </a:rPr>
              <a:t>The Kingdom - The Church</a:t>
            </a:r>
            <a:endParaRPr lang="en-US" sz="2800" b="1" dirty="0">
              <a:solidFill>
                <a:schemeClr val="bg1">
                  <a:lumMod val="75000"/>
                </a:schemeClr>
              </a:solidFill>
            </a:endParaRPr>
          </a:p>
        </p:txBody>
      </p:sp>
    </p:spTree>
    <p:extLst>
      <p:ext uri="{BB962C8B-B14F-4D97-AF65-F5344CB8AC3E}">
        <p14:creationId xmlns:p14="http://schemas.microsoft.com/office/powerpoint/2010/main" val="239464558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Kingdom - The Church</a:t>
            </a:r>
            <a:endParaRPr lang="en-US" b="1" dirty="0"/>
          </a:p>
        </p:txBody>
      </p:sp>
      <p:sp>
        <p:nvSpPr>
          <p:cNvPr id="3" name="Content Placeholder 2"/>
          <p:cNvSpPr>
            <a:spLocks noGrp="1"/>
          </p:cNvSpPr>
          <p:nvPr>
            <p:ph idx="1"/>
          </p:nvPr>
        </p:nvSpPr>
        <p:spPr>
          <a:xfrm>
            <a:off x="914400" y="1447800"/>
            <a:ext cx="7772400" cy="4953000"/>
          </a:xfrm>
        </p:spPr>
        <p:txBody>
          <a:bodyPr>
            <a:normAutofit fontScale="85000" lnSpcReduction="10000"/>
          </a:bodyPr>
          <a:lstStyle/>
          <a:p>
            <a:r>
              <a:rPr lang="en-US" b="1" dirty="0" smtClean="0"/>
              <a:t>Kingdom would come during life of the Apostles</a:t>
            </a:r>
          </a:p>
          <a:p>
            <a:pPr lvl="1"/>
            <a:r>
              <a:rPr lang="en-US" dirty="0" smtClean="0"/>
              <a:t>Some </a:t>
            </a:r>
            <a:r>
              <a:rPr lang="en-US" dirty="0"/>
              <a:t>w</a:t>
            </a:r>
            <a:r>
              <a:rPr lang="en-US" dirty="0" smtClean="0"/>
              <a:t>ould not die till it came</a:t>
            </a:r>
          </a:p>
          <a:p>
            <a:pPr lvl="2"/>
            <a:r>
              <a:rPr lang="en-US" dirty="0" smtClean="0"/>
              <a:t>Mark 9:1</a:t>
            </a:r>
          </a:p>
          <a:p>
            <a:pPr lvl="1"/>
            <a:r>
              <a:rPr lang="en-US" dirty="0" smtClean="0"/>
              <a:t>Apostles promised the keys - Gospel</a:t>
            </a:r>
          </a:p>
          <a:p>
            <a:pPr lvl="2"/>
            <a:r>
              <a:rPr lang="en-US" dirty="0" smtClean="0"/>
              <a:t>Matthew 16:18, 19</a:t>
            </a:r>
          </a:p>
          <a:p>
            <a:pPr lvl="1"/>
            <a:r>
              <a:rPr lang="en-US" dirty="0" smtClean="0"/>
              <a:t>It </a:t>
            </a:r>
            <a:r>
              <a:rPr lang="en-US" dirty="0"/>
              <a:t>w</a:t>
            </a:r>
            <a:r>
              <a:rPr lang="en-US" dirty="0" smtClean="0"/>
              <a:t>ould come with power</a:t>
            </a:r>
          </a:p>
          <a:p>
            <a:pPr lvl="2"/>
            <a:r>
              <a:rPr lang="en-US" dirty="0" smtClean="0"/>
              <a:t>Mark 9:1</a:t>
            </a:r>
          </a:p>
          <a:p>
            <a:pPr lvl="1"/>
            <a:r>
              <a:rPr lang="en-US" dirty="0" smtClean="0"/>
              <a:t>Tarry in Jerusalem till power received</a:t>
            </a:r>
            <a:endParaRPr lang="en-US" b="1" i="1" dirty="0" smtClean="0"/>
          </a:p>
          <a:p>
            <a:pPr lvl="2"/>
            <a:r>
              <a:rPr lang="en-US" dirty="0" smtClean="0"/>
              <a:t>Luke 24:45-49</a:t>
            </a:r>
          </a:p>
          <a:p>
            <a:pPr lvl="1"/>
            <a:r>
              <a:rPr lang="en-US" dirty="0" smtClean="0"/>
              <a:t>Promised by Christ they would receive power </a:t>
            </a:r>
          </a:p>
          <a:p>
            <a:pPr lvl="2"/>
            <a:r>
              <a:rPr lang="en-US" dirty="0" smtClean="0"/>
              <a:t>Acts 1:8</a:t>
            </a:r>
          </a:p>
          <a:p>
            <a:pPr lvl="1"/>
            <a:r>
              <a:rPr lang="en-US" dirty="0" smtClean="0"/>
              <a:t>John was a brother in </a:t>
            </a:r>
            <a:r>
              <a:rPr lang="en-US" smtClean="0"/>
              <a:t>the kingdom </a:t>
            </a:r>
            <a:r>
              <a:rPr lang="en-US" dirty="0" smtClean="0"/>
              <a:t>on the Lord’s day</a:t>
            </a:r>
          </a:p>
          <a:p>
            <a:pPr lvl="2"/>
            <a:r>
              <a:rPr lang="en-US" dirty="0" smtClean="0"/>
              <a:t>Revelation 1:9</a:t>
            </a:r>
          </a:p>
          <a:p>
            <a:pPr marL="320040" lvl="1" indent="0">
              <a:buNone/>
            </a:pP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20</a:t>
            </a:fld>
            <a:endParaRPr lang="en-US" dirty="0"/>
          </a:p>
        </p:txBody>
      </p:sp>
      <p:sp>
        <p:nvSpPr>
          <p:cNvPr id="6" name="TextBox 5"/>
          <p:cNvSpPr txBox="1"/>
          <p:nvPr/>
        </p:nvSpPr>
        <p:spPr>
          <a:xfrm>
            <a:off x="1828800" y="6172200"/>
            <a:ext cx="5181600" cy="523220"/>
          </a:xfrm>
          <a:prstGeom prst="rect">
            <a:avLst/>
          </a:prstGeom>
          <a:noFill/>
        </p:spPr>
        <p:txBody>
          <a:bodyPr wrap="square" rtlCol="0">
            <a:spAutoFit/>
          </a:bodyPr>
          <a:lstStyle/>
          <a:p>
            <a:pPr algn="ctr"/>
            <a:r>
              <a:rPr lang="en-US" sz="2800" b="1" dirty="0" smtClean="0">
                <a:solidFill>
                  <a:schemeClr val="bg1">
                    <a:lumMod val="75000"/>
                  </a:schemeClr>
                </a:solidFill>
              </a:rPr>
              <a:t>The Kingdom - The Church</a:t>
            </a:r>
            <a:endParaRPr lang="en-US" sz="2800" b="1" dirty="0">
              <a:solidFill>
                <a:schemeClr val="bg1">
                  <a:lumMod val="75000"/>
                </a:schemeClr>
              </a:solidFill>
            </a:endParaRPr>
          </a:p>
        </p:txBody>
      </p:sp>
    </p:spTree>
    <p:extLst>
      <p:ext uri="{BB962C8B-B14F-4D97-AF65-F5344CB8AC3E}">
        <p14:creationId xmlns:p14="http://schemas.microsoft.com/office/powerpoint/2010/main" val="139101414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Effect transition="in" filter="fade">
                                      <p:cBhvr>
                                        <p:cTn id="55"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Kingdom - The Church</a:t>
            </a:r>
            <a:endParaRPr lang="en-US" b="1" dirty="0"/>
          </a:p>
        </p:txBody>
      </p:sp>
      <p:sp>
        <p:nvSpPr>
          <p:cNvPr id="3" name="Content Placeholder 2"/>
          <p:cNvSpPr>
            <a:spLocks noGrp="1"/>
          </p:cNvSpPr>
          <p:nvPr>
            <p:ph idx="1"/>
          </p:nvPr>
        </p:nvSpPr>
        <p:spPr>
          <a:xfrm>
            <a:off x="914400" y="1447800"/>
            <a:ext cx="7772400" cy="4953000"/>
          </a:xfrm>
        </p:spPr>
        <p:txBody>
          <a:bodyPr>
            <a:normAutofit fontScale="92500" lnSpcReduction="20000"/>
          </a:bodyPr>
          <a:lstStyle/>
          <a:p>
            <a:r>
              <a:rPr lang="en-US" b="1" dirty="0" smtClean="0"/>
              <a:t>Church </a:t>
            </a:r>
            <a:r>
              <a:rPr lang="en-US" b="1" dirty="0"/>
              <a:t>e</a:t>
            </a:r>
            <a:r>
              <a:rPr lang="en-US" b="1" dirty="0" smtClean="0"/>
              <a:t>stablished in the First Century</a:t>
            </a:r>
          </a:p>
          <a:p>
            <a:pPr lvl="1"/>
            <a:r>
              <a:rPr lang="en-US" dirty="0" smtClean="0"/>
              <a:t>Believers </a:t>
            </a:r>
            <a:r>
              <a:rPr lang="en-US" dirty="0"/>
              <a:t>a</a:t>
            </a:r>
            <a:r>
              <a:rPr lang="en-US" dirty="0" smtClean="0"/>
              <a:t>dded to it daily</a:t>
            </a:r>
          </a:p>
          <a:p>
            <a:pPr lvl="2"/>
            <a:r>
              <a:rPr lang="en-US" dirty="0" smtClean="0"/>
              <a:t>Acts 2:41, 47</a:t>
            </a:r>
          </a:p>
          <a:p>
            <a:pPr lvl="1"/>
            <a:r>
              <a:rPr lang="en-US" dirty="0" smtClean="0"/>
              <a:t>Church was persecuted</a:t>
            </a:r>
          </a:p>
          <a:p>
            <a:pPr lvl="2"/>
            <a:r>
              <a:rPr lang="en-US" dirty="0" smtClean="0"/>
              <a:t>Acts 8:1</a:t>
            </a:r>
          </a:p>
          <a:p>
            <a:pPr lvl="1"/>
            <a:r>
              <a:rPr lang="en-US" dirty="0" smtClean="0"/>
              <a:t>Elders instructed to feed the flock</a:t>
            </a:r>
          </a:p>
          <a:p>
            <a:pPr lvl="2"/>
            <a:r>
              <a:rPr lang="en-US" dirty="0" smtClean="0"/>
              <a:t>Acts 20:28</a:t>
            </a:r>
          </a:p>
          <a:p>
            <a:pPr lvl="1"/>
            <a:r>
              <a:rPr lang="en-US" dirty="0" smtClean="0"/>
              <a:t>Paul wrote unto the church</a:t>
            </a:r>
            <a:endParaRPr lang="en-US" b="1" i="1" dirty="0" smtClean="0"/>
          </a:p>
          <a:p>
            <a:pPr lvl="2"/>
            <a:r>
              <a:rPr lang="en-US" dirty="0" smtClean="0"/>
              <a:t>1 Corinthians 1:1, 2</a:t>
            </a:r>
          </a:p>
          <a:p>
            <a:pPr lvl="1"/>
            <a:r>
              <a:rPr lang="en-US" dirty="0" smtClean="0"/>
              <a:t>Christ was the promised seed-blessed all nations</a:t>
            </a:r>
          </a:p>
          <a:p>
            <a:pPr lvl="2"/>
            <a:r>
              <a:rPr lang="en-US" dirty="0" smtClean="0"/>
              <a:t>Galatians 3:8, 16, 27-29</a:t>
            </a:r>
          </a:p>
          <a:p>
            <a:pPr lvl="1"/>
            <a:r>
              <a:rPr lang="en-US" dirty="0" smtClean="0"/>
              <a:t>Christ exalted over all and made head of the church</a:t>
            </a:r>
          </a:p>
          <a:p>
            <a:pPr lvl="2"/>
            <a:r>
              <a:rPr lang="en-US" dirty="0" smtClean="0"/>
              <a:t>Ephesians 1:19-23</a:t>
            </a:r>
          </a:p>
          <a:p>
            <a:pPr lvl="2"/>
            <a:endParaRPr lang="en-US" dirty="0" smtClean="0"/>
          </a:p>
          <a:p>
            <a:pPr marL="320040" lvl="1" indent="0">
              <a:buNone/>
            </a:pP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21</a:t>
            </a:fld>
            <a:endParaRPr lang="en-US" dirty="0"/>
          </a:p>
        </p:txBody>
      </p:sp>
      <p:sp>
        <p:nvSpPr>
          <p:cNvPr id="6" name="TextBox 5"/>
          <p:cNvSpPr txBox="1"/>
          <p:nvPr/>
        </p:nvSpPr>
        <p:spPr>
          <a:xfrm>
            <a:off x="1828800" y="6172200"/>
            <a:ext cx="5181600" cy="523220"/>
          </a:xfrm>
          <a:prstGeom prst="rect">
            <a:avLst/>
          </a:prstGeom>
          <a:noFill/>
        </p:spPr>
        <p:txBody>
          <a:bodyPr wrap="square" rtlCol="0">
            <a:spAutoFit/>
          </a:bodyPr>
          <a:lstStyle/>
          <a:p>
            <a:pPr algn="ctr"/>
            <a:r>
              <a:rPr lang="en-US" sz="2800" b="1" dirty="0" smtClean="0">
                <a:solidFill>
                  <a:schemeClr val="bg1">
                    <a:lumMod val="75000"/>
                  </a:schemeClr>
                </a:solidFill>
              </a:rPr>
              <a:t>The Kingdom - The Church</a:t>
            </a:r>
            <a:endParaRPr lang="en-US" sz="2800" b="1" dirty="0">
              <a:solidFill>
                <a:schemeClr val="bg1">
                  <a:lumMod val="75000"/>
                </a:schemeClr>
              </a:solidFill>
            </a:endParaRPr>
          </a:p>
        </p:txBody>
      </p:sp>
    </p:spTree>
    <p:extLst>
      <p:ext uri="{BB962C8B-B14F-4D97-AF65-F5344CB8AC3E}">
        <p14:creationId xmlns:p14="http://schemas.microsoft.com/office/powerpoint/2010/main" val="67370961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Effect transition="in" filter="fade">
                                      <p:cBhvr>
                                        <p:cTn id="55"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Kingdom - The Church</a:t>
            </a:r>
            <a:endParaRPr lang="en-US" b="1" dirty="0"/>
          </a:p>
        </p:txBody>
      </p:sp>
      <p:sp>
        <p:nvSpPr>
          <p:cNvPr id="3" name="Content Placeholder 2"/>
          <p:cNvSpPr>
            <a:spLocks noGrp="1"/>
          </p:cNvSpPr>
          <p:nvPr>
            <p:ph idx="1"/>
          </p:nvPr>
        </p:nvSpPr>
        <p:spPr>
          <a:xfrm>
            <a:off x="914400" y="1447800"/>
            <a:ext cx="7772400" cy="4953000"/>
          </a:xfrm>
        </p:spPr>
        <p:txBody>
          <a:bodyPr>
            <a:normAutofit fontScale="92500" lnSpcReduction="20000"/>
          </a:bodyPr>
          <a:lstStyle/>
          <a:p>
            <a:r>
              <a:rPr lang="en-US" b="1" dirty="0" smtClean="0"/>
              <a:t>Church </a:t>
            </a:r>
            <a:r>
              <a:rPr lang="en-US" b="1" dirty="0"/>
              <a:t>e</a:t>
            </a:r>
            <a:r>
              <a:rPr lang="en-US" b="1" dirty="0" smtClean="0"/>
              <a:t>stablished in the First Century</a:t>
            </a:r>
          </a:p>
          <a:p>
            <a:pPr lvl="1"/>
            <a:r>
              <a:rPr lang="en-US" dirty="0" smtClean="0"/>
              <a:t>Christ is the Savior of it</a:t>
            </a:r>
          </a:p>
          <a:p>
            <a:pPr lvl="2"/>
            <a:r>
              <a:rPr lang="en-US" dirty="0" smtClean="0"/>
              <a:t>Ephesians 5:23</a:t>
            </a:r>
          </a:p>
          <a:p>
            <a:pPr lvl="1"/>
            <a:r>
              <a:rPr lang="en-US" dirty="0" smtClean="0"/>
              <a:t>There is glory in the church in all ages</a:t>
            </a:r>
          </a:p>
          <a:p>
            <a:pPr lvl="2"/>
            <a:r>
              <a:rPr lang="en-US" dirty="0" smtClean="0"/>
              <a:t>Ephesians 3:21</a:t>
            </a:r>
          </a:p>
          <a:p>
            <a:pPr lvl="1"/>
            <a:r>
              <a:rPr lang="en-US" dirty="0" smtClean="0"/>
              <a:t>Saints translated into the kingdom</a:t>
            </a:r>
          </a:p>
          <a:p>
            <a:pPr lvl="2"/>
            <a:r>
              <a:rPr lang="en-US" dirty="0" smtClean="0"/>
              <a:t>Colossians 1:12,13</a:t>
            </a:r>
          </a:p>
          <a:p>
            <a:pPr lvl="1"/>
            <a:r>
              <a:rPr lang="en-US" dirty="0" smtClean="0"/>
              <a:t>Paul called it the house of God</a:t>
            </a:r>
            <a:endParaRPr lang="en-US" b="1" i="1" dirty="0" smtClean="0"/>
          </a:p>
          <a:p>
            <a:pPr lvl="2"/>
            <a:r>
              <a:rPr lang="en-US" dirty="0" smtClean="0"/>
              <a:t>1 Timothy 3:15</a:t>
            </a:r>
          </a:p>
          <a:p>
            <a:pPr lvl="1"/>
            <a:r>
              <a:rPr lang="en-US" dirty="0" smtClean="0"/>
              <a:t>Saints received it - obeyed the gospel</a:t>
            </a:r>
            <a:endParaRPr lang="en-US" dirty="0"/>
          </a:p>
          <a:p>
            <a:pPr lvl="2"/>
            <a:r>
              <a:rPr lang="en-US" dirty="0" smtClean="0"/>
              <a:t>Hebrews 12:28 </a:t>
            </a:r>
          </a:p>
          <a:p>
            <a:pPr lvl="1"/>
            <a:r>
              <a:rPr lang="en-US" dirty="0" smtClean="0"/>
              <a:t>Christ exalted over all and made the Head of the church</a:t>
            </a:r>
          </a:p>
          <a:p>
            <a:pPr lvl="2"/>
            <a:r>
              <a:rPr lang="en-US" dirty="0" smtClean="0"/>
              <a:t>Ephesians 1:19-23</a:t>
            </a:r>
          </a:p>
          <a:p>
            <a:pPr lvl="2"/>
            <a:endParaRPr lang="en-US" dirty="0" smtClean="0"/>
          </a:p>
          <a:p>
            <a:pPr marL="320040" lvl="1" indent="0">
              <a:buNone/>
            </a:pP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22</a:t>
            </a:fld>
            <a:endParaRPr lang="en-US"/>
          </a:p>
        </p:txBody>
      </p:sp>
      <p:sp>
        <p:nvSpPr>
          <p:cNvPr id="6" name="TextBox 5"/>
          <p:cNvSpPr txBox="1"/>
          <p:nvPr/>
        </p:nvSpPr>
        <p:spPr>
          <a:xfrm>
            <a:off x="1828800" y="6172200"/>
            <a:ext cx="5181600" cy="523220"/>
          </a:xfrm>
          <a:prstGeom prst="rect">
            <a:avLst/>
          </a:prstGeom>
          <a:noFill/>
        </p:spPr>
        <p:txBody>
          <a:bodyPr wrap="square" rtlCol="0">
            <a:spAutoFit/>
          </a:bodyPr>
          <a:lstStyle/>
          <a:p>
            <a:pPr algn="ctr"/>
            <a:r>
              <a:rPr lang="en-US" sz="2800" b="1" dirty="0" smtClean="0">
                <a:solidFill>
                  <a:schemeClr val="bg1">
                    <a:lumMod val="75000"/>
                  </a:schemeClr>
                </a:solidFill>
              </a:rPr>
              <a:t>The Kingdom - The Church</a:t>
            </a:r>
            <a:endParaRPr lang="en-US" sz="2800" b="1" dirty="0">
              <a:solidFill>
                <a:schemeClr val="bg1">
                  <a:lumMod val="75000"/>
                </a:schemeClr>
              </a:solidFill>
            </a:endParaRPr>
          </a:p>
        </p:txBody>
      </p:sp>
    </p:spTree>
    <p:extLst>
      <p:ext uri="{BB962C8B-B14F-4D97-AF65-F5344CB8AC3E}">
        <p14:creationId xmlns:p14="http://schemas.microsoft.com/office/powerpoint/2010/main" val="340496720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Effect transition="in" filter="fade">
                                      <p:cBhvr>
                                        <p:cTn id="55"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Kingdom - The Church</a:t>
            </a:r>
            <a:endParaRPr lang="en-US" b="1" dirty="0"/>
          </a:p>
        </p:txBody>
      </p:sp>
      <p:sp>
        <p:nvSpPr>
          <p:cNvPr id="3" name="Content Placeholder 2"/>
          <p:cNvSpPr>
            <a:spLocks noGrp="1"/>
          </p:cNvSpPr>
          <p:nvPr>
            <p:ph idx="1"/>
          </p:nvPr>
        </p:nvSpPr>
        <p:spPr>
          <a:xfrm>
            <a:off x="914400" y="1447800"/>
            <a:ext cx="7772400" cy="4953000"/>
          </a:xfrm>
        </p:spPr>
        <p:txBody>
          <a:bodyPr>
            <a:normAutofit fontScale="85000" lnSpcReduction="20000"/>
          </a:bodyPr>
          <a:lstStyle/>
          <a:p>
            <a:r>
              <a:rPr lang="en-US" b="1" dirty="0" smtClean="0"/>
              <a:t>This Kingdom is Spiritual in Nature - Not Earthly!</a:t>
            </a:r>
          </a:p>
          <a:p>
            <a:pPr lvl="1"/>
            <a:r>
              <a:rPr lang="en-US" dirty="0" smtClean="0"/>
              <a:t>Christ’s kingdom </a:t>
            </a:r>
            <a:r>
              <a:rPr lang="en-US" b="1" i="1" dirty="0" smtClean="0"/>
              <a:t>“…is not of this world”</a:t>
            </a:r>
          </a:p>
          <a:p>
            <a:pPr lvl="2"/>
            <a:r>
              <a:rPr lang="en-US" dirty="0" smtClean="0"/>
              <a:t>John 18:33-36</a:t>
            </a:r>
          </a:p>
          <a:p>
            <a:pPr lvl="1"/>
            <a:r>
              <a:rPr lang="en-US" dirty="0" smtClean="0"/>
              <a:t>Blessings are in the Seed - Christ</a:t>
            </a:r>
          </a:p>
          <a:p>
            <a:pPr lvl="2"/>
            <a:r>
              <a:rPr lang="en-US" dirty="0" smtClean="0"/>
              <a:t>Genesis 22:18; Galatians 3:27-29</a:t>
            </a:r>
          </a:p>
          <a:p>
            <a:pPr lvl="1"/>
            <a:r>
              <a:rPr lang="en-US" dirty="0" smtClean="0"/>
              <a:t>Earthly kings not God’s will (Pope)</a:t>
            </a:r>
          </a:p>
          <a:p>
            <a:pPr lvl="2"/>
            <a:r>
              <a:rPr lang="en-US" dirty="0" smtClean="0"/>
              <a:t>1 Samuel 8:6-8</a:t>
            </a:r>
          </a:p>
          <a:p>
            <a:pPr lvl="1"/>
            <a:r>
              <a:rPr lang="en-US" dirty="0" smtClean="0"/>
              <a:t>Christ has all authority- Heaven &amp; Earth</a:t>
            </a:r>
            <a:endParaRPr lang="en-US" b="1" i="1" dirty="0" smtClean="0"/>
          </a:p>
          <a:p>
            <a:pPr lvl="2"/>
            <a:r>
              <a:rPr lang="en-US" dirty="0" smtClean="0"/>
              <a:t>Matthew 28:18; Daniel 7:14; Colossians 1:18</a:t>
            </a:r>
          </a:p>
          <a:p>
            <a:pPr lvl="1"/>
            <a:r>
              <a:rPr lang="en-US" dirty="0" smtClean="0"/>
              <a:t>Heaven is His throne - the earth His footstool</a:t>
            </a:r>
            <a:endParaRPr lang="en-US" dirty="0"/>
          </a:p>
          <a:p>
            <a:pPr lvl="2"/>
            <a:r>
              <a:rPr lang="en-US" dirty="0" smtClean="0"/>
              <a:t>Acts 7:49 </a:t>
            </a:r>
          </a:p>
          <a:p>
            <a:pPr lvl="1"/>
            <a:r>
              <a:rPr lang="en-US" dirty="0" smtClean="0"/>
              <a:t>Spiritual Zion (the church) begin in the last days in Jerusalem</a:t>
            </a:r>
          </a:p>
          <a:p>
            <a:pPr lvl="2"/>
            <a:r>
              <a:rPr lang="en-US" dirty="0" smtClean="0"/>
              <a:t>Acts  1:4-8; 2:16-21</a:t>
            </a:r>
          </a:p>
          <a:p>
            <a:pPr lvl="2"/>
            <a:endParaRPr lang="en-US" dirty="0" smtClean="0"/>
          </a:p>
          <a:p>
            <a:pPr marL="320040" lvl="1" indent="0">
              <a:buNone/>
            </a:pP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23</a:t>
            </a:fld>
            <a:endParaRPr lang="en-US"/>
          </a:p>
        </p:txBody>
      </p:sp>
    </p:spTree>
    <p:extLst>
      <p:ext uri="{BB962C8B-B14F-4D97-AF65-F5344CB8AC3E}">
        <p14:creationId xmlns:p14="http://schemas.microsoft.com/office/powerpoint/2010/main" val="323354002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Effect transition="in" filter="fade">
                                      <p:cBhvr>
                                        <p:cTn id="55"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The Church</a:t>
            </a:r>
            <a:endParaRPr lang="en-US" dirty="0"/>
          </a:p>
        </p:txBody>
      </p:sp>
      <p:sp>
        <p:nvSpPr>
          <p:cNvPr id="3" name="Content Placeholder 2"/>
          <p:cNvSpPr>
            <a:spLocks noGrp="1"/>
          </p:cNvSpPr>
          <p:nvPr>
            <p:ph idx="1"/>
          </p:nvPr>
        </p:nvSpPr>
        <p:spPr/>
        <p:txBody>
          <a:bodyPr/>
          <a:lstStyle/>
          <a:p>
            <a:r>
              <a:rPr lang="en-US" dirty="0" smtClean="0"/>
              <a:t>The nature of the Kingdom</a:t>
            </a:r>
          </a:p>
          <a:p>
            <a:pPr>
              <a:buNone/>
            </a:pPr>
            <a:r>
              <a:rPr lang="en-US" dirty="0" smtClean="0"/>
              <a:t>a. It is a Kingdom of love.             </a:t>
            </a:r>
            <a:r>
              <a:rPr lang="en-US" smtClean="0"/>
              <a:t>John 15:12</a:t>
            </a:r>
            <a:endParaRPr lang="en-US" dirty="0" smtClean="0"/>
          </a:p>
          <a:p>
            <a:pPr>
              <a:buNone/>
            </a:pPr>
            <a:r>
              <a:rPr lang="en-US" dirty="0" err="1" smtClean="0"/>
              <a:t>b.Jesus</a:t>
            </a:r>
            <a:r>
              <a:rPr lang="en-US" dirty="0" smtClean="0"/>
              <a:t> is the head.                         Ephesians 1:22</a:t>
            </a:r>
          </a:p>
          <a:p>
            <a:pPr>
              <a:buNone/>
            </a:pPr>
            <a:r>
              <a:rPr lang="en-US" dirty="0" smtClean="0"/>
              <a:t>c. It is a Kingdom of </a:t>
            </a:r>
            <a:r>
              <a:rPr lang="en-US" u="sng" dirty="0" smtClean="0"/>
              <a:t>truth</a:t>
            </a:r>
            <a:r>
              <a:rPr lang="en-US" dirty="0" smtClean="0"/>
              <a:t>.            Eph. 3: 10-11</a:t>
            </a:r>
          </a:p>
          <a:p>
            <a:pPr>
              <a:buNone/>
            </a:pPr>
            <a:r>
              <a:rPr lang="en-US" dirty="0" smtClean="0"/>
              <a:t>d. It will be lifted to the Father.  1 Cor. 15: 24</a:t>
            </a:r>
          </a:p>
          <a:p>
            <a:pPr>
              <a:buNone/>
            </a:pPr>
            <a:r>
              <a:rPr lang="en-US" dirty="0" smtClean="0"/>
              <a:t>e. The Kingdom is eternal.           Daniel 2:44</a:t>
            </a:r>
          </a:p>
          <a:p>
            <a:pPr>
              <a:buNone/>
            </a:pPr>
            <a:r>
              <a:rPr lang="en-US" dirty="0" smtClean="0"/>
              <a:t>f.  There is only </a:t>
            </a:r>
            <a:r>
              <a:rPr lang="en-US" u="sng" dirty="0" smtClean="0"/>
              <a:t>one</a:t>
            </a:r>
            <a:r>
              <a:rPr lang="en-US" dirty="0" smtClean="0"/>
              <a:t>.                         Ephesians 4:4-6</a:t>
            </a: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24</a:t>
            </a:fld>
            <a:endParaRPr lang="en-US"/>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 The Church</a:t>
            </a:r>
            <a:endParaRPr lang="en-US" dirty="0"/>
          </a:p>
        </p:txBody>
      </p:sp>
      <p:sp>
        <p:nvSpPr>
          <p:cNvPr id="3" name="Content Placeholder 2"/>
          <p:cNvSpPr>
            <a:spLocks noGrp="1"/>
          </p:cNvSpPr>
          <p:nvPr>
            <p:ph idx="1"/>
          </p:nvPr>
        </p:nvSpPr>
        <p:spPr/>
        <p:txBody>
          <a:bodyPr>
            <a:normAutofit fontScale="62500" lnSpcReduction="20000"/>
          </a:bodyPr>
          <a:lstStyle/>
          <a:p>
            <a:pPr>
              <a:buNone/>
            </a:pPr>
            <a:endParaRPr lang="en-US" dirty="0" smtClean="0"/>
          </a:p>
          <a:p>
            <a:r>
              <a:rPr lang="en-US" b="1" dirty="0" smtClean="0"/>
              <a:t>1. Beginning place/date</a:t>
            </a:r>
            <a:r>
              <a:rPr lang="en-US" dirty="0" smtClean="0"/>
              <a:t> </a:t>
            </a:r>
            <a:r>
              <a:rPr lang="en-US" u="sng" dirty="0" smtClean="0">
                <a:hlinkClick r:id="rId2"/>
              </a:rPr>
              <a:t>Isaiah 2:2-3</a:t>
            </a:r>
            <a:r>
              <a:rPr lang="en-US" dirty="0" smtClean="0"/>
              <a:t>/</a:t>
            </a:r>
            <a:r>
              <a:rPr lang="en-US" u="sng" dirty="0" smtClean="0">
                <a:hlinkClick r:id="rId3"/>
              </a:rPr>
              <a:t>Acts 2:1-47</a:t>
            </a:r>
            <a:endParaRPr lang="en-US" dirty="0" smtClean="0"/>
          </a:p>
          <a:p>
            <a:r>
              <a:rPr lang="en-US" b="1" dirty="0" smtClean="0"/>
              <a:t>2. Boundary of territory</a:t>
            </a:r>
            <a:r>
              <a:rPr lang="en-US" dirty="0" smtClean="0"/>
              <a:t> </a:t>
            </a:r>
            <a:r>
              <a:rPr lang="en-US" u="sng" dirty="0" smtClean="0">
                <a:hlinkClick r:id="rId4"/>
              </a:rPr>
              <a:t>Daniel 2:44</a:t>
            </a:r>
            <a:r>
              <a:rPr lang="en-US" dirty="0" smtClean="0"/>
              <a:t>/</a:t>
            </a:r>
            <a:r>
              <a:rPr lang="en-US" u="sng" dirty="0" smtClean="0">
                <a:hlinkClick r:id="rId5"/>
              </a:rPr>
              <a:t>Mark 16:15</a:t>
            </a:r>
            <a:endParaRPr lang="en-US" dirty="0" smtClean="0"/>
          </a:p>
          <a:p>
            <a:r>
              <a:rPr lang="en-US" b="1" dirty="0" smtClean="0"/>
              <a:t>3. Owner of institution</a:t>
            </a:r>
            <a:r>
              <a:rPr lang="en-US" dirty="0" smtClean="0"/>
              <a:t> </a:t>
            </a:r>
            <a:r>
              <a:rPr lang="en-US" u="sng" dirty="0" smtClean="0">
                <a:hlinkClick r:id="rId6"/>
              </a:rPr>
              <a:t>John 18:36</a:t>
            </a:r>
            <a:r>
              <a:rPr lang="en-US" dirty="0" smtClean="0"/>
              <a:t>/</a:t>
            </a:r>
            <a:r>
              <a:rPr lang="en-US" u="sng" dirty="0" smtClean="0">
                <a:hlinkClick r:id="rId7"/>
              </a:rPr>
              <a:t>Matthew 16:18</a:t>
            </a:r>
            <a:endParaRPr lang="en-US" dirty="0" smtClean="0"/>
          </a:p>
          <a:p>
            <a:r>
              <a:rPr lang="en-US" b="1" dirty="0" smtClean="0"/>
              <a:t>4. Ruler of inhabitants</a:t>
            </a:r>
            <a:r>
              <a:rPr lang="en-US" dirty="0" smtClean="0"/>
              <a:t> </a:t>
            </a:r>
            <a:r>
              <a:rPr lang="en-US" u="sng" dirty="0" smtClean="0">
                <a:hlinkClick r:id="rId8"/>
              </a:rPr>
              <a:t>1 Timothy 6:15</a:t>
            </a:r>
            <a:r>
              <a:rPr lang="en-US" dirty="0" smtClean="0"/>
              <a:t>/</a:t>
            </a:r>
            <a:r>
              <a:rPr lang="en-US" u="sng" dirty="0" smtClean="0">
                <a:hlinkClick r:id="rId9"/>
              </a:rPr>
              <a:t>Ephesians 5:23</a:t>
            </a:r>
            <a:endParaRPr lang="en-US" dirty="0" smtClean="0"/>
          </a:p>
          <a:p>
            <a:r>
              <a:rPr lang="en-US" b="1" dirty="0" smtClean="0"/>
              <a:t>5. Governing law </a:t>
            </a:r>
            <a:r>
              <a:rPr lang="en-US" u="sng" dirty="0" smtClean="0">
                <a:hlinkClick r:id="rId10"/>
              </a:rPr>
              <a:t>Isaiah 2:3</a:t>
            </a:r>
            <a:r>
              <a:rPr lang="en-US" dirty="0" smtClean="0"/>
              <a:t>/</a:t>
            </a:r>
            <a:r>
              <a:rPr lang="en-US" u="sng" dirty="0" smtClean="0">
                <a:hlinkClick r:id="rId11"/>
              </a:rPr>
              <a:t>Acts 2:38-47</a:t>
            </a:r>
            <a:endParaRPr lang="en-US" dirty="0" smtClean="0"/>
          </a:p>
          <a:p>
            <a:r>
              <a:rPr lang="en-US" b="1" dirty="0" smtClean="0"/>
              <a:t>6. Christ gave keys</a:t>
            </a:r>
            <a:r>
              <a:rPr lang="en-US" dirty="0" smtClean="0"/>
              <a:t> </a:t>
            </a:r>
            <a:r>
              <a:rPr lang="en-US" u="sng" dirty="0" smtClean="0">
                <a:hlinkClick r:id="rId12"/>
              </a:rPr>
              <a:t>Matthew 16:19</a:t>
            </a:r>
            <a:r>
              <a:rPr lang="en-US" dirty="0" smtClean="0"/>
              <a:t>/</a:t>
            </a:r>
            <a:r>
              <a:rPr lang="en-US" u="sng" dirty="0" smtClean="0">
                <a:hlinkClick r:id="rId7"/>
              </a:rPr>
              <a:t>Matthew 16:18</a:t>
            </a:r>
            <a:endParaRPr lang="en-US" dirty="0" smtClean="0"/>
          </a:p>
          <a:p>
            <a:r>
              <a:rPr lang="en-US" b="1" dirty="0" smtClean="0"/>
              <a:t>7. Terms of entrance</a:t>
            </a:r>
            <a:r>
              <a:rPr lang="en-US" dirty="0" smtClean="0"/>
              <a:t> </a:t>
            </a:r>
            <a:r>
              <a:rPr lang="en-US" u="sng" dirty="0" smtClean="0">
                <a:hlinkClick r:id="rId13"/>
              </a:rPr>
              <a:t>John 3:5</a:t>
            </a:r>
            <a:r>
              <a:rPr lang="en-US" dirty="0" smtClean="0"/>
              <a:t>/</a:t>
            </a:r>
            <a:r>
              <a:rPr lang="en-US" u="sng" dirty="0" smtClean="0">
                <a:hlinkClick r:id="rId11"/>
              </a:rPr>
              <a:t>Acts 2:38-47</a:t>
            </a:r>
            <a:endParaRPr lang="en-US" dirty="0" smtClean="0"/>
          </a:p>
          <a:p>
            <a:r>
              <a:rPr lang="en-US" b="1" dirty="0" smtClean="0"/>
              <a:t>8. Membership</a:t>
            </a:r>
            <a:r>
              <a:rPr lang="en-US" dirty="0" smtClean="0"/>
              <a:t> </a:t>
            </a:r>
            <a:r>
              <a:rPr lang="en-US" u="sng" dirty="0" smtClean="0">
                <a:hlinkClick r:id="rId14"/>
              </a:rPr>
              <a:t>Colossians 1:13</a:t>
            </a:r>
            <a:r>
              <a:rPr lang="en-US" dirty="0" smtClean="0"/>
              <a:t>/</a:t>
            </a:r>
            <a:r>
              <a:rPr lang="en-US" u="sng" dirty="0" smtClean="0">
                <a:hlinkClick r:id="rId15"/>
              </a:rPr>
              <a:t>Colossians 1:2</a:t>
            </a:r>
            <a:endParaRPr lang="en-US" dirty="0" smtClean="0"/>
          </a:p>
          <a:p>
            <a:r>
              <a:rPr lang="en-US" b="1" dirty="0" smtClean="0"/>
              <a:t>9. Its glory and exaltation</a:t>
            </a:r>
            <a:r>
              <a:rPr lang="en-US" dirty="0" smtClean="0"/>
              <a:t> </a:t>
            </a:r>
            <a:r>
              <a:rPr lang="en-US" u="sng" dirty="0" smtClean="0">
                <a:hlinkClick r:id="rId2"/>
              </a:rPr>
              <a:t>Isaiah 2:2-3</a:t>
            </a:r>
            <a:r>
              <a:rPr lang="en-US" dirty="0" smtClean="0"/>
              <a:t>/</a:t>
            </a:r>
            <a:r>
              <a:rPr lang="en-US" u="sng" dirty="0" smtClean="0">
                <a:hlinkClick r:id="rId16"/>
              </a:rPr>
              <a:t>Ephesians 3:21</a:t>
            </a:r>
            <a:endParaRPr lang="en-US" dirty="0" smtClean="0"/>
          </a:p>
          <a:p>
            <a:r>
              <a:rPr lang="en-US" b="1" dirty="0" smtClean="0"/>
              <a:t>10. Memorial supper</a:t>
            </a:r>
            <a:r>
              <a:rPr lang="en-US" dirty="0" smtClean="0"/>
              <a:t> </a:t>
            </a:r>
            <a:r>
              <a:rPr lang="en-US" u="sng" dirty="0" smtClean="0">
                <a:hlinkClick r:id="rId17"/>
              </a:rPr>
              <a:t>Matthew 26:29</a:t>
            </a:r>
            <a:r>
              <a:rPr lang="en-US" dirty="0" smtClean="0"/>
              <a:t>/</a:t>
            </a:r>
            <a:r>
              <a:rPr lang="en-US" u="sng" dirty="0" smtClean="0">
                <a:hlinkClick r:id="rId18"/>
              </a:rPr>
              <a:t>1 Corinthians 11:20</a:t>
            </a:r>
            <a:endParaRPr lang="en-US" dirty="0" smtClean="0"/>
          </a:p>
          <a:p>
            <a:r>
              <a:rPr lang="en-US" b="1" dirty="0" smtClean="0"/>
              <a:t>11. Reward of faithful</a:t>
            </a:r>
            <a:r>
              <a:rPr lang="en-US" dirty="0" smtClean="0"/>
              <a:t> </a:t>
            </a:r>
            <a:r>
              <a:rPr lang="en-US" u="sng" dirty="0" smtClean="0">
                <a:hlinkClick r:id="rId19"/>
              </a:rPr>
              <a:t>Matthew 25:34</a:t>
            </a:r>
            <a:r>
              <a:rPr lang="en-US" dirty="0" smtClean="0"/>
              <a:t>/</a:t>
            </a:r>
            <a:r>
              <a:rPr lang="en-US" u="sng" dirty="0" smtClean="0">
                <a:hlinkClick r:id="rId20"/>
              </a:rPr>
              <a:t>1 Corinthians 15:58</a:t>
            </a:r>
            <a:endParaRPr lang="en-US" dirty="0" smtClean="0"/>
          </a:p>
          <a:p>
            <a:r>
              <a:rPr lang="en-US" b="1" dirty="0" smtClean="0"/>
              <a:t>12. Time of deliverance</a:t>
            </a:r>
            <a:r>
              <a:rPr lang="en-US" u="sng" dirty="0" smtClean="0">
                <a:hlinkClick r:id="rId21"/>
              </a:rPr>
              <a:t>1 Corinthians 15:24</a:t>
            </a:r>
            <a:r>
              <a:rPr lang="en-US" dirty="0" smtClean="0"/>
              <a:t>/</a:t>
            </a:r>
            <a:r>
              <a:rPr lang="en-US" u="sng" dirty="0" smtClean="0">
                <a:hlinkClick r:id="rId22"/>
              </a:rPr>
              <a:t>1 Thessalonians 4:16</a:t>
            </a:r>
            <a:endParaRPr lang="en-US" dirty="0" smtClean="0"/>
          </a:p>
          <a:p>
            <a:r>
              <a:rPr lang="en-US" dirty="0" smtClean="0"/>
              <a:t>                           Heart To Heart/ House To House.com</a:t>
            </a:r>
          </a:p>
          <a:p>
            <a:pPr>
              <a:buNone/>
            </a:pP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25</a:t>
            </a:fld>
            <a:endParaRPr lang="en-US"/>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 The Church</a:t>
            </a:r>
            <a:endParaRPr lang="en-US" dirty="0"/>
          </a:p>
        </p:txBody>
      </p:sp>
      <p:sp>
        <p:nvSpPr>
          <p:cNvPr id="3" name="Content Placeholder 2"/>
          <p:cNvSpPr>
            <a:spLocks noGrp="1"/>
          </p:cNvSpPr>
          <p:nvPr>
            <p:ph idx="1"/>
          </p:nvPr>
        </p:nvSpPr>
        <p:spPr/>
        <p:txBody>
          <a:bodyPr/>
          <a:lstStyle/>
          <a:p>
            <a:r>
              <a:rPr lang="en-US" dirty="0" smtClean="0"/>
              <a:t>You can not separate Jesus from His church.</a:t>
            </a:r>
          </a:p>
          <a:p>
            <a:pPr marL="582930" indent="-514350">
              <a:buAutoNum type="alphaLcPeriod"/>
            </a:pPr>
            <a:r>
              <a:rPr lang="en-US" dirty="0" smtClean="0"/>
              <a:t>Jesus is the head.                 Ephesians 1:22</a:t>
            </a:r>
          </a:p>
          <a:p>
            <a:pPr marL="582930" indent="-514350">
              <a:buAutoNum type="alphaLcPeriod"/>
            </a:pPr>
            <a:r>
              <a:rPr lang="en-US" dirty="0" smtClean="0"/>
              <a:t>The church is His body.      1 Cor. 12:27 </a:t>
            </a:r>
          </a:p>
          <a:p>
            <a:pPr marL="582930" indent="-514350">
              <a:buAutoNum type="alphaLcPeriod"/>
            </a:pPr>
            <a:r>
              <a:rPr lang="en-US" dirty="0" smtClean="0"/>
              <a:t>Jesus purchased the church   </a:t>
            </a:r>
          </a:p>
          <a:p>
            <a:pPr marL="582930" indent="-514350">
              <a:buNone/>
            </a:pPr>
            <a:r>
              <a:rPr lang="en-US" dirty="0" smtClean="0"/>
              <a:t>       with His blood.                       Acts 20:28</a:t>
            </a: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26</a:t>
            </a:fld>
            <a:endParaRPr lang="en-US"/>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The Church</a:t>
            </a:r>
            <a:endParaRPr lang="en-US" dirty="0"/>
          </a:p>
        </p:txBody>
      </p:sp>
      <p:sp>
        <p:nvSpPr>
          <p:cNvPr id="3" name="Content Placeholder 2"/>
          <p:cNvSpPr>
            <a:spLocks noGrp="1"/>
          </p:cNvSpPr>
          <p:nvPr>
            <p:ph idx="1"/>
          </p:nvPr>
        </p:nvSpPr>
        <p:spPr/>
        <p:txBody>
          <a:bodyPr/>
          <a:lstStyle/>
          <a:p>
            <a:r>
              <a:rPr lang="en-US" dirty="0" smtClean="0"/>
              <a:t>Expectations of those in the Kingdom.</a:t>
            </a:r>
          </a:p>
          <a:p>
            <a:pPr marL="582930" indent="-514350">
              <a:buAutoNum type="alphaLcPeriod"/>
            </a:pPr>
            <a:r>
              <a:rPr lang="en-US" sz="2400" dirty="0" smtClean="0"/>
              <a:t>Must be born of water and the spirit   John 3:3-5</a:t>
            </a:r>
          </a:p>
          <a:p>
            <a:pPr marL="582930" indent="-514350">
              <a:buAutoNum type="alphaLcPeriod"/>
            </a:pPr>
            <a:r>
              <a:rPr lang="en-US" sz="2400" dirty="0" smtClean="0"/>
              <a:t>Be submissive to the King’s authority. Heb. 5:8-9.</a:t>
            </a:r>
          </a:p>
          <a:p>
            <a:pPr marL="582930" indent="-514350">
              <a:buAutoNum type="alphaLcPeriod"/>
            </a:pPr>
            <a:r>
              <a:rPr lang="en-US" sz="2400" dirty="0" smtClean="0"/>
              <a:t>Willing to worship in spirit and in truth.  John 4:23-24</a:t>
            </a:r>
          </a:p>
          <a:p>
            <a:pPr marL="582930" indent="-514350">
              <a:buAutoNum type="alphaLcPeriod"/>
            </a:pPr>
            <a:r>
              <a:rPr lang="en-US" sz="2400" dirty="0" smtClean="0"/>
              <a:t>Attend worship.   Hebrews 10: 24-25</a:t>
            </a:r>
          </a:p>
          <a:p>
            <a:pPr marL="582930" indent="-514350">
              <a:buAutoNum type="alphaLcPeriod"/>
            </a:pPr>
            <a:r>
              <a:rPr lang="en-US" sz="2400" dirty="0" smtClean="0"/>
              <a:t>Put the Kingdom first in your life.  Matthew 6:33</a:t>
            </a:r>
            <a:endParaRPr lang="en-US" sz="2400"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27</a:t>
            </a:fld>
            <a:endParaRPr lang="en-US"/>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 The Church</a:t>
            </a:r>
            <a:endParaRPr lang="en-US" dirty="0"/>
          </a:p>
        </p:txBody>
      </p:sp>
      <p:sp>
        <p:nvSpPr>
          <p:cNvPr id="3" name="Content Placeholder 2"/>
          <p:cNvSpPr>
            <a:spLocks noGrp="1"/>
          </p:cNvSpPr>
          <p:nvPr>
            <p:ph idx="1"/>
          </p:nvPr>
        </p:nvSpPr>
        <p:spPr/>
        <p:txBody>
          <a:bodyPr>
            <a:normAutofit lnSpcReduction="10000"/>
          </a:bodyPr>
          <a:lstStyle/>
          <a:p>
            <a:r>
              <a:rPr lang="en-US" sz="3200" dirty="0" smtClean="0">
                <a:solidFill>
                  <a:schemeClr val="accent4"/>
                </a:solidFill>
              </a:rPr>
              <a:t>When the Kingdom is no longer </a:t>
            </a:r>
          </a:p>
          <a:p>
            <a:pPr>
              <a:buNone/>
            </a:pPr>
            <a:r>
              <a:rPr lang="en-US" sz="3200" dirty="0" smtClean="0">
                <a:solidFill>
                  <a:schemeClr val="accent4"/>
                </a:solidFill>
              </a:rPr>
              <a:t>     the Kingdom.</a:t>
            </a:r>
          </a:p>
          <a:p>
            <a:pPr marL="582930" indent="-514350">
              <a:buAutoNum type="arabicPeriod"/>
            </a:pPr>
            <a:r>
              <a:rPr lang="en-US" dirty="0" smtClean="0"/>
              <a:t>When it no longer accepts the N.T. as</a:t>
            </a:r>
          </a:p>
          <a:p>
            <a:pPr marL="582930" indent="-514350">
              <a:buNone/>
            </a:pPr>
            <a:r>
              <a:rPr lang="en-US" dirty="0" smtClean="0"/>
              <a:t>       the absolute authority. John 12:48</a:t>
            </a:r>
          </a:p>
          <a:p>
            <a:pPr marL="582930" indent="-514350">
              <a:buNone/>
            </a:pPr>
            <a:r>
              <a:rPr lang="en-US" dirty="0" smtClean="0"/>
              <a:t>2. When a congregation is no longer to be </a:t>
            </a:r>
          </a:p>
          <a:p>
            <a:pPr marL="582930" indent="-514350">
              <a:buNone/>
            </a:pPr>
            <a:r>
              <a:rPr lang="en-US" dirty="0" smtClean="0"/>
              <a:t>     governed as Christ ordained. </a:t>
            </a:r>
          </a:p>
          <a:p>
            <a:pPr marL="582930" indent="-514350">
              <a:buNone/>
            </a:pPr>
            <a:r>
              <a:rPr lang="en-US" dirty="0" smtClean="0"/>
              <a:t>    There is no acceptable exception to </a:t>
            </a:r>
          </a:p>
          <a:p>
            <a:pPr marL="582930" indent="-514350">
              <a:buNone/>
            </a:pPr>
            <a:r>
              <a:rPr lang="en-US" dirty="0" smtClean="0"/>
              <a:t>    Elders or Deacons.</a:t>
            </a:r>
          </a:p>
          <a:p>
            <a:pPr marL="582930" indent="-514350">
              <a:buNone/>
            </a:pPr>
            <a:r>
              <a:rPr lang="en-US" dirty="0" smtClean="0"/>
              <a:t>    </a:t>
            </a:r>
            <a:r>
              <a:rPr lang="en-US" sz="2800" i="1" dirty="0" smtClean="0"/>
              <a:t>Surviving the Storms of Change </a:t>
            </a:r>
            <a:r>
              <a:rPr lang="en-US" sz="2800" dirty="0" smtClean="0"/>
              <a:t>by John </a:t>
            </a:r>
            <a:r>
              <a:rPr lang="en-US" sz="2800" dirty="0" err="1" smtClean="0"/>
              <a:t>Waddey</a:t>
            </a: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28</a:t>
            </a:fld>
            <a:endParaRPr lang="en-US"/>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 The Church</a:t>
            </a:r>
            <a:endParaRPr lang="en-US" dirty="0"/>
          </a:p>
        </p:txBody>
      </p:sp>
      <p:sp>
        <p:nvSpPr>
          <p:cNvPr id="3" name="Content Placeholder 2"/>
          <p:cNvSpPr>
            <a:spLocks noGrp="1"/>
          </p:cNvSpPr>
          <p:nvPr>
            <p:ph idx="1"/>
          </p:nvPr>
        </p:nvSpPr>
        <p:spPr/>
        <p:txBody>
          <a:bodyPr>
            <a:normAutofit lnSpcReduction="10000"/>
          </a:bodyPr>
          <a:lstStyle/>
          <a:p>
            <a:r>
              <a:rPr lang="en-US" sz="3200" dirty="0" smtClean="0">
                <a:solidFill>
                  <a:schemeClr val="accent4"/>
                </a:solidFill>
              </a:rPr>
              <a:t>When the Kingdom is no longer </a:t>
            </a:r>
          </a:p>
          <a:p>
            <a:pPr>
              <a:buNone/>
            </a:pPr>
            <a:r>
              <a:rPr lang="en-US" sz="3200" dirty="0" smtClean="0">
                <a:solidFill>
                  <a:schemeClr val="accent4"/>
                </a:solidFill>
              </a:rPr>
              <a:t>     the Kingdom.</a:t>
            </a:r>
          </a:p>
          <a:p>
            <a:pPr marL="582930" indent="-514350">
              <a:buNone/>
            </a:pPr>
            <a:r>
              <a:rPr lang="en-US" dirty="0" smtClean="0"/>
              <a:t>3. When a congregation places women in a</a:t>
            </a:r>
          </a:p>
          <a:p>
            <a:pPr marL="582930" indent="-514350">
              <a:buNone/>
            </a:pPr>
            <a:r>
              <a:rPr lang="en-US" dirty="0" smtClean="0"/>
              <a:t>    position of leadership.</a:t>
            </a:r>
          </a:p>
          <a:p>
            <a:pPr marL="582930" indent="-514350">
              <a:buNone/>
            </a:pPr>
            <a:r>
              <a:rPr lang="en-US" dirty="0" smtClean="0"/>
              <a:t>    1 Cor. 14:33-34,   1 Tim. 2:8- 11- 12</a:t>
            </a:r>
          </a:p>
          <a:p>
            <a:pPr marL="582930" indent="-514350">
              <a:buNone/>
            </a:pPr>
            <a:r>
              <a:rPr lang="en-US" dirty="0" smtClean="0"/>
              <a:t>4. When a congregation no longer teaches </a:t>
            </a:r>
          </a:p>
          <a:p>
            <a:pPr marL="582930" indent="-514350">
              <a:buNone/>
            </a:pPr>
            <a:r>
              <a:rPr lang="en-US" dirty="0" smtClean="0"/>
              <a:t>    sinners how to be saved in Christ’s </a:t>
            </a:r>
          </a:p>
          <a:p>
            <a:pPr marL="582930" indent="-514350">
              <a:buNone/>
            </a:pPr>
            <a:r>
              <a:rPr lang="en-US" dirty="0" smtClean="0"/>
              <a:t>    appointed way.  Acts 22:16</a:t>
            </a:r>
          </a:p>
          <a:p>
            <a:pPr marL="582930" indent="-514350">
              <a:buNone/>
            </a:pPr>
            <a:r>
              <a:rPr lang="en-US" dirty="0" smtClean="0"/>
              <a:t>    </a:t>
            </a:r>
            <a:r>
              <a:rPr lang="en-US" sz="2800" i="1" dirty="0" smtClean="0"/>
              <a:t>Surviving the Storms of Change </a:t>
            </a:r>
            <a:r>
              <a:rPr lang="en-US" sz="2800" dirty="0" smtClean="0"/>
              <a:t>by John </a:t>
            </a:r>
            <a:r>
              <a:rPr lang="en-US" sz="2800" dirty="0" err="1" smtClean="0"/>
              <a:t>Waddey</a:t>
            </a: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29</a:t>
            </a:fld>
            <a:endParaRPr lang="en-US"/>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Another thought on the kingdom of God.</a:t>
            </a:r>
          </a:p>
          <a:p>
            <a:pPr>
              <a:buNone/>
            </a:pPr>
            <a:r>
              <a:rPr lang="en-US" dirty="0" smtClean="0"/>
              <a:t>   </a:t>
            </a:r>
            <a:r>
              <a:rPr lang="en-US" i="1" dirty="0" smtClean="0"/>
              <a:t>When Christ returns to establish His kingdom on earth, He will usher in “a kingdom of peace, righteousness, justice, happiness, and prosperity.”</a:t>
            </a:r>
          </a:p>
          <a:p>
            <a:pPr>
              <a:buNone/>
            </a:pPr>
            <a:r>
              <a:rPr lang="en-US" dirty="0" smtClean="0"/>
              <a:t>   </a:t>
            </a:r>
            <a:r>
              <a:rPr lang="en-US" sz="2000" dirty="0" smtClean="0"/>
              <a:t>John Taylor, The Church of Jesus Christ of Latter -Day Saints</a:t>
            </a:r>
            <a:endParaRPr lang="en-US" dirty="0" smtClean="0"/>
          </a:p>
        </p:txBody>
      </p:sp>
      <p:sp>
        <p:nvSpPr>
          <p:cNvPr id="4" name="Slide Number Placeholder 3"/>
          <p:cNvSpPr>
            <a:spLocks noGrp="1"/>
          </p:cNvSpPr>
          <p:nvPr>
            <p:ph type="sldNum" sz="quarter" idx="12"/>
          </p:nvPr>
        </p:nvSpPr>
        <p:spPr/>
        <p:txBody>
          <a:bodyPr/>
          <a:lstStyle/>
          <a:p>
            <a:fld id="{A8335838-FD26-4F15-B5AD-69091462CAC1}" type="slidenum">
              <a:rPr lang="en-US" smtClean="0"/>
              <a:pPr/>
              <a:t>3</a:t>
            </a:fld>
            <a:endParaRPr lang="en-US"/>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 The Church</a:t>
            </a:r>
            <a:endParaRPr lang="en-US" dirty="0"/>
          </a:p>
        </p:txBody>
      </p:sp>
      <p:sp>
        <p:nvSpPr>
          <p:cNvPr id="3" name="Content Placeholder 2"/>
          <p:cNvSpPr>
            <a:spLocks noGrp="1"/>
          </p:cNvSpPr>
          <p:nvPr>
            <p:ph idx="1"/>
          </p:nvPr>
        </p:nvSpPr>
        <p:spPr/>
        <p:txBody>
          <a:bodyPr>
            <a:normAutofit/>
          </a:bodyPr>
          <a:lstStyle/>
          <a:p>
            <a:r>
              <a:rPr lang="en-US" sz="3200" dirty="0" smtClean="0">
                <a:solidFill>
                  <a:schemeClr val="accent4"/>
                </a:solidFill>
              </a:rPr>
              <a:t>When the Kingdom is no longer </a:t>
            </a:r>
          </a:p>
          <a:p>
            <a:pPr>
              <a:buNone/>
            </a:pPr>
            <a:r>
              <a:rPr lang="en-US" sz="3200" dirty="0" smtClean="0">
                <a:solidFill>
                  <a:schemeClr val="accent4"/>
                </a:solidFill>
              </a:rPr>
              <a:t>     the Kingdom.</a:t>
            </a:r>
          </a:p>
          <a:p>
            <a:pPr marL="582930" indent="-514350">
              <a:buAutoNum type="arabicPeriod" startAt="5"/>
            </a:pPr>
            <a:r>
              <a:rPr lang="en-US" dirty="0" smtClean="0"/>
              <a:t>When a body of people despise, ridicule</a:t>
            </a:r>
          </a:p>
          <a:p>
            <a:pPr marL="582930" indent="-514350">
              <a:buNone/>
            </a:pPr>
            <a:r>
              <a:rPr lang="en-US" dirty="0" smtClean="0"/>
              <a:t>      Christ’s church, His worship, </a:t>
            </a:r>
          </a:p>
          <a:p>
            <a:pPr marL="582930" indent="-514350">
              <a:buNone/>
            </a:pPr>
            <a:r>
              <a:rPr lang="en-US" dirty="0" smtClean="0"/>
              <a:t>      His doctrine , and His faithful servants.</a:t>
            </a:r>
          </a:p>
          <a:p>
            <a:pPr marL="582930" indent="-514350">
              <a:buNone/>
            </a:pPr>
            <a:r>
              <a:rPr lang="en-US" dirty="0" smtClean="0"/>
              <a:t>    </a:t>
            </a:r>
            <a:r>
              <a:rPr lang="en-US" sz="2800" i="1" dirty="0" smtClean="0"/>
              <a:t>Surviving the Storms of Change </a:t>
            </a:r>
            <a:r>
              <a:rPr lang="en-US" sz="2800" dirty="0" smtClean="0"/>
              <a:t>by John </a:t>
            </a:r>
            <a:r>
              <a:rPr lang="en-US" sz="2800" dirty="0" err="1" smtClean="0"/>
              <a:t>Waddey</a:t>
            </a: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30</a:t>
            </a:fld>
            <a:endParaRPr lang="en-US"/>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 The Church</a:t>
            </a:r>
            <a:endParaRPr lang="en-US" dirty="0"/>
          </a:p>
        </p:txBody>
      </p:sp>
      <p:sp>
        <p:nvSpPr>
          <p:cNvPr id="3" name="Content Placeholder 2"/>
          <p:cNvSpPr>
            <a:spLocks noGrp="1"/>
          </p:cNvSpPr>
          <p:nvPr>
            <p:ph idx="1"/>
          </p:nvPr>
        </p:nvSpPr>
        <p:spPr/>
        <p:txBody>
          <a:bodyPr/>
          <a:lstStyle/>
          <a:p>
            <a:r>
              <a:rPr lang="en-US" dirty="0" smtClean="0"/>
              <a:t>Your place in the Kingdom</a:t>
            </a:r>
          </a:p>
          <a:p>
            <a:pPr>
              <a:buNone/>
            </a:pPr>
            <a:r>
              <a:rPr lang="en-US" dirty="0" smtClean="0"/>
              <a:t> a. </a:t>
            </a:r>
            <a:r>
              <a:rPr lang="en-US" i="1" dirty="0" smtClean="0"/>
              <a:t>Laborers Together With God </a:t>
            </a:r>
            <a:r>
              <a:rPr lang="en-US" dirty="0" smtClean="0"/>
              <a:t>has</a:t>
            </a:r>
          </a:p>
          <a:p>
            <a:pPr>
              <a:buNone/>
            </a:pPr>
            <a:r>
              <a:rPr lang="en-US" dirty="0" smtClean="0"/>
              <a:t>     257 works outlined. </a:t>
            </a:r>
          </a:p>
          <a:p>
            <a:pPr>
              <a:buNone/>
            </a:pPr>
            <a:r>
              <a:rPr lang="en-US" dirty="0" smtClean="0"/>
              <a:t>b. Where do you fit ? Where ever that is,</a:t>
            </a:r>
          </a:p>
          <a:p>
            <a:pPr>
              <a:buNone/>
            </a:pPr>
            <a:r>
              <a:rPr lang="en-US" dirty="0" smtClean="0"/>
              <a:t>     is your place in the </a:t>
            </a:r>
            <a:r>
              <a:rPr lang="en-US" u="sng" dirty="0" smtClean="0"/>
              <a:t>Kingdom</a:t>
            </a:r>
            <a:r>
              <a:rPr lang="en-US" dirty="0" smtClean="0"/>
              <a:t>.</a:t>
            </a:r>
          </a:p>
          <a:p>
            <a:pPr marL="582930" indent="-514350">
              <a:buAutoNum type="alphaLcPeriod" startAt="3"/>
            </a:pPr>
            <a:r>
              <a:rPr lang="en-US" dirty="0" smtClean="0"/>
              <a:t>Contact a Deacon or an Elder.</a:t>
            </a:r>
          </a:p>
          <a:p>
            <a:pPr marL="582930" indent="-514350">
              <a:buNone/>
            </a:pPr>
            <a:r>
              <a:rPr lang="en-US" dirty="0" smtClean="0"/>
              <a:t>                                                           </a:t>
            </a:r>
          </a:p>
          <a:p>
            <a:pPr>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31</a:t>
            </a:fld>
            <a:endParaRPr lang="en-US"/>
          </a:p>
        </p:txBody>
      </p:sp>
      <p:pic>
        <p:nvPicPr>
          <p:cNvPr id="5" name="Picture 4" descr="Laborers-Together-With-God.jpg"/>
          <p:cNvPicPr>
            <a:picLocks noChangeAspect="1"/>
          </p:cNvPicPr>
          <p:nvPr/>
        </p:nvPicPr>
        <p:blipFill>
          <a:blip r:embed="rId2"/>
          <a:stretch>
            <a:fillRect/>
          </a:stretch>
        </p:blipFill>
        <p:spPr>
          <a:xfrm>
            <a:off x="6324600" y="5257800"/>
            <a:ext cx="2819400" cy="1600200"/>
          </a:xfrm>
          <a:prstGeom prst="rect">
            <a:avLst/>
          </a:prstGeom>
        </p:spPr>
      </p:pic>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Another thought</a:t>
            </a:r>
          </a:p>
          <a:p>
            <a:r>
              <a:rPr lang="en-US" sz="2400" i="1" dirty="0" smtClean="0"/>
              <a:t>In that day, the saints must have the Spirit actively engaged in their lives in order to be drawn by that magnet mutual force that will catch them away. This is called the rapture of the Church, or the Blessed Hope of the saints, and is the first phase of His second coming.</a:t>
            </a:r>
          </a:p>
          <a:p>
            <a:pPr>
              <a:buNone/>
            </a:pPr>
            <a:r>
              <a:rPr lang="en-US" sz="2400" i="1" dirty="0" smtClean="0"/>
              <a:t>     The second phase is the appearance of Jesus to execute judgment and to set up His millennial kingdom with His saints. Then every eye shall see him.</a:t>
            </a:r>
          </a:p>
          <a:p>
            <a:pPr>
              <a:buNone/>
            </a:pPr>
            <a:r>
              <a:rPr lang="en-US" dirty="0" smtClean="0"/>
              <a:t>    </a:t>
            </a:r>
            <a:r>
              <a:rPr lang="en-US" sz="2400" dirty="0" smtClean="0"/>
              <a:t>United Pentecostal Church</a:t>
            </a: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4</a:t>
            </a:fld>
            <a:endParaRPr lang="en-US"/>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Another thought</a:t>
            </a:r>
          </a:p>
          <a:p>
            <a:pPr>
              <a:buNone/>
            </a:pPr>
            <a:r>
              <a:rPr lang="en-US" dirty="0" smtClean="0"/>
              <a:t>  </a:t>
            </a:r>
            <a:r>
              <a:rPr lang="en-US" sz="2600" i="1" dirty="0" smtClean="0"/>
              <a:t>From where will God’s Kingdom rule? Well, where is Jesus? You will remember learning that he was put to death on a torture stake, and then he was resurrected. Shortly thereafter, he ascended to heaven. (</a:t>
            </a:r>
            <a:r>
              <a:rPr lang="en-US" sz="2600" i="1" dirty="0" smtClean="0">
                <a:hlinkClick r:id="rId2"/>
              </a:rPr>
              <a:t>Acts 2:33</a:t>
            </a:r>
            <a:r>
              <a:rPr lang="en-US" sz="2600" i="1" dirty="0" smtClean="0"/>
              <a:t>) Hence, that is where God’s Kingdom is—in heaven. That is why the Bible calls it a “heavenly Kingdom.” (</a:t>
            </a:r>
            <a:r>
              <a:rPr lang="en-US" sz="2600" i="1" dirty="0" smtClean="0">
                <a:hlinkClick r:id="rId3"/>
              </a:rPr>
              <a:t>2 Timothy 4:18</a:t>
            </a:r>
            <a:r>
              <a:rPr lang="en-US" sz="2600" i="1" dirty="0" smtClean="0"/>
              <a:t>) Although God’s Kingdom is in heaven, it will rule over the </a:t>
            </a:r>
            <a:r>
              <a:rPr lang="en-US" sz="2600" i="1" dirty="0" err="1" smtClean="0"/>
              <a:t>earth.—</a:t>
            </a:r>
            <a:r>
              <a:rPr lang="en-US" sz="2600" b="1" i="1" dirty="0" err="1" smtClean="0"/>
              <a:t>Read</a:t>
            </a:r>
            <a:r>
              <a:rPr lang="en-US" sz="2600" b="1" i="1" dirty="0" err="1" smtClean="0">
                <a:hlinkClick r:id="rId4"/>
              </a:rPr>
              <a:t>Revelation</a:t>
            </a:r>
            <a:r>
              <a:rPr lang="en-US" sz="2600" b="1" i="1" dirty="0" smtClean="0">
                <a:hlinkClick r:id="rId4"/>
              </a:rPr>
              <a:t> 11:15</a:t>
            </a:r>
            <a:r>
              <a:rPr lang="en-US" sz="2600" b="1" i="1" dirty="0" smtClean="0"/>
              <a:t>.</a:t>
            </a:r>
          </a:p>
          <a:p>
            <a:pPr>
              <a:buNone/>
            </a:pPr>
            <a:r>
              <a:rPr lang="en-US" sz="2600" b="1" i="1" dirty="0" smtClean="0"/>
              <a:t>                                               </a:t>
            </a:r>
            <a:r>
              <a:rPr lang="en-US" sz="2600" dirty="0" smtClean="0"/>
              <a:t>JW. org</a:t>
            </a:r>
            <a:endParaRPr lang="en-US" sz="2600"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5</a:t>
            </a:fld>
            <a:endParaRPr lang="en-US"/>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The Apostles &amp; others</a:t>
            </a:r>
          </a:p>
          <a:p>
            <a:pPr>
              <a:buNone/>
            </a:pPr>
            <a:r>
              <a:rPr lang="en-US" dirty="0" smtClean="0"/>
              <a:t>  * Many were looking for an earthly </a:t>
            </a:r>
          </a:p>
          <a:p>
            <a:pPr>
              <a:buNone/>
            </a:pPr>
            <a:r>
              <a:rPr lang="en-US" dirty="0" smtClean="0"/>
              <a:t>  kingdom during Christ’s ministry.</a:t>
            </a:r>
          </a:p>
          <a:p>
            <a:pPr>
              <a:buNone/>
            </a:pPr>
            <a:r>
              <a:rPr lang="en-US" dirty="0" smtClean="0"/>
              <a:t>  * Many Jews were looking for a messiah</a:t>
            </a:r>
          </a:p>
          <a:p>
            <a:pPr>
              <a:buNone/>
            </a:pPr>
            <a:r>
              <a:rPr lang="en-US" dirty="0" smtClean="0"/>
              <a:t>  and king that would lead them out from the</a:t>
            </a:r>
          </a:p>
          <a:p>
            <a:pPr>
              <a:buNone/>
            </a:pPr>
            <a:r>
              <a:rPr lang="en-US" dirty="0" smtClean="0"/>
              <a:t>  rule of the Romans.</a:t>
            </a:r>
          </a:p>
          <a:p>
            <a:pPr>
              <a:buNone/>
            </a:pPr>
            <a:r>
              <a:rPr lang="en-US" dirty="0" smtClean="0"/>
              <a:t>  * They did not understand the mission nor</a:t>
            </a:r>
          </a:p>
          <a:p>
            <a:pPr>
              <a:buNone/>
            </a:pPr>
            <a:r>
              <a:rPr lang="en-US" dirty="0" smtClean="0"/>
              <a:t>   the nature of the kingdom.</a:t>
            </a: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6</a:t>
            </a:fld>
            <a:endParaRPr lang="en-US"/>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55000" lnSpcReduction="20000"/>
          </a:bodyPr>
          <a:lstStyle/>
          <a:p>
            <a:r>
              <a:rPr lang="en-US" sz="4400" dirty="0" smtClean="0"/>
              <a:t>Denominational theory on the 1000 year reign. </a:t>
            </a:r>
          </a:p>
          <a:p>
            <a:r>
              <a:rPr lang="en-US" sz="2900" dirty="0" smtClean="0"/>
              <a:t>Jesus returns at the second coming.</a:t>
            </a:r>
          </a:p>
          <a:p>
            <a:r>
              <a:rPr lang="en-US" sz="2900" dirty="0" smtClean="0"/>
              <a:t>- The wicked are killed by the 'brightness of His coming'.</a:t>
            </a:r>
          </a:p>
          <a:p>
            <a:r>
              <a:rPr lang="en-US" sz="2900" dirty="0" smtClean="0"/>
              <a:t>- The dead saints are resurrected and together with the living saints, meet Jesus in the air.</a:t>
            </a:r>
          </a:p>
          <a:p>
            <a:r>
              <a:rPr lang="en-US" sz="2900" dirty="0" smtClean="0"/>
              <a:t>- The earth is laid waste.</a:t>
            </a:r>
          </a:p>
          <a:p>
            <a:r>
              <a:rPr lang="en-US" sz="2900" dirty="0" smtClean="0"/>
              <a:t>- Satan is bound on earth by circumstances of having no one to tempt.</a:t>
            </a:r>
          </a:p>
          <a:p>
            <a:r>
              <a:rPr lang="en-US" sz="2900" dirty="0" smtClean="0"/>
              <a:t>- The thousand year millennium starts.</a:t>
            </a:r>
          </a:p>
          <a:p>
            <a:r>
              <a:rPr lang="en-US" sz="2900" dirty="0" smtClean="0"/>
              <a:t>- The saints are in heaven for a thousand years with Jesus and take part in judgment.</a:t>
            </a:r>
          </a:p>
          <a:p>
            <a:r>
              <a:rPr lang="en-US" sz="2900" dirty="0" smtClean="0"/>
              <a:t>- The thousand year millennium ends.</a:t>
            </a:r>
          </a:p>
          <a:p>
            <a:r>
              <a:rPr lang="en-US" sz="2900" dirty="0" smtClean="0"/>
              <a:t>- The lost are resurrected and </a:t>
            </a:r>
            <a:r>
              <a:rPr lang="en-US" sz="2900" dirty="0" err="1" smtClean="0"/>
              <a:t>satan</a:t>
            </a:r>
            <a:r>
              <a:rPr lang="en-US" sz="2900" dirty="0" smtClean="0"/>
              <a:t> gathers them for battle.</a:t>
            </a:r>
          </a:p>
          <a:p>
            <a:r>
              <a:rPr lang="en-US" sz="2900" dirty="0" smtClean="0"/>
              <a:t>- The New Jerusalem descends to earth with Jesus and the saints.</a:t>
            </a:r>
          </a:p>
          <a:p>
            <a:r>
              <a:rPr lang="en-US" sz="2900" dirty="0" smtClean="0"/>
              <a:t>- Satan and the lost go up to the new city to attack it.</a:t>
            </a:r>
          </a:p>
          <a:p>
            <a:r>
              <a:rPr lang="en-US" sz="2900" dirty="0" smtClean="0"/>
              <a:t>- God reigns fire down from heaven and destroys </a:t>
            </a:r>
            <a:r>
              <a:rPr lang="en-US" sz="2900" dirty="0" err="1" smtClean="0"/>
              <a:t>satan</a:t>
            </a:r>
            <a:r>
              <a:rPr lang="en-US" sz="2900" dirty="0" smtClean="0"/>
              <a:t> and the lost.</a:t>
            </a:r>
          </a:p>
          <a:p>
            <a:r>
              <a:rPr lang="en-US" sz="2900" dirty="0" smtClean="0"/>
              <a:t>- Heaven and earth is renewed and the saints live forever with Jesus.</a:t>
            </a:r>
          </a:p>
          <a:p>
            <a:pPr>
              <a:buNone/>
            </a:pPr>
            <a:r>
              <a:rPr lang="en-US" sz="2900" dirty="0" smtClean="0"/>
              <a:t>                                               secondcomingofchirstjesus.net </a:t>
            </a:r>
          </a:p>
          <a:p>
            <a:pPr>
              <a:buNone/>
            </a:pPr>
            <a:endParaRPr lang="en-US" sz="2800"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7</a:t>
            </a:fld>
            <a:endParaRPr lang="en-US"/>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sz="4300" dirty="0" smtClean="0"/>
              <a:t>Denominational theory on the 1000 year reign. </a:t>
            </a:r>
          </a:p>
          <a:p>
            <a:pPr>
              <a:buNone/>
            </a:pPr>
            <a:r>
              <a:rPr lang="en-US" sz="2800" dirty="0" smtClean="0"/>
              <a:t>“The purpose of the 1,000-year reign is to fulfill promises God made to the world that cannot be fulfilled while Satan is free and humans have political authority. Some of these promises, called covenants, were given specifically to Israel. Others were given to Jesus, the nations of the world, and creation. All of these will be fulfilled during Jesus’ 1,000-year reign.”</a:t>
            </a:r>
            <a:br>
              <a:rPr lang="en-US" sz="2800" dirty="0" smtClean="0"/>
            </a:br>
            <a:r>
              <a:rPr lang="en-US" sz="2800" dirty="0" smtClean="0"/>
              <a:t/>
            </a:r>
            <a:br>
              <a:rPr lang="en-US" sz="2800" dirty="0" smtClean="0"/>
            </a:br>
            <a:r>
              <a:rPr lang="en-US" sz="2800" dirty="0" smtClean="0"/>
              <a:t>                              </a:t>
            </a:r>
            <a:r>
              <a:rPr lang="en-US" sz="2800" u="sng" dirty="0" smtClean="0"/>
              <a:t>gotquestions.org</a:t>
            </a:r>
            <a:endParaRPr lang="en-US" sz="2800"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8</a:t>
            </a:fld>
            <a:endParaRPr lang="en-US"/>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Religious people can be </a:t>
            </a:r>
          </a:p>
          <a:p>
            <a:pPr>
              <a:buNone/>
            </a:pPr>
            <a:r>
              <a:rPr lang="en-US" dirty="0" smtClean="0"/>
              <a:t>    false prophets and teachers. </a:t>
            </a:r>
          </a:p>
          <a:p>
            <a:pPr>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A8335838-FD26-4F15-B5AD-69091462CAC1}" type="slidenum">
              <a:rPr lang="en-US" smtClean="0"/>
              <a:pPr/>
              <a:t>9</a:t>
            </a:fld>
            <a:endParaRPr lang="en-US"/>
          </a:p>
        </p:txBody>
      </p:sp>
      <p:pic>
        <p:nvPicPr>
          <p:cNvPr id="5" name="Picture 4" descr="judgementsign 1.jpg"/>
          <p:cNvPicPr>
            <a:picLocks noChangeAspect="1"/>
          </p:cNvPicPr>
          <p:nvPr/>
        </p:nvPicPr>
        <p:blipFill>
          <a:blip r:embed="rId2"/>
          <a:stretch>
            <a:fillRect/>
          </a:stretch>
        </p:blipFill>
        <p:spPr>
          <a:xfrm>
            <a:off x="2286000" y="3352800"/>
            <a:ext cx="4956048" cy="3200400"/>
          </a:xfrm>
          <a:prstGeom prst="rect">
            <a:avLst/>
          </a:prstGeom>
        </p:spPr>
      </p:pic>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939</TotalTime>
  <Words>2231</Words>
  <Application>Microsoft Office PowerPoint</Application>
  <PresentationFormat>On-screen Show (4:3)</PresentationFormat>
  <Paragraphs>314</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Calibri</vt:lpstr>
      <vt:lpstr>Consolas</vt:lpstr>
      <vt:lpstr>Corbel</vt:lpstr>
      <vt:lpstr>Wingdings</vt:lpstr>
      <vt:lpstr>Wingdings 2</vt:lpstr>
      <vt:lpstr>Wingdings 3</vt:lpstr>
      <vt:lpstr>Metro</vt:lpstr>
      <vt:lpstr>The Kingdom - The Church Matthew 16:18,19          </vt:lpstr>
      <vt:lpstr>Introduction</vt:lpstr>
      <vt:lpstr>Introduction</vt:lpstr>
      <vt:lpstr>Introduction</vt:lpstr>
      <vt:lpstr>Introduction</vt:lpstr>
      <vt:lpstr>Introduction</vt:lpstr>
      <vt:lpstr>Introduction</vt:lpstr>
      <vt:lpstr>Introduction</vt:lpstr>
      <vt:lpstr>Introduction</vt:lpstr>
      <vt:lpstr>Introduction</vt:lpstr>
      <vt:lpstr>Matthew 16:18, 19</vt:lpstr>
      <vt:lpstr>Matthew 16:18,19</vt:lpstr>
      <vt:lpstr>Matthew 16: 18,19</vt:lpstr>
      <vt:lpstr>Matthew 16:18,19</vt:lpstr>
      <vt:lpstr>The prophecy of the Kingdom.</vt:lpstr>
      <vt:lpstr>Described in Different Terms </vt:lpstr>
      <vt:lpstr>Essential Elements of a Kingdom</vt:lpstr>
      <vt:lpstr>“Kingdom of God” Applications</vt:lpstr>
      <vt:lpstr>The Kingdom - The Church</vt:lpstr>
      <vt:lpstr>The Kingdom - The Church</vt:lpstr>
      <vt:lpstr>The Kingdom - The Church</vt:lpstr>
      <vt:lpstr>The Kingdom - The Church</vt:lpstr>
      <vt:lpstr>The Kingdom - The Church</vt:lpstr>
      <vt:lpstr>The Kingdom- The Church</vt:lpstr>
      <vt:lpstr>The Kingdom – The Church</vt:lpstr>
      <vt:lpstr>The Kingdom – The Church</vt:lpstr>
      <vt:lpstr>The Kingdom- The Church</vt:lpstr>
      <vt:lpstr>The Kingdom – The Church</vt:lpstr>
      <vt:lpstr>The Kingdom – The Church</vt:lpstr>
      <vt:lpstr>The Kingdom – The Church</vt:lpstr>
      <vt:lpstr>The Kingdom – The Church</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Tommy G. McClure</dc:creator>
  <cp:lastModifiedBy>Cindy Nelson</cp:lastModifiedBy>
  <cp:revision>162</cp:revision>
  <dcterms:created xsi:type="dcterms:W3CDTF">2015-03-21T15:13:25Z</dcterms:created>
  <dcterms:modified xsi:type="dcterms:W3CDTF">2015-06-29T13:23:10Z</dcterms:modified>
</cp:coreProperties>
</file>