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5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6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492" y="1024932"/>
            <a:ext cx="6963508" cy="665757"/>
          </a:xfrm>
        </p:spPr>
        <p:txBody>
          <a:bodyPr>
            <a:normAutofit/>
          </a:bodyPr>
          <a:lstStyle>
            <a:lvl1pPr>
              <a:defRPr sz="4000" b="1">
                <a:latin typeface="Neutra Text Bold Italic" panose="0200080005000009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92" y="1788458"/>
            <a:ext cx="6963508" cy="5069541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  <a:lvl2pPr marL="685800" indent="-284163">
              <a:buFont typeface="Calibri" panose="020F0502020204030204" pitchFamily="34" charset="0"/>
              <a:buChar char="–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5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8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7B1A-3493-4873-9A7E-46CD42A622C0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4AD5-76F1-4B54-8486-B0645E777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9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9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Phenomenal </a:t>
            </a:r>
            <a:r>
              <a:rPr lang="en-US" u="heavy" dirty="0" smtClean="0"/>
              <a:t>Teachers</a:t>
            </a:r>
            <a:endParaRPr lang="en-US" u="heav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</a:t>
            </a:r>
            <a:r>
              <a:rPr lang="en-US" dirty="0"/>
              <a:t>Who Are </a:t>
            </a:r>
            <a:r>
              <a:rPr lang="en-US" u="sng" dirty="0" smtClean="0"/>
              <a:t>Personal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went in to them</a:t>
            </a:r>
            <a:r>
              <a:rPr lang="en-US" dirty="0" smtClean="0"/>
              <a:t>” (Acts 17:2)</a:t>
            </a:r>
            <a:endParaRPr lang="en-US" dirty="0"/>
          </a:p>
          <a:p>
            <a:r>
              <a:rPr lang="en-US" dirty="0" smtClean="0"/>
              <a:t>Teachers </a:t>
            </a:r>
            <a:r>
              <a:rPr lang="en-US" dirty="0"/>
              <a:t>Who Are </a:t>
            </a:r>
            <a:r>
              <a:rPr lang="en-US" u="sng" dirty="0" smtClean="0"/>
              <a:t>Loyal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for three Sabbaths</a:t>
            </a:r>
            <a:r>
              <a:rPr lang="en-US" dirty="0" smtClean="0"/>
              <a:t>” (17:2)</a:t>
            </a:r>
            <a:endParaRPr lang="en-US" dirty="0"/>
          </a:p>
          <a:p>
            <a:r>
              <a:rPr lang="en-US" dirty="0" smtClean="0"/>
              <a:t>Teachers </a:t>
            </a:r>
            <a:r>
              <a:rPr lang="en-US" dirty="0"/>
              <a:t>Who Are </a:t>
            </a:r>
            <a:r>
              <a:rPr lang="en-US" u="sng" dirty="0" smtClean="0"/>
              <a:t>Scriptural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reasoned from </a:t>
            </a:r>
            <a:r>
              <a:rPr lang="en-US" dirty="0" smtClean="0"/>
              <a:t>the Scriptures” (17:2)</a:t>
            </a:r>
            <a:endParaRPr lang="en-US" dirty="0"/>
          </a:p>
          <a:p>
            <a:pPr lvl="1"/>
            <a:r>
              <a:rPr lang="en-US" dirty="0" smtClean="0"/>
              <a:t>“explaining </a:t>
            </a:r>
            <a:r>
              <a:rPr lang="en-US" dirty="0"/>
              <a:t>and </a:t>
            </a:r>
            <a:r>
              <a:rPr lang="en-US" dirty="0" smtClean="0"/>
              <a:t>demonstrating” (17:3)</a:t>
            </a:r>
            <a:endParaRPr lang="en-US" dirty="0"/>
          </a:p>
          <a:p>
            <a:r>
              <a:rPr lang="en-US" dirty="0" smtClean="0"/>
              <a:t>Teachers </a:t>
            </a:r>
            <a:r>
              <a:rPr lang="en-US" dirty="0"/>
              <a:t>Who Are </a:t>
            </a:r>
            <a:r>
              <a:rPr lang="en-US" u="sng" dirty="0" smtClean="0"/>
              <a:t>Practical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some were persuaded</a:t>
            </a:r>
            <a:r>
              <a:rPr lang="en-US" dirty="0" smtClean="0"/>
              <a:t>” (17:4)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3047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Phenomenal </a:t>
            </a:r>
            <a:r>
              <a:rPr lang="en-US" u="heavy" dirty="0" smtClean="0"/>
              <a:t>Students</a:t>
            </a:r>
            <a:endParaRPr lang="en-US" u="heav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Who </a:t>
            </a:r>
            <a:r>
              <a:rPr lang="en-US" u="sng" dirty="0" smtClean="0"/>
              <a:t>Welcome</a:t>
            </a:r>
            <a:r>
              <a:rPr lang="en-US" dirty="0" smtClean="0"/>
              <a:t> the Word</a:t>
            </a:r>
          </a:p>
          <a:p>
            <a:pPr lvl="1"/>
            <a:r>
              <a:rPr lang="en-US" dirty="0" smtClean="0"/>
              <a:t>“received the Word” (Acts 17:11)</a:t>
            </a:r>
          </a:p>
          <a:p>
            <a:r>
              <a:rPr lang="en-US" dirty="0" smtClean="0"/>
              <a:t>Students Who </a:t>
            </a:r>
            <a:r>
              <a:rPr lang="en-US" u="sng" dirty="0" smtClean="0"/>
              <a:t>Crave</a:t>
            </a:r>
            <a:r>
              <a:rPr lang="en-US" dirty="0" smtClean="0"/>
              <a:t> the Word</a:t>
            </a:r>
          </a:p>
          <a:p>
            <a:pPr lvl="1"/>
            <a:r>
              <a:rPr lang="en-US" dirty="0" smtClean="0"/>
              <a:t>“with all readiness” (17:11)</a:t>
            </a:r>
          </a:p>
          <a:p>
            <a:r>
              <a:rPr lang="en-US" dirty="0" smtClean="0"/>
              <a:t>Students Who </a:t>
            </a:r>
            <a:r>
              <a:rPr lang="en-US" u="sng" dirty="0" smtClean="0"/>
              <a:t>Search</a:t>
            </a:r>
            <a:r>
              <a:rPr lang="en-US" dirty="0" smtClean="0"/>
              <a:t> the Word</a:t>
            </a:r>
          </a:p>
          <a:p>
            <a:pPr lvl="1"/>
            <a:r>
              <a:rPr lang="en-US" dirty="0" smtClean="0"/>
              <a:t>“searched the Scriptures” (17:11)</a:t>
            </a:r>
          </a:p>
          <a:p>
            <a:r>
              <a:rPr lang="en-US" dirty="0" smtClean="0"/>
              <a:t>Students Who </a:t>
            </a:r>
            <a:r>
              <a:rPr lang="en-US" u="sng" dirty="0" smtClean="0"/>
              <a:t>Everyday</a:t>
            </a:r>
            <a:r>
              <a:rPr lang="en-US" dirty="0" smtClean="0"/>
              <a:t> the Word</a:t>
            </a:r>
          </a:p>
          <a:p>
            <a:r>
              <a:rPr lang="en-US" dirty="0" smtClean="0"/>
              <a:t>Students Who </a:t>
            </a:r>
            <a:r>
              <a:rPr lang="en-US" u="sng" dirty="0" smtClean="0"/>
              <a:t>Trust</a:t>
            </a:r>
            <a:r>
              <a:rPr lang="en-US" dirty="0" smtClean="0"/>
              <a:t> the Word</a:t>
            </a:r>
          </a:p>
          <a:p>
            <a:pPr lvl="1"/>
            <a:r>
              <a:rPr lang="en-US" dirty="0"/>
              <a:t>“to </a:t>
            </a:r>
            <a:r>
              <a:rPr lang="en-US" dirty="0" smtClean="0"/>
              <a:t>see whether </a:t>
            </a:r>
            <a:r>
              <a:rPr lang="en-US" dirty="0"/>
              <a:t>these things were </a:t>
            </a:r>
            <a:r>
              <a:rPr lang="en-US" dirty="0" smtClean="0"/>
              <a:t>so” (17:11)</a:t>
            </a:r>
          </a:p>
          <a:p>
            <a:r>
              <a:rPr lang="en-US" dirty="0" smtClean="0"/>
              <a:t>Students Who </a:t>
            </a:r>
            <a:r>
              <a:rPr lang="en-US" u="sng" dirty="0" smtClean="0"/>
              <a:t>Obey</a:t>
            </a:r>
            <a:r>
              <a:rPr lang="en-US" dirty="0" smtClean="0"/>
              <a:t> the Word</a:t>
            </a:r>
          </a:p>
          <a:p>
            <a:pPr lvl="1"/>
            <a:r>
              <a:rPr lang="en-US" dirty="0" smtClean="0"/>
              <a:t>“many of them believed” (17:12)</a:t>
            </a:r>
          </a:p>
        </p:txBody>
      </p:sp>
    </p:spTree>
    <p:extLst>
      <p:ext uri="{BB962C8B-B14F-4D97-AF65-F5344CB8AC3E}">
        <p14:creationId xmlns:p14="http://schemas.microsoft.com/office/powerpoint/2010/main" val="3439136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447" y="1333850"/>
            <a:ext cx="4605556" cy="5494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 anchorCtr="0"/>
          <a:lstStyle/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Genesis (Part 1)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Dan Jenkins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(Auditorium)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Christian Evidences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Nate Nelson 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(Adult 1)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Fundamentals of the Faith (Part 1)</a:t>
            </a:r>
          </a:p>
          <a:p>
            <a:pPr lvl="0">
              <a:spcAft>
                <a:spcPts val="600"/>
              </a:spcAft>
              <a:tabLst>
                <a:tab pos="461963" algn="l"/>
              </a:tabLst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</a:rPr>
              <a:t>	</a:t>
            </a:r>
            <a:r>
              <a:rPr lang="en-US" sz="2000" b="1" i="1" dirty="0" smtClean="0">
                <a:solidFill>
                  <a:srgbClr val="4472C4">
                    <a:lumMod val="50000"/>
                  </a:srgbClr>
                </a:solidFill>
              </a:rPr>
              <a:t>David Sproule </a:t>
            </a:r>
            <a:r>
              <a:rPr lang="en-US" sz="2000" i="1" dirty="0">
                <a:solidFill>
                  <a:srgbClr val="4472C4">
                    <a:lumMod val="50000"/>
                  </a:srgbClr>
                </a:solidFill>
              </a:rPr>
              <a:t>(Adult </a:t>
            </a:r>
            <a:r>
              <a:rPr lang="en-US" sz="2000" i="1" dirty="0" smtClean="0">
                <a:solidFill>
                  <a:srgbClr val="4472C4">
                    <a:lumMod val="50000"/>
                  </a:srgbClr>
                </a:solidFill>
              </a:rPr>
              <a:t>2)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Young Adults: How to Study the Bible</a:t>
            </a:r>
          </a:p>
          <a:p>
            <a:pPr lvl="0">
              <a:spcAft>
                <a:spcPts val="600"/>
              </a:spcAft>
              <a:tabLst>
                <a:tab pos="461963" algn="l"/>
              </a:tabLst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</a:rPr>
              <a:t>	</a:t>
            </a:r>
            <a:r>
              <a:rPr lang="en-US" sz="2000" b="1" i="1" dirty="0" smtClean="0">
                <a:solidFill>
                  <a:srgbClr val="4472C4">
                    <a:lumMod val="50000"/>
                  </a:srgbClr>
                </a:solidFill>
              </a:rPr>
              <a:t>Josh Blackmer </a:t>
            </a:r>
            <a:r>
              <a:rPr lang="en-US" sz="2000" i="1" dirty="0" smtClean="0">
                <a:solidFill>
                  <a:srgbClr val="4472C4">
                    <a:lumMod val="50000"/>
                  </a:srgbClr>
                </a:solidFill>
              </a:rPr>
              <a:t>(Adult 3)</a:t>
            </a: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Sr. High: World Religions</a:t>
            </a:r>
          </a:p>
          <a:p>
            <a:pPr lvl="0">
              <a:spcAft>
                <a:spcPts val="600"/>
              </a:spcAft>
              <a:tabLst>
                <a:tab pos="461963" algn="l"/>
              </a:tabLst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</a:rPr>
              <a:t>	</a:t>
            </a:r>
            <a:r>
              <a:rPr lang="en-US" sz="2000" b="1" i="1" dirty="0" smtClean="0">
                <a:solidFill>
                  <a:srgbClr val="4472C4">
                    <a:lumMod val="50000"/>
                  </a:srgbClr>
                </a:solidFill>
              </a:rPr>
              <a:t>Jeff Goodale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Jr. High: Letters to Christians</a:t>
            </a:r>
          </a:p>
          <a:p>
            <a:pPr lvl="0">
              <a:spcAft>
                <a:spcPts val="600"/>
              </a:spcAft>
              <a:tabLst>
                <a:tab pos="461963" algn="l"/>
              </a:tabLst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</a:rPr>
              <a:t>	</a:t>
            </a:r>
            <a:r>
              <a:rPr lang="en-US" sz="2000" b="1" i="1" dirty="0" smtClean="0">
                <a:solidFill>
                  <a:srgbClr val="4472C4">
                    <a:lumMod val="50000"/>
                  </a:srgbClr>
                </a:solidFill>
              </a:rPr>
              <a:t>Phil Porter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1783" y="1335024"/>
            <a:ext cx="4043494" cy="5493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 anchorCtr="0"/>
          <a:lstStyle/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Survey of the N.T. (Part 1)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</a:rPr>
              <a:t>	</a:t>
            </a:r>
            <a:r>
              <a:rPr lang="en-US" sz="2000" b="1" i="1" dirty="0" smtClean="0">
                <a:solidFill>
                  <a:srgbClr val="4472C4">
                    <a:lumMod val="50000"/>
                  </a:srgbClr>
                </a:solidFill>
              </a:rPr>
              <a:t>David Sproule </a:t>
            </a:r>
            <a:r>
              <a:rPr lang="en-US" sz="2000" i="1" dirty="0">
                <a:solidFill>
                  <a:srgbClr val="4472C4">
                    <a:lumMod val="50000"/>
                  </a:srgbClr>
                </a:solidFill>
              </a:rPr>
              <a:t>(Auditorium)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Premillennialism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</a:rPr>
              <a:t>	Dan Jenkins </a:t>
            </a:r>
            <a:r>
              <a:rPr lang="en-US" sz="2000" i="1" dirty="0" smtClean="0">
                <a:solidFill>
                  <a:srgbClr val="4472C4">
                    <a:lumMod val="50000"/>
                  </a:srgbClr>
                </a:solidFill>
              </a:rPr>
              <a:t>(Adult 1)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Heart Diseases &amp; Their Cure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</a:rPr>
              <a:t>	Dan </a:t>
            </a:r>
            <a:r>
              <a:rPr lang="en-US" sz="2000" b="1" i="1" dirty="0" smtClean="0">
                <a:solidFill>
                  <a:srgbClr val="4472C4">
                    <a:lumMod val="50000"/>
                  </a:srgbClr>
                </a:solidFill>
              </a:rPr>
              <a:t>Fuller </a:t>
            </a:r>
            <a:r>
              <a:rPr lang="en-US" sz="2000" i="1" dirty="0" smtClean="0">
                <a:solidFill>
                  <a:srgbClr val="4472C4">
                    <a:lumMod val="50000"/>
                  </a:srgbClr>
                </a:solidFill>
              </a:rPr>
              <a:t>(Adult 3)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Ladies: Ruth &amp; Esther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</a:rPr>
              <a:t>	</a:t>
            </a:r>
            <a:r>
              <a:rPr lang="en-US" sz="2000" b="1" i="1" dirty="0" smtClean="0">
                <a:solidFill>
                  <a:srgbClr val="4472C4">
                    <a:lumMod val="50000"/>
                  </a:srgbClr>
                </a:solidFill>
              </a:rPr>
              <a:t>Traci Sproule </a:t>
            </a:r>
            <a:r>
              <a:rPr lang="en-US" sz="2000" i="1" dirty="0" smtClean="0">
                <a:solidFill>
                  <a:srgbClr val="4472C4">
                    <a:lumMod val="50000"/>
                  </a:srgbClr>
                </a:solidFill>
              </a:rPr>
              <a:t>(Adult 2)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Sr. High: 1-2 Corinthians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</a:rPr>
              <a:t>	</a:t>
            </a:r>
            <a:r>
              <a:rPr lang="en-US" sz="2000" b="1" i="1" dirty="0" smtClean="0">
                <a:solidFill>
                  <a:srgbClr val="4472C4">
                    <a:lumMod val="50000"/>
                  </a:srgbClr>
                </a:solidFill>
              </a:rPr>
              <a:t>Josh Blackmer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Jr. High: Bible Geography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</a:rPr>
              <a:t>	</a:t>
            </a:r>
            <a:r>
              <a:rPr lang="en-US" sz="2000" b="1" i="1" dirty="0" smtClean="0">
                <a:solidFill>
                  <a:srgbClr val="4472C4">
                    <a:lumMod val="50000"/>
                  </a:srgbClr>
                </a:solidFill>
              </a:rPr>
              <a:t>Adam Seal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399" y="0"/>
            <a:ext cx="7323589" cy="486561"/>
          </a:xfrm>
          <a:prstGeom prst="rect">
            <a:avLst/>
          </a:prstGeom>
          <a:solidFill>
            <a:srgbClr val="3566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First 10-Week Session </a:t>
            </a:r>
            <a:r>
              <a:rPr lang="en-US" sz="2400" dirty="0" smtClean="0">
                <a:solidFill>
                  <a:schemeClr val="bg1"/>
                </a:solidFill>
              </a:rPr>
              <a:t>(Jan. 18 – Mar. 25)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48" y="849903"/>
            <a:ext cx="4488108" cy="400058"/>
          </a:xfrm>
          <a:prstGeom prst="rect">
            <a:avLst/>
          </a:prstGeom>
          <a:solidFill>
            <a:srgbClr val="3566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Sunday Mornings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(9:00 a.m.)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3189" y="851301"/>
            <a:ext cx="3974976" cy="400058"/>
          </a:xfrm>
          <a:prstGeom prst="rect">
            <a:avLst/>
          </a:prstGeom>
          <a:solidFill>
            <a:srgbClr val="3566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Wednesday Nights </a:t>
            </a:r>
            <a:r>
              <a:rPr lang="en-US" sz="2000" dirty="0" smtClean="0">
                <a:solidFill>
                  <a:schemeClr val="bg1"/>
                </a:solidFill>
              </a:rPr>
              <a:t>(7:00 p.m.)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840448" y="1442906"/>
            <a:ext cx="0" cy="4337109"/>
          </a:xfrm>
          <a:prstGeom prst="line">
            <a:avLst/>
          </a:prstGeom>
          <a:ln w="12700">
            <a:solidFill>
              <a:srgbClr val="356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447" y="1333850"/>
            <a:ext cx="4605556" cy="5494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 anchorCtr="0"/>
          <a:lstStyle/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Genesis (Part 2)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endParaRPr lang="en-US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Miracles of Jesus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Fundamentals of the Faith (Part 2)</a:t>
            </a:r>
          </a:p>
          <a:p>
            <a:pPr lvl="0">
              <a:spcAft>
                <a:spcPts val="600"/>
              </a:spcAft>
              <a:tabLst>
                <a:tab pos="461963" algn="l"/>
              </a:tabLst>
            </a:pPr>
            <a:endParaRPr lang="en-US" sz="2000" b="1" dirty="0" smtClean="0">
              <a:solidFill>
                <a:srgbClr val="4472C4">
                  <a:lumMod val="50000"/>
                </a:srgb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Young Adults: Ephesians</a:t>
            </a:r>
          </a:p>
          <a:p>
            <a:pPr lvl="0">
              <a:spcAft>
                <a:spcPts val="600"/>
              </a:spcAft>
              <a:tabLst>
                <a:tab pos="461963" algn="l"/>
              </a:tabLst>
            </a:pPr>
            <a:endParaRPr lang="en-US" sz="2000" b="1" dirty="0" smtClean="0">
              <a:solidFill>
                <a:srgbClr val="4472C4">
                  <a:lumMod val="50000"/>
                </a:srgb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Sr. High: World Religions</a:t>
            </a:r>
          </a:p>
          <a:p>
            <a:pPr lvl="0">
              <a:spcAft>
                <a:spcPts val="600"/>
              </a:spcAft>
              <a:tabLst>
                <a:tab pos="461963" algn="l"/>
              </a:tabLst>
            </a:pPr>
            <a:endParaRPr lang="en-US" sz="2000" b="1" dirty="0" smtClean="0">
              <a:solidFill>
                <a:srgbClr val="4472C4">
                  <a:lumMod val="50000"/>
                </a:srgb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Jr. High: Letters to Christians</a:t>
            </a:r>
          </a:p>
          <a:p>
            <a:pPr lvl="0">
              <a:spcAft>
                <a:spcPts val="600"/>
              </a:spcAft>
              <a:tabLst>
                <a:tab pos="461963" algn="l"/>
              </a:tabLst>
            </a:pPr>
            <a:endParaRPr lang="en-US" sz="2000" b="1" dirty="0" smtClean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1783" y="1335024"/>
            <a:ext cx="4043494" cy="5493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 anchorCtr="0"/>
          <a:lstStyle/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Survey of the N.T. (Part 2)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endParaRPr lang="en-US" sz="2000" b="1" i="1" dirty="0" smtClean="0">
              <a:solidFill>
                <a:srgbClr val="4472C4">
                  <a:lumMod val="50000"/>
                </a:srgb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Bible Geography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endParaRPr lang="en-US" sz="2000" b="1" i="1" dirty="0" smtClean="0">
              <a:solidFill>
                <a:srgbClr val="4472C4">
                  <a:lumMod val="50000"/>
                </a:srgb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The Providence of God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endParaRPr lang="en-US" sz="2000" b="1" i="1" dirty="0" smtClean="0">
              <a:solidFill>
                <a:srgbClr val="4472C4">
                  <a:lumMod val="50000"/>
                </a:srgb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Ladies: You Can Be Beautiful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endParaRPr lang="en-US" sz="2000" b="1" i="1" dirty="0" smtClean="0">
              <a:solidFill>
                <a:srgbClr val="4472C4">
                  <a:lumMod val="50000"/>
                </a:srgb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Sr. High: 1-2 Corinthians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endParaRPr lang="en-US" sz="2000" b="1" i="1" dirty="0" smtClean="0">
              <a:solidFill>
                <a:srgbClr val="4472C4">
                  <a:lumMod val="50000"/>
                </a:srgbClr>
              </a:solidFill>
            </a:endParaRPr>
          </a:p>
          <a:p>
            <a:pPr>
              <a:spcAft>
                <a:spcPts val="600"/>
              </a:spcAft>
              <a:tabLst>
                <a:tab pos="461963" algn="l"/>
              </a:tabLst>
            </a:pPr>
            <a:r>
              <a:rPr lang="en-US" sz="2200" b="1" dirty="0" smtClean="0">
                <a:solidFill>
                  <a:schemeClr val="tx1"/>
                </a:solidFill>
              </a:rPr>
              <a:t>Jr. High: Bible Geography</a:t>
            </a:r>
          </a:p>
          <a:p>
            <a:pPr>
              <a:spcAft>
                <a:spcPts val="600"/>
              </a:spcAft>
              <a:tabLst>
                <a:tab pos="461963" algn="l"/>
              </a:tabLst>
            </a:pPr>
            <a:endParaRPr lang="en-US" sz="2000" b="1" i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399" y="0"/>
            <a:ext cx="7323589" cy="486561"/>
          </a:xfrm>
          <a:prstGeom prst="rect">
            <a:avLst/>
          </a:prstGeom>
          <a:solidFill>
            <a:srgbClr val="3566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Second 10-Week Session </a:t>
            </a:r>
            <a:r>
              <a:rPr lang="en-US" sz="2400" dirty="0" smtClean="0">
                <a:solidFill>
                  <a:schemeClr val="bg1"/>
                </a:solidFill>
              </a:rPr>
              <a:t>(Mar. 29 – June 3)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48" y="849903"/>
            <a:ext cx="4488108" cy="400058"/>
          </a:xfrm>
          <a:prstGeom prst="rect">
            <a:avLst/>
          </a:prstGeom>
          <a:solidFill>
            <a:srgbClr val="3566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Sunday Mornings </a:t>
            </a:r>
            <a:r>
              <a:rPr lang="en-US" sz="2000" dirty="0" smtClean="0">
                <a:solidFill>
                  <a:schemeClr val="bg1"/>
                </a:solidFill>
              </a:rPr>
              <a:t>(9:00 a.m.)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3189" y="851301"/>
            <a:ext cx="3974976" cy="400058"/>
          </a:xfrm>
          <a:prstGeom prst="rect">
            <a:avLst/>
          </a:prstGeom>
          <a:solidFill>
            <a:srgbClr val="3566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Wednesday Nights </a:t>
            </a:r>
            <a:r>
              <a:rPr lang="en-US" sz="2000" dirty="0" smtClean="0">
                <a:solidFill>
                  <a:schemeClr val="bg1"/>
                </a:solidFill>
              </a:rPr>
              <a:t>(7:00 p.m.)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40448" y="1442906"/>
            <a:ext cx="0" cy="4337109"/>
          </a:xfrm>
          <a:prstGeom prst="line">
            <a:avLst/>
          </a:prstGeom>
          <a:ln w="12700">
            <a:solidFill>
              <a:srgbClr val="3566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2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Phenomenal </a:t>
            </a:r>
            <a:r>
              <a:rPr lang="en-US" u="heavy" dirty="0" smtClean="0"/>
              <a:t>Teachers</a:t>
            </a:r>
            <a:endParaRPr lang="en-US" u="heav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881" y="1612289"/>
            <a:ext cx="4144807" cy="1978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Teachers </a:t>
            </a:r>
            <a:r>
              <a:rPr lang="en-US" sz="2400" dirty="0"/>
              <a:t>Who Are </a:t>
            </a:r>
            <a:r>
              <a:rPr lang="en-US" sz="2400" u="sng" dirty="0" smtClean="0"/>
              <a:t>Personal</a:t>
            </a:r>
          </a:p>
          <a:p>
            <a:r>
              <a:rPr lang="en-US" sz="2400" dirty="0" smtClean="0"/>
              <a:t>Teachers </a:t>
            </a:r>
            <a:r>
              <a:rPr lang="en-US" sz="2400" dirty="0"/>
              <a:t>Who Are </a:t>
            </a:r>
            <a:r>
              <a:rPr lang="en-US" sz="2400" u="sng" dirty="0" smtClean="0"/>
              <a:t>Loyal</a:t>
            </a:r>
          </a:p>
          <a:p>
            <a:r>
              <a:rPr lang="en-US" sz="2400" dirty="0" smtClean="0"/>
              <a:t>Teachers </a:t>
            </a:r>
            <a:r>
              <a:rPr lang="en-US" sz="2400" dirty="0"/>
              <a:t>Who Are </a:t>
            </a:r>
            <a:r>
              <a:rPr lang="en-US" sz="2400" u="sng" dirty="0" smtClean="0"/>
              <a:t>Scriptural</a:t>
            </a:r>
          </a:p>
          <a:p>
            <a:r>
              <a:rPr lang="en-US" sz="2400" dirty="0" smtClean="0"/>
              <a:t>Teachers </a:t>
            </a:r>
            <a:r>
              <a:rPr lang="en-US" sz="2400" dirty="0"/>
              <a:t>Who Are </a:t>
            </a:r>
            <a:r>
              <a:rPr lang="en-US" sz="2400" u="sng" dirty="0" smtClean="0"/>
              <a:t>Practical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80492" y="3541632"/>
            <a:ext cx="6963508" cy="665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Neutra Text Bold Italic" panose="02000800050000090004" pitchFamily="50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Have Phenomenal </a:t>
            </a:r>
            <a:r>
              <a:rPr lang="en-US" u="heavy" dirty="0" smtClean="0"/>
              <a:t>Students</a:t>
            </a:r>
            <a:endParaRPr lang="en-US" u="heavy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88881" y="4110607"/>
            <a:ext cx="5193431" cy="281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Students Who </a:t>
            </a:r>
            <a:r>
              <a:rPr lang="en-US" sz="2400" u="sng" dirty="0" smtClean="0"/>
              <a:t>Welcome</a:t>
            </a:r>
            <a:r>
              <a:rPr lang="en-US" sz="2400" dirty="0" smtClean="0"/>
              <a:t> the Word</a:t>
            </a:r>
          </a:p>
          <a:p>
            <a:r>
              <a:rPr lang="en-US" sz="2400" dirty="0" smtClean="0"/>
              <a:t>Students Who </a:t>
            </a:r>
            <a:r>
              <a:rPr lang="en-US" sz="2400" u="sng" dirty="0" smtClean="0"/>
              <a:t>Crave</a:t>
            </a:r>
            <a:r>
              <a:rPr lang="en-US" sz="2400" dirty="0" smtClean="0"/>
              <a:t> the Word</a:t>
            </a:r>
          </a:p>
          <a:p>
            <a:r>
              <a:rPr lang="en-US" sz="2400" dirty="0" smtClean="0"/>
              <a:t>Students Who </a:t>
            </a:r>
            <a:r>
              <a:rPr lang="en-US" sz="2400" u="sng" dirty="0" smtClean="0"/>
              <a:t>Search</a:t>
            </a:r>
            <a:r>
              <a:rPr lang="en-US" sz="2400" dirty="0" smtClean="0"/>
              <a:t> the Word</a:t>
            </a:r>
          </a:p>
          <a:p>
            <a:r>
              <a:rPr lang="en-US" sz="2400" dirty="0" smtClean="0"/>
              <a:t>Students Who </a:t>
            </a:r>
            <a:r>
              <a:rPr lang="en-US" sz="2400" u="sng" dirty="0" smtClean="0"/>
              <a:t>Everyday</a:t>
            </a:r>
            <a:r>
              <a:rPr lang="en-US" sz="2400" dirty="0" smtClean="0"/>
              <a:t> the Word</a:t>
            </a:r>
          </a:p>
          <a:p>
            <a:r>
              <a:rPr lang="en-US" sz="2400" dirty="0" smtClean="0"/>
              <a:t>Students Who </a:t>
            </a:r>
            <a:r>
              <a:rPr lang="en-US" sz="2400" u="sng" dirty="0" smtClean="0"/>
              <a:t>Trust</a:t>
            </a:r>
            <a:r>
              <a:rPr lang="en-US" sz="2400" dirty="0" smtClean="0"/>
              <a:t> the Word</a:t>
            </a:r>
          </a:p>
          <a:p>
            <a:r>
              <a:rPr lang="en-US" sz="2400" dirty="0" smtClean="0"/>
              <a:t>Students Who </a:t>
            </a:r>
            <a:r>
              <a:rPr lang="en-US" sz="2400" u="sng" dirty="0" smtClean="0"/>
              <a:t>Obey</a:t>
            </a:r>
            <a:r>
              <a:rPr lang="en-US" sz="2400" dirty="0" smtClean="0"/>
              <a:t> the Word</a:t>
            </a:r>
          </a:p>
        </p:txBody>
      </p:sp>
    </p:spTree>
    <p:extLst>
      <p:ext uri="{BB962C8B-B14F-4D97-AF65-F5344CB8AC3E}">
        <p14:creationId xmlns:p14="http://schemas.microsoft.com/office/powerpoint/2010/main" val="1265219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320</Words>
  <Application>Microsoft Office PowerPoint</Application>
  <PresentationFormat>On-screen Show (4:3)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Neutra Text Bold Italic</vt:lpstr>
      <vt:lpstr>Office Theme</vt:lpstr>
      <vt:lpstr>PowerPoint Presentation</vt:lpstr>
      <vt:lpstr>Have Phenomenal Teachers</vt:lpstr>
      <vt:lpstr>Have Phenomenal Students</vt:lpstr>
      <vt:lpstr>PowerPoint Presentation</vt:lpstr>
      <vt:lpstr>PowerPoint Presentation</vt:lpstr>
      <vt:lpstr>Have Phenomenal Teachers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11</cp:revision>
  <dcterms:created xsi:type="dcterms:W3CDTF">2015-01-11T00:58:57Z</dcterms:created>
  <dcterms:modified xsi:type="dcterms:W3CDTF">2015-01-11T13:38:21Z</dcterms:modified>
</cp:coreProperties>
</file>