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5" r:id="rId8"/>
    <p:sldId id="260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>
        <p:scale>
          <a:sx n="100" d="100"/>
          <a:sy n="100" d="100"/>
        </p:scale>
        <p:origin x="22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17A3-8CAC-4EE5-9D7A-AC65A5CA6CB9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F043-7AD0-4AF6-9DA9-41A0915CD3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3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17A3-8CAC-4EE5-9D7A-AC65A5CA6CB9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F043-7AD0-4AF6-9DA9-41A0915CD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7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17A3-8CAC-4EE5-9D7A-AC65A5CA6CB9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F043-7AD0-4AF6-9DA9-41A0915CD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5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17A3-8CAC-4EE5-9D7A-AC65A5CA6CB9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F043-7AD0-4AF6-9DA9-41A0915CD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07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17A3-8CAC-4EE5-9D7A-AC65A5CA6CB9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F043-7AD0-4AF6-9DA9-41A0915CD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4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 t="28485" r="12000" b="30788"/>
          <a:stretch/>
        </p:blipFill>
        <p:spPr>
          <a:xfrm>
            <a:off x="1130531" y="1953490"/>
            <a:ext cx="6916190" cy="27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955964"/>
            <a:ext cx="8720051" cy="5569527"/>
          </a:xfrm>
        </p:spPr>
        <p:txBody>
          <a:bodyPr/>
          <a:lstStyle>
            <a:lvl1pPr>
              <a:defRPr b="1">
                <a:solidFill>
                  <a:srgbClr val="952B00"/>
                </a:solidFill>
              </a:defRPr>
            </a:lvl1pPr>
            <a:lvl2pPr marL="685800" indent="-287338">
              <a:buFont typeface="Calibri" panose="020F0502020204030204" pitchFamily="34" charset="0"/>
              <a:buChar char="–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2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61"/>
          <a:stretch/>
        </p:blipFill>
        <p:spPr>
          <a:xfrm>
            <a:off x="0" y="0"/>
            <a:ext cx="9144000" cy="9559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955964"/>
            <a:ext cx="8720051" cy="5569527"/>
          </a:xfrm>
        </p:spPr>
        <p:txBody>
          <a:bodyPr/>
          <a:lstStyle>
            <a:lvl1pPr>
              <a:defRPr b="1">
                <a:solidFill>
                  <a:srgbClr val="952B00"/>
                </a:solidFill>
              </a:defRPr>
            </a:lvl1pPr>
            <a:lvl2pPr marL="685800" indent="-287338">
              <a:buFont typeface="Calibri" panose="020F0502020204030204" pitchFamily="34" charset="0"/>
              <a:buChar char="–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6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17A3-8CAC-4EE5-9D7A-AC65A5CA6CB9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F043-7AD0-4AF6-9DA9-41A0915CD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9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17A3-8CAC-4EE5-9D7A-AC65A5CA6CB9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F043-7AD0-4AF6-9DA9-41A0915CD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17A3-8CAC-4EE5-9D7A-AC65A5CA6CB9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F043-7AD0-4AF6-9DA9-41A0915CD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8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17A3-8CAC-4EE5-9D7A-AC65A5CA6CB9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F043-7AD0-4AF6-9DA9-41A0915CD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4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17A3-8CAC-4EE5-9D7A-AC65A5CA6CB9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F043-7AD0-4AF6-9DA9-41A0915CD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7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17A3-8CAC-4EE5-9D7A-AC65A5CA6CB9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1F043-7AD0-4AF6-9DA9-41A0915CD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8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88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7571" y="955964"/>
            <a:ext cx="8735761" cy="57384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Let’s all bring together: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Our love for God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Our love for God’s Word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Our love for our family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Our love for God’s family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Let’s all make it a priority to: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Attend Bible classes on Sunday morning &amp; Wednesday nights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Participate and involve ourselves in the Bible classes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Grow together in a study of God’s Word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4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055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9865" y="1512073"/>
            <a:ext cx="2788466" cy="758184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Psa. 42:1; 1 John 4:19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Jas. 4:8; Psa. 84:2</a:t>
            </a:r>
            <a:endParaRPr lang="en-US" sz="2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58679" y="1518701"/>
            <a:ext cx="3485322" cy="758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 smtClean="0"/>
              <a:t>Psa. 119:47, 72, 97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 smtClean="0"/>
              <a:t>Jer. 15:16; Mt. 4:4; 1 Pet. 2:2</a:t>
            </a:r>
            <a:endParaRPr lang="en-US" sz="2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6492" y="4977521"/>
            <a:ext cx="3232411" cy="758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 smtClean="0"/>
              <a:t>3 John 4; 1 Thess. 2:19-20</a:t>
            </a:r>
            <a:endParaRPr lang="en-US" sz="2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66427" y="4970897"/>
            <a:ext cx="3232411" cy="758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 smtClean="0"/>
              <a:t>John 13:34; Heb. 10:24-25</a:t>
            </a:r>
            <a:endParaRPr lang="en-US" sz="2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4588" r="31856" b="13295"/>
          <a:stretch/>
        </p:blipFill>
        <p:spPr>
          <a:xfrm>
            <a:off x="167780" y="75501"/>
            <a:ext cx="2608976" cy="1501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8257" r="4941" b="18342"/>
          <a:stretch/>
        </p:blipFill>
        <p:spPr>
          <a:xfrm>
            <a:off x="5427677" y="167781"/>
            <a:ext cx="3598877" cy="1342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8368" r="16069" b="15479"/>
          <a:stretch/>
        </p:blipFill>
        <p:spPr>
          <a:xfrm>
            <a:off x="192947" y="5360565"/>
            <a:ext cx="3355596" cy="1392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t="10203" r="455" b="17773"/>
          <a:stretch/>
        </p:blipFill>
        <p:spPr>
          <a:xfrm>
            <a:off x="5041783" y="5385732"/>
            <a:ext cx="3976382" cy="13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87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646 0.1365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11337 0.1349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07709 -0.1013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506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0724 -0.0958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allAtOnce"/>
      <p:bldP spid="4" grpId="0" uiExpand="1" build="p"/>
      <p:bldP spid="4" grpId="1" uiExpand="1" build="allAtOnce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7571" y="955964"/>
            <a:ext cx="8735761" cy="5738451"/>
          </a:xfrm>
        </p:spPr>
        <p:txBody>
          <a:bodyPr/>
          <a:lstStyle/>
          <a:p>
            <a:r>
              <a:rPr lang="en-US" dirty="0" smtClean="0"/>
              <a:t>Purpose: 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To </a:t>
            </a:r>
            <a:r>
              <a:rPr lang="en-US" dirty="0" smtClean="0"/>
              <a:t>provide Bible-centered </a:t>
            </a:r>
            <a:r>
              <a:rPr lang="en-US" dirty="0"/>
              <a:t>classes </a:t>
            </a:r>
            <a:r>
              <a:rPr lang="en-US" dirty="0" smtClean="0"/>
              <a:t>that:</a:t>
            </a:r>
            <a:br>
              <a:rPr lang="en-US" dirty="0" smtClean="0"/>
            </a:br>
            <a:r>
              <a:rPr lang="en-US" dirty="0" smtClean="0"/>
              <a:t>(1) deepen faith in </a:t>
            </a:r>
            <a:r>
              <a:rPr lang="en-US" dirty="0"/>
              <a:t>the abiding truth </a:t>
            </a:r>
            <a:r>
              <a:rPr lang="en-US" dirty="0" smtClean="0"/>
              <a:t>&amp; </a:t>
            </a:r>
            <a:r>
              <a:rPr lang="en-US" dirty="0"/>
              <a:t>relevance of </a:t>
            </a:r>
            <a:r>
              <a:rPr lang="en-US" dirty="0" smtClean="0"/>
              <a:t>the Bible,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(2) draw all closer to God, His will and the church family</a:t>
            </a:r>
          </a:p>
          <a:p>
            <a:r>
              <a:rPr lang="en-US" dirty="0" smtClean="0"/>
              <a:t>Objectives for Jr. High &amp; Sr. High:</a:t>
            </a:r>
          </a:p>
          <a:p>
            <a:pPr lvl="1"/>
            <a:r>
              <a:rPr lang="en-US" dirty="0" smtClean="0"/>
              <a:t>Teach thru </a:t>
            </a:r>
            <a:r>
              <a:rPr lang="en-US" dirty="0"/>
              <a:t>the Bible every ~2.5 years in Jr. High </a:t>
            </a:r>
            <a:r>
              <a:rPr lang="en-US" dirty="0" smtClean="0"/>
              <a:t>(emp</a:t>
            </a:r>
            <a:r>
              <a:rPr lang="en-US" dirty="0"/>
              <a:t>. on OT)</a:t>
            </a:r>
          </a:p>
          <a:p>
            <a:pPr lvl="1"/>
            <a:r>
              <a:rPr lang="en-US" dirty="0" smtClean="0"/>
              <a:t>Teach thru </a:t>
            </a:r>
            <a:r>
              <a:rPr lang="en-US" dirty="0"/>
              <a:t>the Bible every ~3.5 years in Sr. High </a:t>
            </a:r>
            <a:r>
              <a:rPr lang="en-US" dirty="0" smtClean="0"/>
              <a:t>(emp</a:t>
            </a:r>
            <a:r>
              <a:rPr lang="en-US" dirty="0"/>
              <a:t>. on NT)</a:t>
            </a:r>
          </a:p>
          <a:p>
            <a:pPr lvl="1"/>
            <a:r>
              <a:rPr lang="en-US" dirty="0" smtClean="0"/>
              <a:t>Teach </a:t>
            </a:r>
            <a:r>
              <a:rPr lang="en-US" dirty="0"/>
              <a:t>key Bible subjects, with specialized studies for </a:t>
            </a:r>
            <a:r>
              <a:rPr lang="en-US" dirty="0" smtClean="0"/>
              <a:t>youth</a:t>
            </a:r>
            <a:endParaRPr lang="en-US" dirty="0"/>
          </a:p>
          <a:p>
            <a:pPr lvl="1"/>
            <a:r>
              <a:rPr lang="en-US" dirty="0" smtClean="0"/>
              <a:t>Continue </a:t>
            </a:r>
            <a:r>
              <a:rPr lang="en-US" dirty="0"/>
              <a:t>to train and equip </a:t>
            </a:r>
            <a:r>
              <a:rPr lang="en-US" dirty="0" smtClean="0"/>
              <a:t>teachers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5575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7571" y="955964"/>
            <a:ext cx="8735761" cy="5738451"/>
          </a:xfrm>
        </p:spPr>
        <p:txBody>
          <a:bodyPr>
            <a:normAutofit/>
          </a:bodyPr>
          <a:lstStyle/>
          <a:p>
            <a:r>
              <a:rPr lang="en-US" dirty="0" smtClean="0"/>
              <a:t>Purpose: 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/>
              <a:t>To provide Bible-centered classes that:</a:t>
            </a:r>
            <a:br>
              <a:rPr lang="en-US" dirty="0"/>
            </a:br>
            <a:r>
              <a:rPr lang="en-US" dirty="0"/>
              <a:t>(1) deepen faith in the abiding truth &amp; relevance of the Bible, </a:t>
            </a:r>
            <a:br>
              <a:rPr lang="en-US" dirty="0"/>
            </a:br>
            <a:r>
              <a:rPr lang="en-US" dirty="0"/>
              <a:t>(2) draw all closer to God, His will and the church </a:t>
            </a:r>
            <a:r>
              <a:rPr lang="en-US" dirty="0" smtClean="0"/>
              <a:t>family</a:t>
            </a:r>
            <a:endParaRPr lang="en-US" sz="2000" dirty="0" smtClean="0"/>
          </a:p>
          <a:p>
            <a:r>
              <a:rPr lang="en-US" dirty="0" smtClean="0"/>
              <a:t>Objectives for Adults:</a:t>
            </a:r>
          </a:p>
          <a:p>
            <a:pPr lvl="1"/>
            <a:r>
              <a:rPr lang="en-US" dirty="0" smtClean="0"/>
              <a:t>Teach thru </a:t>
            </a:r>
            <a:r>
              <a:rPr lang="en-US" dirty="0"/>
              <a:t>the Bible every </a:t>
            </a:r>
            <a:r>
              <a:rPr lang="en-US" dirty="0" smtClean="0"/>
              <a:t>~4 </a:t>
            </a:r>
            <a:r>
              <a:rPr lang="en-US" dirty="0"/>
              <a:t>years, covering </a:t>
            </a:r>
            <a:r>
              <a:rPr lang="en-US" dirty="0" smtClean="0"/>
              <a:t>all 66 books</a:t>
            </a:r>
            <a:endParaRPr lang="en-US" dirty="0"/>
          </a:p>
          <a:p>
            <a:pPr lvl="1"/>
            <a:r>
              <a:rPr lang="en-US" dirty="0" smtClean="0"/>
              <a:t>Teach </a:t>
            </a:r>
            <a:r>
              <a:rPr lang="en-US" dirty="0"/>
              <a:t>key Bible subjects, with specialized studies </a:t>
            </a:r>
            <a:endParaRPr lang="en-US" dirty="0" smtClean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the number of class options available 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smaller class sizes (improved learning atmosphere)</a:t>
            </a:r>
          </a:p>
          <a:p>
            <a:pPr lvl="1"/>
            <a:r>
              <a:rPr lang="en-US" dirty="0" smtClean="0"/>
              <a:t>Give </a:t>
            </a:r>
            <a:r>
              <a:rPr lang="en-US" dirty="0"/>
              <a:t>more men the opportunity to </a:t>
            </a:r>
            <a:r>
              <a:rPr lang="en-US" dirty="0" smtClean="0"/>
              <a:t>teach</a:t>
            </a:r>
            <a:endParaRPr lang="en-US" dirty="0"/>
          </a:p>
          <a:p>
            <a:pPr lvl="1"/>
            <a:r>
              <a:rPr lang="en-US" dirty="0" smtClean="0"/>
              <a:t>Train </a:t>
            </a:r>
            <a:r>
              <a:rPr lang="en-US" dirty="0"/>
              <a:t>men (and women) to teach </a:t>
            </a:r>
            <a:r>
              <a:rPr lang="en-US" dirty="0" smtClean="0"/>
              <a:t>the </a:t>
            </a:r>
            <a:r>
              <a:rPr lang="en-US" dirty="0"/>
              <a:t>upper level Bible </a:t>
            </a:r>
            <a:r>
              <a:rPr lang="en-US" dirty="0" smtClean="0"/>
              <a:t>classes</a:t>
            </a:r>
            <a:endParaRPr lang="en-US" dirty="0"/>
          </a:p>
          <a:p>
            <a:pPr lvl="1"/>
            <a:r>
              <a:rPr lang="en-US" dirty="0" smtClean="0"/>
              <a:t>Continue </a:t>
            </a:r>
            <a:r>
              <a:rPr lang="en-US" dirty="0"/>
              <a:t>having special classes for Young Adults &amp; Ladies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5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7571" y="955964"/>
            <a:ext cx="8735761" cy="57384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Logistics: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/>
              <a:t>Do away with the 13-Week Quarter System</a:t>
            </a:r>
            <a:endParaRPr lang="en-US" sz="3600" dirty="0"/>
          </a:p>
          <a:p>
            <a:pPr lvl="1">
              <a:lnSpc>
                <a:spcPct val="100000"/>
              </a:lnSpc>
            </a:pPr>
            <a:r>
              <a:rPr lang="en-US" dirty="0"/>
              <a:t>Match Upper Level Class Schedule </a:t>
            </a:r>
            <a:r>
              <a:rPr lang="en-US" dirty="0" smtClean="0"/>
              <a:t>(Jr. High, Sr. High &amp; Adults) with </a:t>
            </a:r>
            <a:r>
              <a:rPr lang="en-US" dirty="0"/>
              <a:t>the Lower Level Class </a:t>
            </a:r>
            <a:r>
              <a:rPr lang="en-US" dirty="0" smtClean="0"/>
              <a:t>Schedule (Stepping into the Bible)</a:t>
            </a:r>
            <a:endParaRPr lang="en-US" sz="3600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Arrange </a:t>
            </a:r>
            <a:r>
              <a:rPr lang="en-US" dirty="0"/>
              <a:t>classes into 20-Week Semesters,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divided </a:t>
            </a:r>
            <a:r>
              <a:rPr lang="en-US" dirty="0"/>
              <a:t>into TWO 10-Week </a:t>
            </a:r>
            <a:r>
              <a:rPr lang="en-US" dirty="0" smtClean="0"/>
              <a:t>Sessions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094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2848" y="998290"/>
            <a:ext cx="6761526" cy="57170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7071" y="1132514"/>
            <a:ext cx="6509857" cy="5788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20-Week Semester</a:t>
            </a:r>
            <a:endParaRPr lang="en-US" sz="36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0388" y="1711354"/>
            <a:ext cx="3246539" cy="49411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5840" rtlCol="0" anchor="t" anchorCtr="0"/>
          <a:lstStyle/>
          <a:p>
            <a:pPr lvl="0">
              <a:spcAft>
                <a:spcPts val="1200"/>
              </a:spcAft>
            </a:pPr>
            <a:r>
              <a:rPr lang="en-US" sz="2200" b="1" dirty="0">
                <a:solidFill>
                  <a:prstClr val="black"/>
                </a:solidFill>
              </a:rPr>
              <a:t>Genesis (Part </a:t>
            </a:r>
            <a:r>
              <a:rPr lang="en-US" sz="2200" b="1" dirty="0" smtClean="0">
                <a:solidFill>
                  <a:prstClr val="black"/>
                </a:solidFill>
              </a:rPr>
              <a:t>2)</a:t>
            </a:r>
            <a:endParaRPr lang="en-US" sz="2200" b="1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 smtClean="0">
                <a:solidFill>
                  <a:srgbClr val="4472C4">
                    <a:lumMod val="50000"/>
                  </a:srgbClr>
                </a:solidFill>
              </a:rPr>
              <a:t>Miracles of Jesus</a:t>
            </a:r>
            <a:endParaRPr lang="en-US" sz="2200" b="1" dirty="0">
              <a:solidFill>
                <a:srgbClr val="4472C4">
                  <a:lumMod val="50000"/>
                </a:srgbClr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>
                <a:solidFill>
                  <a:prstClr val="black"/>
                </a:solidFill>
              </a:rPr>
              <a:t>Fundamentals of the Faith (Part </a:t>
            </a:r>
            <a:r>
              <a:rPr lang="en-US" sz="2200" b="1" dirty="0" smtClean="0">
                <a:solidFill>
                  <a:prstClr val="black"/>
                </a:solidFill>
              </a:rPr>
              <a:t>2)</a:t>
            </a:r>
            <a:endParaRPr lang="en-US" sz="2200" b="1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>
                <a:solidFill>
                  <a:srgbClr val="4472C4">
                    <a:lumMod val="50000"/>
                  </a:srgbClr>
                </a:solidFill>
              </a:rPr>
              <a:t>Young Adults: </a:t>
            </a:r>
            <a:r>
              <a:rPr lang="en-US" sz="2200" b="1" dirty="0" smtClean="0">
                <a:solidFill>
                  <a:srgbClr val="4472C4">
                    <a:lumMod val="50000"/>
                  </a:srgbClr>
                </a:solidFill>
              </a:rPr>
              <a:t>Ephesians</a:t>
            </a:r>
            <a:endParaRPr lang="en-US" sz="2200" b="1" dirty="0">
              <a:solidFill>
                <a:srgbClr val="4472C4">
                  <a:lumMod val="50000"/>
                </a:srgbClr>
              </a:solidFill>
            </a:endParaRPr>
          </a:p>
          <a:p>
            <a:pPr lvl="0">
              <a:spcAft>
                <a:spcPts val="1200"/>
              </a:spcAft>
            </a:pPr>
            <a:endParaRPr lang="en-US" sz="1200" b="1" dirty="0" smtClean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Sr</a:t>
            </a:r>
            <a:r>
              <a:rPr lang="en-US" sz="2200" b="1" dirty="0">
                <a:solidFill>
                  <a:prstClr val="black"/>
                </a:solidFill>
              </a:rPr>
              <a:t>. High: </a:t>
            </a:r>
            <a:r>
              <a:rPr lang="en-US" sz="2200" b="1" dirty="0" smtClean="0">
                <a:solidFill>
                  <a:prstClr val="black"/>
                </a:solidFill>
              </a:rPr>
              <a:t>Romans &amp; Galatians</a:t>
            </a:r>
            <a:endParaRPr lang="en-US" sz="2200" b="1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>
                <a:solidFill>
                  <a:srgbClr val="4472C4">
                    <a:lumMod val="50000"/>
                  </a:srgbClr>
                </a:solidFill>
              </a:rPr>
              <a:t>Jr. High: </a:t>
            </a:r>
            <a:r>
              <a:rPr lang="en-US" sz="2200" b="1" dirty="0" smtClean="0">
                <a:solidFill>
                  <a:srgbClr val="4472C4">
                    <a:lumMod val="50000"/>
                  </a:srgbClr>
                </a:solidFill>
              </a:rPr>
              <a:t>Genesis</a:t>
            </a:r>
            <a:endParaRPr lang="en-US" sz="2200" b="1" dirty="0">
              <a:solidFill>
                <a:srgbClr val="4472C4">
                  <a:lumMod val="50000"/>
                </a:srgb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17071" y="1711354"/>
            <a:ext cx="3246539" cy="49411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5840" rtlCol="0" anchor="t" anchorCtr="0"/>
          <a:lstStyle/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Genesis (Part 1)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Christian Evidences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Fundamentals of the Faith (Part 1)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Young Adults: How to Study the Bible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Sr. High: World Religions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Jr. High: Letters to Christians</a:t>
            </a:r>
            <a:endParaRPr lang="en-US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7071" y="1711355"/>
            <a:ext cx="3246539" cy="886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10-Week Session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Sunday Mornings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0388" y="1711354"/>
            <a:ext cx="3246539" cy="886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10-Week Session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Sunday Mornings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1002" y="1006680"/>
            <a:ext cx="1031846" cy="56875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2-Week Mini-Session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(All Jr. High, Sr. High &amp; Adults)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44374" y="1005840"/>
            <a:ext cx="1031846" cy="56875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2-Week Mini-Session</a:t>
            </a:r>
          </a:p>
          <a:p>
            <a:pPr lvl="0" algn="ctr"/>
            <a:r>
              <a:rPr lang="en-US" sz="2800" b="1" dirty="0">
                <a:solidFill>
                  <a:srgbClr val="4472C4">
                    <a:lumMod val="75000"/>
                  </a:srgbClr>
                </a:solidFill>
              </a:rPr>
              <a:t>(All Jr. High, Sr. High &amp; Adults</a:t>
            </a:r>
            <a:r>
              <a:rPr lang="en-US" sz="2800" b="1" dirty="0" smtClean="0">
                <a:solidFill>
                  <a:srgbClr val="4472C4">
                    <a:lumMod val="75000"/>
                  </a:srgbClr>
                </a:solidFill>
              </a:rPr>
              <a:t>)</a:t>
            </a:r>
            <a:endParaRPr lang="en-US" sz="28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7070" y="1711352"/>
            <a:ext cx="3246539" cy="49411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5840" rtlCol="0" anchor="t" anchorCtr="0"/>
          <a:lstStyle/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Survey of the N.T. (Part 1)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Premillennialism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Heart </a:t>
            </a:r>
            <a:r>
              <a:rPr lang="en-US" sz="2200" b="1" dirty="0" smtClean="0">
                <a:solidFill>
                  <a:schemeClr val="tx1"/>
                </a:solidFill>
              </a:rPr>
              <a:t>Diseases </a:t>
            </a:r>
            <a:r>
              <a:rPr lang="en-US" sz="2200" b="1" dirty="0" smtClean="0">
                <a:solidFill>
                  <a:schemeClr val="tx1"/>
                </a:solidFill>
              </a:rPr>
              <a:t>&amp; Their Cure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Ladies: Ruth &amp; Esther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Sr. High: 1-2 Corinthians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Jr. High: Bible Geography</a:t>
            </a:r>
            <a:endParaRPr lang="en-US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7070" y="1711353"/>
            <a:ext cx="3246539" cy="886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10-Week Session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Wednesday Nights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80388" y="1711352"/>
            <a:ext cx="3246539" cy="49411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5840" rtlCol="0" anchor="t" anchorCtr="0"/>
          <a:lstStyle/>
          <a:p>
            <a:pPr lvl="0"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Survey of the N.T.</a:t>
            </a:r>
            <a:r>
              <a:rPr lang="en-US" sz="2200" b="1" dirty="0" smtClean="0">
                <a:solidFill>
                  <a:prstClr val="black"/>
                </a:solidFill>
              </a:rPr>
              <a:t> </a:t>
            </a:r>
            <a:r>
              <a:rPr lang="en-US" sz="2200" b="1" dirty="0">
                <a:solidFill>
                  <a:prstClr val="black"/>
                </a:solidFill>
              </a:rPr>
              <a:t>(Part </a:t>
            </a:r>
            <a:r>
              <a:rPr lang="en-US" sz="2200" b="1" dirty="0" smtClean="0">
                <a:solidFill>
                  <a:prstClr val="black"/>
                </a:solidFill>
              </a:rPr>
              <a:t>2)</a:t>
            </a:r>
            <a:endParaRPr lang="en-US" sz="2200" b="1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 smtClean="0">
                <a:solidFill>
                  <a:srgbClr val="4472C4">
                    <a:lumMod val="50000"/>
                  </a:srgbClr>
                </a:solidFill>
              </a:rPr>
              <a:t>Bible Geography</a:t>
            </a:r>
            <a:endParaRPr lang="en-US" sz="2200" b="1" dirty="0">
              <a:solidFill>
                <a:srgbClr val="4472C4">
                  <a:lumMod val="50000"/>
                </a:srgbClr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The Providence of God</a:t>
            </a:r>
            <a:endParaRPr lang="en-US" sz="2200" b="1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 smtClean="0">
                <a:solidFill>
                  <a:srgbClr val="4472C4">
                    <a:lumMod val="50000"/>
                  </a:srgbClr>
                </a:solidFill>
              </a:rPr>
              <a:t>Ladies: You Can Be Beautiful</a:t>
            </a:r>
            <a:endParaRPr lang="en-US" sz="2200" b="1" dirty="0">
              <a:solidFill>
                <a:srgbClr val="4472C4">
                  <a:lumMod val="50000"/>
                </a:srgbClr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Sr</a:t>
            </a:r>
            <a:r>
              <a:rPr lang="en-US" sz="2200" b="1" dirty="0">
                <a:solidFill>
                  <a:prstClr val="black"/>
                </a:solidFill>
              </a:rPr>
              <a:t>. High: </a:t>
            </a:r>
            <a:r>
              <a:rPr lang="en-US" sz="2200" b="1" dirty="0" smtClean="0">
                <a:solidFill>
                  <a:prstClr val="black"/>
                </a:solidFill>
              </a:rPr>
              <a:t>Christian Evidences</a:t>
            </a:r>
            <a:endParaRPr lang="en-US" sz="2200" b="1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>
                <a:solidFill>
                  <a:srgbClr val="4472C4">
                    <a:lumMod val="50000"/>
                  </a:srgbClr>
                </a:solidFill>
              </a:rPr>
              <a:t>Jr. High: </a:t>
            </a:r>
            <a:r>
              <a:rPr lang="en-US" sz="2200" b="1" dirty="0" smtClean="0">
                <a:solidFill>
                  <a:srgbClr val="4472C4">
                    <a:lumMod val="50000"/>
                  </a:srgbClr>
                </a:solidFill>
              </a:rPr>
              <a:t>Parables &amp; Prayers of Jesus</a:t>
            </a:r>
            <a:endParaRPr lang="en-US" sz="2200" b="1" dirty="0">
              <a:solidFill>
                <a:srgbClr val="4472C4">
                  <a:lumMod val="50000"/>
                </a:srgb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80388" y="1711352"/>
            <a:ext cx="3246539" cy="886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10-Week Session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Wednesday Nights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8547" y="2121408"/>
            <a:ext cx="3246539" cy="477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Wednesday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Nights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8911" y="2121408"/>
            <a:ext cx="3246539" cy="4760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Wednesday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Nights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73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1.38889E-6 0.2071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4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0"/>
                            </p:stCondLst>
                            <p:childTnLst>
                              <p:par>
                                <p:cTn id="1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5E-6 0.20648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24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 animBg="1"/>
      <p:bldP spid="7" grpId="1" uiExpand="1" build="allAtOnce"/>
      <p:bldP spid="8" grpId="0" uiExpand="1" build="p" animBg="1"/>
      <p:bldP spid="8" grpId="1" uiExpand="1" build="allAtOnce"/>
      <p:bldP spid="9" grpId="0" animBg="1"/>
      <p:bldP spid="10" grpId="0" animBg="1"/>
      <p:bldP spid="14" grpId="0" animBg="1"/>
      <p:bldP spid="15" grpId="0" animBg="1"/>
      <p:bldP spid="11" grpId="0" uiExpand="1" build="p" animBg="1"/>
      <p:bldP spid="11" grpId="1" uiExpand="1" build="allAtOnce"/>
      <p:bldP spid="11" grpId="2" uiExpand="1" build="allAtOnce" animBg="1"/>
      <p:bldP spid="12" grpId="0" animBg="1"/>
      <p:bldP spid="12" grpId="1" animBg="1"/>
      <p:bldP spid="13" grpId="0" uiExpand="1" build="p" animBg="1"/>
      <p:bldP spid="13" grpId="1" uiExpand="1" build="allAtOnce"/>
      <p:bldP spid="13" grpId="2" uiExpand="1" build="allAtOnce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2848" y="998290"/>
            <a:ext cx="6761526" cy="57170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7071" y="1132514"/>
            <a:ext cx="6509857" cy="5788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20-Week Semester</a:t>
            </a:r>
            <a:endParaRPr lang="en-US" sz="36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0388" y="1711354"/>
            <a:ext cx="3246539" cy="49411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5840" rtlCol="0" anchor="t" anchorCtr="0"/>
          <a:lstStyle/>
          <a:p>
            <a:pPr lvl="0">
              <a:spcAft>
                <a:spcPts val="1200"/>
              </a:spcAft>
            </a:pPr>
            <a:r>
              <a:rPr lang="en-US" sz="2200" b="1" dirty="0">
                <a:solidFill>
                  <a:prstClr val="black"/>
                </a:solidFill>
              </a:rPr>
              <a:t>Genesis (Part </a:t>
            </a:r>
            <a:r>
              <a:rPr lang="en-US" sz="2200" b="1" dirty="0" smtClean="0">
                <a:solidFill>
                  <a:prstClr val="black"/>
                </a:solidFill>
              </a:rPr>
              <a:t>2)</a:t>
            </a:r>
            <a:endParaRPr lang="en-US" sz="2200" b="1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 smtClean="0">
                <a:solidFill>
                  <a:srgbClr val="4472C4">
                    <a:lumMod val="50000"/>
                  </a:srgbClr>
                </a:solidFill>
              </a:rPr>
              <a:t>Miracles of Jesus</a:t>
            </a:r>
            <a:endParaRPr lang="en-US" sz="2200" b="1" dirty="0">
              <a:solidFill>
                <a:srgbClr val="4472C4">
                  <a:lumMod val="50000"/>
                </a:srgbClr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>
                <a:solidFill>
                  <a:prstClr val="black"/>
                </a:solidFill>
              </a:rPr>
              <a:t>Fundamentals of the Faith (Part </a:t>
            </a:r>
            <a:r>
              <a:rPr lang="en-US" sz="2200" b="1" dirty="0" smtClean="0">
                <a:solidFill>
                  <a:prstClr val="black"/>
                </a:solidFill>
              </a:rPr>
              <a:t>2)</a:t>
            </a:r>
            <a:endParaRPr lang="en-US" sz="2200" b="1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>
                <a:solidFill>
                  <a:srgbClr val="4472C4">
                    <a:lumMod val="50000"/>
                  </a:srgbClr>
                </a:solidFill>
              </a:rPr>
              <a:t>Young Adults: </a:t>
            </a:r>
            <a:r>
              <a:rPr lang="en-US" sz="2200" b="1" dirty="0" smtClean="0">
                <a:solidFill>
                  <a:srgbClr val="4472C4">
                    <a:lumMod val="50000"/>
                  </a:srgbClr>
                </a:solidFill>
              </a:rPr>
              <a:t>Ephesians</a:t>
            </a:r>
            <a:endParaRPr lang="en-US" sz="2200" b="1" dirty="0">
              <a:solidFill>
                <a:srgbClr val="4472C4">
                  <a:lumMod val="50000"/>
                </a:srgbClr>
              </a:solidFill>
            </a:endParaRPr>
          </a:p>
          <a:p>
            <a:pPr lvl="0">
              <a:spcAft>
                <a:spcPts val="1200"/>
              </a:spcAft>
            </a:pPr>
            <a:endParaRPr lang="en-US" sz="1200" b="1" dirty="0" smtClean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Sr</a:t>
            </a:r>
            <a:r>
              <a:rPr lang="en-US" sz="2200" b="1" dirty="0">
                <a:solidFill>
                  <a:prstClr val="black"/>
                </a:solidFill>
              </a:rPr>
              <a:t>. High: </a:t>
            </a:r>
            <a:r>
              <a:rPr lang="en-US" sz="2200" b="1" dirty="0" smtClean="0">
                <a:solidFill>
                  <a:prstClr val="black"/>
                </a:solidFill>
              </a:rPr>
              <a:t>Romans &amp; Galatians</a:t>
            </a:r>
            <a:endParaRPr lang="en-US" sz="2200" b="1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>
                <a:solidFill>
                  <a:srgbClr val="4472C4">
                    <a:lumMod val="50000"/>
                  </a:srgbClr>
                </a:solidFill>
              </a:rPr>
              <a:t>Jr. High: </a:t>
            </a:r>
            <a:r>
              <a:rPr lang="en-US" sz="2200" b="1" dirty="0" smtClean="0">
                <a:solidFill>
                  <a:srgbClr val="4472C4">
                    <a:lumMod val="50000"/>
                  </a:srgbClr>
                </a:solidFill>
              </a:rPr>
              <a:t>Genesis</a:t>
            </a:r>
            <a:endParaRPr lang="en-US" sz="2200" b="1" dirty="0">
              <a:solidFill>
                <a:srgbClr val="4472C4">
                  <a:lumMod val="50000"/>
                </a:srgb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17071" y="1711354"/>
            <a:ext cx="3246539" cy="49411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5840" rtlCol="0" anchor="t" anchorCtr="0"/>
          <a:lstStyle/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Genesis (Part 1)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Christian Evidences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Fundamentals of the Faith (Part 1)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Young Adults: How to Study the Bible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Sr. High: World Religions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Jr. High: Letters to Christians</a:t>
            </a:r>
            <a:endParaRPr lang="en-US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7071" y="1711355"/>
            <a:ext cx="3246539" cy="886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10-Week Session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Sunday Mornings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0388" y="1711354"/>
            <a:ext cx="3246539" cy="886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10-Week Session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Sunday Mornings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1002" y="1006680"/>
            <a:ext cx="1031846" cy="56875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2-Week Mini-Session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(All Jr. High, Sr. High &amp; Adults)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44374" y="1005840"/>
            <a:ext cx="1031846" cy="56875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2-Week Mini-Session</a:t>
            </a:r>
          </a:p>
          <a:p>
            <a:pPr lvl="0" algn="ctr"/>
            <a:r>
              <a:rPr lang="en-US" sz="2800" b="1" dirty="0">
                <a:solidFill>
                  <a:srgbClr val="4472C4">
                    <a:lumMod val="75000"/>
                  </a:srgbClr>
                </a:solidFill>
              </a:rPr>
              <a:t>(All Jr. High, Sr. High &amp; Adults</a:t>
            </a:r>
            <a:r>
              <a:rPr lang="en-US" sz="2800" b="1" dirty="0" smtClean="0">
                <a:solidFill>
                  <a:srgbClr val="4472C4">
                    <a:lumMod val="75000"/>
                  </a:srgbClr>
                </a:solidFill>
              </a:rPr>
              <a:t>)</a:t>
            </a:r>
            <a:endParaRPr lang="en-US" sz="28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2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2848" y="998290"/>
            <a:ext cx="6761526" cy="57170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7071" y="1132514"/>
            <a:ext cx="6509857" cy="5788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20-Week Semester</a:t>
            </a:r>
            <a:endParaRPr lang="en-US" sz="36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0388" y="1711354"/>
            <a:ext cx="3246539" cy="49411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5840" rtlCol="0" anchor="t" anchorCtr="0"/>
          <a:lstStyle/>
          <a:p>
            <a:pPr lvl="0"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Survey of the N.T.</a:t>
            </a:r>
            <a:r>
              <a:rPr lang="en-US" sz="2200" b="1" dirty="0" smtClean="0">
                <a:solidFill>
                  <a:prstClr val="black"/>
                </a:solidFill>
              </a:rPr>
              <a:t> </a:t>
            </a:r>
            <a:r>
              <a:rPr lang="en-US" sz="2200" b="1" dirty="0">
                <a:solidFill>
                  <a:prstClr val="black"/>
                </a:solidFill>
              </a:rPr>
              <a:t>(Part </a:t>
            </a:r>
            <a:r>
              <a:rPr lang="en-US" sz="2200" b="1" dirty="0" smtClean="0">
                <a:solidFill>
                  <a:prstClr val="black"/>
                </a:solidFill>
              </a:rPr>
              <a:t>2)</a:t>
            </a:r>
            <a:endParaRPr lang="en-US" sz="2200" b="1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 smtClean="0">
                <a:solidFill>
                  <a:srgbClr val="4472C4">
                    <a:lumMod val="50000"/>
                  </a:srgbClr>
                </a:solidFill>
              </a:rPr>
              <a:t>Bible Geography</a:t>
            </a:r>
            <a:endParaRPr lang="en-US" sz="2200" b="1" dirty="0">
              <a:solidFill>
                <a:srgbClr val="4472C4">
                  <a:lumMod val="50000"/>
                </a:srgbClr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The Providence of God</a:t>
            </a:r>
            <a:endParaRPr lang="en-US" sz="2200" b="1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 smtClean="0">
                <a:solidFill>
                  <a:srgbClr val="4472C4">
                    <a:lumMod val="50000"/>
                  </a:srgbClr>
                </a:solidFill>
              </a:rPr>
              <a:t>Ladies: You Can Be Beautiful</a:t>
            </a:r>
            <a:endParaRPr lang="en-US" sz="2200" b="1" dirty="0">
              <a:solidFill>
                <a:srgbClr val="4472C4">
                  <a:lumMod val="50000"/>
                </a:srgbClr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Sr</a:t>
            </a:r>
            <a:r>
              <a:rPr lang="en-US" sz="2200" b="1" dirty="0">
                <a:solidFill>
                  <a:prstClr val="black"/>
                </a:solidFill>
              </a:rPr>
              <a:t>. High: </a:t>
            </a:r>
            <a:r>
              <a:rPr lang="en-US" sz="2200" b="1" dirty="0" smtClean="0">
                <a:solidFill>
                  <a:prstClr val="black"/>
                </a:solidFill>
              </a:rPr>
              <a:t>Christian Evidences</a:t>
            </a:r>
            <a:endParaRPr lang="en-US" sz="2200" b="1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200" b="1" dirty="0">
                <a:solidFill>
                  <a:srgbClr val="4472C4">
                    <a:lumMod val="50000"/>
                  </a:srgbClr>
                </a:solidFill>
              </a:rPr>
              <a:t>Jr. High: </a:t>
            </a:r>
            <a:r>
              <a:rPr lang="en-US" sz="2200" b="1" dirty="0" smtClean="0">
                <a:solidFill>
                  <a:srgbClr val="4472C4">
                    <a:lumMod val="50000"/>
                  </a:srgbClr>
                </a:solidFill>
              </a:rPr>
              <a:t>Parables &amp; Prayers of Jesus</a:t>
            </a:r>
            <a:endParaRPr lang="en-US" sz="2200" b="1" dirty="0">
              <a:solidFill>
                <a:srgbClr val="4472C4">
                  <a:lumMod val="50000"/>
                </a:srgb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17071" y="1711354"/>
            <a:ext cx="3246539" cy="49411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5840" rtlCol="0" anchor="t" anchorCtr="0"/>
          <a:lstStyle/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Survey of the N.T. (Part 1)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Premillennialism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Heart Diseases &amp; Their Cure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Ladies: Ruth &amp; Esther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Sr. High: 1-2 Corinthians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Jr. High: Bible Geography</a:t>
            </a:r>
            <a:endParaRPr lang="en-US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7071" y="1711355"/>
            <a:ext cx="3246539" cy="886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10-Week Session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Wednesday Nights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0388" y="1711354"/>
            <a:ext cx="3246539" cy="886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10-Week Session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Wednesday Nights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002" y="1006680"/>
            <a:ext cx="1031846" cy="56875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2-Week Mini-Session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(All Jr. High, Sr. High &amp; Adults)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4374" y="1005840"/>
            <a:ext cx="1031846" cy="56875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2-Week Mini-Session</a:t>
            </a:r>
          </a:p>
          <a:p>
            <a:pPr lvl="0" algn="ctr"/>
            <a:r>
              <a:rPr lang="en-US" sz="2800" b="1" dirty="0">
                <a:solidFill>
                  <a:srgbClr val="4472C4">
                    <a:lumMod val="75000"/>
                  </a:srgbClr>
                </a:solidFill>
              </a:rPr>
              <a:t>(All Jr. High, Sr. High &amp; Adults</a:t>
            </a:r>
            <a:r>
              <a:rPr lang="en-US" sz="2800" b="1" dirty="0" smtClean="0">
                <a:solidFill>
                  <a:srgbClr val="4472C4">
                    <a:lumMod val="75000"/>
                  </a:srgbClr>
                </a:solidFill>
              </a:rPr>
              <a:t>)</a:t>
            </a:r>
            <a:endParaRPr lang="en-US" sz="28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1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7571" y="955964"/>
            <a:ext cx="8735761" cy="57384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Logistics: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/>
              <a:t>Do away with the 13-Week Quarter System</a:t>
            </a:r>
            <a:endParaRPr lang="en-US" sz="3600" dirty="0"/>
          </a:p>
          <a:p>
            <a:pPr lvl="1">
              <a:lnSpc>
                <a:spcPct val="100000"/>
              </a:lnSpc>
            </a:pPr>
            <a:r>
              <a:rPr lang="en-US" dirty="0"/>
              <a:t>Match Upper Level Class Schedule </a:t>
            </a:r>
            <a:r>
              <a:rPr lang="en-US" dirty="0" smtClean="0"/>
              <a:t>(Jr. High, Sr. High &amp; Adults) with </a:t>
            </a:r>
            <a:r>
              <a:rPr lang="en-US" dirty="0"/>
              <a:t>the Lower Level Class </a:t>
            </a:r>
            <a:r>
              <a:rPr lang="en-US" dirty="0" smtClean="0"/>
              <a:t>Schedule (Stepping into the Bible)</a:t>
            </a:r>
            <a:endParaRPr lang="en-US" sz="3600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Arrange </a:t>
            </a:r>
            <a:r>
              <a:rPr lang="en-US" dirty="0"/>
              <a:t>classes into 20-Week Semesters,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divided </a:t>
            </a:r>
            <a:r>
              <a:rPr lang="en-US" dirty="0"/>
              <a:t>into TWO 10-Week Sessions</a:t>
            </a:r>
            <a:endParaRPr lang="en-US" sz="3600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Between 20-Week </a:t>
            </a:r>
            <a:r>
              <a:rPr lang="en-US" dirty="0"/>
              <a:t>Semesters will be a 2-Week Mini-Session</a:t>
            </a:r>
            <a:endParaRPr lang="en-US" sz="3600" dirty="0"/>
          </a:p>
          <a:p>
            <a:pPr lvl="2">
              <a:lnSpc>
                <a:spcPct val="100000"/>
              </a:lnSpc>
            </a:pPr>
            <a:r>
              <a:rPr lang="en-US" dirty="0" smtClean="0"/>
              <a:t>All </a:t>
            </a:r>
            <a:r>
              <a:rPr lang="en-US" dirty="0"/>
              <a:t>Jr. High, Sr. High &amp; Adults meet in </a:t>
            </a:r>
            <a:r>
              <a:rPr lang="en-US" dirty="0" smtClean="0"/>
              <a:t>Auditorium (Sun &amp; Wed)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Four </a:t>
            </a:r>
            <a:r>
              <a:rPr lang="en-US" dirty="0"/>
              <a:t>Main Class Areas Will Be </a:t>
            </a:r>
            <a:r>
              <a:rPr lang="en-US" dirty="0" smtClean="0"/>
              <a:t>Utilized </a:t>
            </a:r>
            <a:r>
              <a:rPr lang="en-US" b="0" dirty="0" smtClean="0"/>
              <a:t>(for Adults)</a:t>
            </a:r>
            <a:endParaRPr lang="en-US" sz="3600" dirty="0"/>
          </a:p>
          <a:p>
            <a:pPr lvl="2">
              <a:lnSpc>
                <a:spcPct val="100000"/>
              </a:lnSpc>
            </a:pPr>
            <a:r>
              <a:rPr lang="en-US" dirty="0" smtClean="0"/>
              <a:t>Utilize </a:t>
            </a:r>
            <a:r>
              <a:rPr lang="en-US" dirty="0"/>
              <a:t>Adult 1, Adult 2 and Adult </a:t>
            </a:r>
            <a:r>
              <a:rPr lang="en-US" dirty="0" smtClean="0"/>
              <a:t>3 every session </a:t>
            </a:r>
            <a:r>
              <a:rPr lang="en-US" dirty="0" smtClean="0"/>
              <a:t>(not Family Room)</a:t>
            </a:r>
            <a:endParaRPr lang="en-US" sz="3200" dirty="0"/>
          </a:p>
          <a:p>
            <a:pPr lvl="2">
              <a:lnSpc>
                <a:spcPct val="100000"/>
              </a:lnSpc>
            </a:pPr>
            <a:r>
              <a:rPr lang="en-US" dirty="0"/>
              <a:t>Move Auditorium Class to far east section </a:t>
            </a:r>
            <a:r>
              <a:rPr lang="en-US" dirty="0" smtClean="0"/>
              <a:t>(</a:t>
            </a:r>
            <a:r>
              <a:rPr lang="en-US" dirty="0"/>
              <a:t>Sun &amp; Wed</a:t>
            </a:r>
            <a:r>
              <a:rPr lang="en-US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3690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3369</TotalTime>
  <Words>605</Words>
  <Application>Microsoft Office PowerPoint</Application>
  <PresentationFormat>On-screen Show (4:3)</PresentationFormat>
  <Paragraphs>128</Paragraphs>
  <Slides>11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32</cp:revision>
  <dcterms:created xsi:type="dcterms:W3CDTF">2015-01-01T19:39:47Z</dcterms:created>
  <dcterms:modified xsi:type="dcterms:W3CDTF">2015-01-04T13:34:26Z</dcterms:modified>
</cp:coreProperties>
</file>