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60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7" autoAdjust="0"/>
    <p:restoredTop sz="94632" autoAdjust="0"/>
  </p:normalViewPr>
  <p:slideViewPr>
    <p:cSldViewPr>
      <p:cViewPr varScale="1">
        <p:scale>
          <a:sx n="122" d="100"/>
          <a:sy n="122" d="100"/>
        </p:scale>
        <p:origin x="-1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2D331-9B55-41BD-AB23-F2208E9CF3AF}" type="datetimeFigureOut">
              <a:rPr lang="en-US"/>
              <a:pPr>
                <a:defRPr/>
              </a:pPr>
              <a:t>7/6/2011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9FAA3-F9E8-45D7-B85F-66F132BD6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A31D3-0BFA-470B-B036-315749680B90}" type="datetimeFigureOut">
              <a:rPr lang="en-US"/>
              <a:pPr>
                <a:defRPr/>
              </a:pPr>
              <a:t>7/6/2011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F09C2-5A68-4ED5-B9B2-610BC0F19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C6B9A-B92A-402B-8406-6D37B943FD64}" type="datetimeFigureOut">
              <a:rPr lang="en-US"/>
              <a:pPr>
                <a:defRPr/>
              </a:pPr>
              <a:t>7/6/2011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704F7-A35A-4093-B549-7DFAD2833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600200"/>
            <a:ext cx="5715000" cy="5029200"/>
          </a:xfrm>
        </p:spPr>
        <p:txBody>
          <a:bodyPr/>
          <a:lstStyle>
            <a:lvl1pPr>
              <a:defRPr sz="3000" b="1" spc="100" baseline="0">
                <a:solidFill>
                  <a:srgbClr val="FFFF66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Agency FB" pitchFamily="34" charset="0"/>
              </a:defRPr>
            </a:lvl1pPr>
            <a:lvl2pPr>
              <a:defRPr sz="2600" b="1" spc="200" baseline="0">
                <a:effectLst>
                  <a:outerShdw blurRad="50800" dist="50800" dir="2700000" algn="ctr" rotWithShape="0">
                    <a:schemeClr val="tx1"/>
                  </a:outerShdw>
                </a:effectLst>
                <a:latin typeface="Agency FB" pitchFamily="34" charset="0"/>
              </a:defRPr>
            </a:lvl2pPr>
            <a:lvl3pPr>
              <a:defRPr sz="2400" b="1" spc="200" baseline="0">
                <a:effectLst>
                  <a:outerShdw blurRad="50800" dist="50800" dir="2700000" algn="ctr" rotWithShape="0">
                    <a:schemeClr val="tx1"/>
                  </a:outerShdw>
                </a:effectLst>
                <a:latin typeface="Agency FB" pitchFamily="34" charset="0"/>
              </a:defRPr>
            </a:lvl3pPr>
            <a:lvl4pPr>
              <a:defRPr sz="2400" b="1" spc="200" baseline="0">
                <a:effectLst>
                  <a:outerShdw blurRad="50800" dist="50800" dir="2700000" algn="ctr" rotWithShape="0">
                    <a:schemeClr val="tx1"/>
                  </a:outerShdw>
                </a:effectLst>
                <a:latin typeface="Agency FB" pitchFamily="34" charset="0"/>
              </a:defRPr>
            </a:lvl4pPr>
            <a:lvl5pPr>
              <a:defRPr sz="2400" b="1" spc="200" baseline="0">
                <a:effectLst>
                  <a:outerShdw blurRad="50800" dist="50800" dir="2700000" algn="ctr" rotWithShape="0">
                    <a:schemeClr val="tx1"/>
                  </a:outerShdw>
                </a:effectLst>
                <a:latin typeface="Agency FB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83F9F-DB7D-4BBA-BB6C-8AE7958500F7}" type="datetimeFigureOut">
              <a:rPr lang="en-US"/>
              <a:pPr>
                <a:defRPr/>
              </a:pPr>
              <a:t>7/6/2011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ADE47-739B-45B0-830D-BC1BC4207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52F2B-6104-41C7-BECD-0F0FDF6E8F87}" type="datetimeFigureOut">
              <a:rPr lang="en-US"/>
              <a:pPr>
                <a:defRPr/>
              </a:pPr>
              <a:t>7/6/2011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1E844-5E57-4724-9CFA-40CECC165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686F5-0240-4AB1-8A50-41151A03EA19}" type="datetimeFigureOut">
              <a:rPr lang="en-US"/>
              <a:pPr>
                <a:defRPr/>
              </a:pPr>
              <a:t>7/6/2011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E35AE-C3E0-450E-A9D7-1FA78B80C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0D5B5-F964-4F15-A6AD-892CB4EC6136}" type="datetimeFigureOut">
              <a:rPr lang="en-US"/>
              <a:pPr>
                <a:defRPr/>
              </a:pPr>
              <a:t>7/6/2011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035EC-B14C-4A75-B208-24EAC5FC8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32F94-85A8-497A-B9DC-6F492700B21E}" type="datetimeFigureOut">
              <a:rPr lang="en-US"/>
              <a:pPr>
                <a:defRPr/>
              </a:pPr>
              <a:t>7/6/2011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8E56E-2D29-43D4-9F4F-8D9471305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34AB2-A13A-44D0-A1FE-7AB5AAAC117E}" type="datetimeFigureOut">
              <a:rPr lang="en-US"/>
              <a:pPr>
                <a:defRPr/>
              </a:pPr>
              <a:t>7/6/2011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99071-3606-4903-AF52-FA8CBC741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8E2AD-424F-48C1-B83E-B25EA9BF0D2A}" type="datetimeFigureOut">
              <a:rPr lang="en-US"/>
              <a:pPr>
                <a:defRPr/>
              </a:pPr>
              <a:t>7/6/2011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476C3-471E-470A-87D7-CBFE11D3C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656D9-ED07-45BF-AE0D-D3BAD990F357}" type="datetimeFigureOut">
              <a:rPr lang="en-US"/>
              <a:pPr>
                <a:defRPr/>
              </a:pPr>
              <a:t>7/6/2011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EFC0A-41C2-4D44-B26E-58F14D202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mor3b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276600" y="1524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81400" y="1600200"/>
            <a:ext cx="5486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Agency FB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armor3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37338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50800" dist="38100" dir="2700000" algn="ctr" rotWithShape="0">
                    <a:schemeClr val="bg1"/>
                  </a:outerShdw>
                </a:effectLst>
                <a:latin typeface="Agency FB" pitchFamily="34" charset="0"/>
              </a:rPr>
              <a:t>Dissecting, Discerning &amp; Donning the Armor of God</a:t>
            </a:r>
            <a:endParaRPr lang="en-US" sz="3200" b="1" dirty="0">
              <a:effectLst>
                <a:outerShdw blurRad="50800" dist="38100" dir="2700000" algn="ctr" rotWithShape="0">
                  <a:schemeClr val="bg1"/>
                </a:outerShdw>
              </a:effectLst>
              <a:latin typeface="Agency FB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mor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5" name="Title 4"/>
          <p:cNvSpPr>
            <a:spLocks noGrp="1"/>
          </p:cNvSpPr>
          <p:nvPr>
            <p:ph type="title"/>
          </p:nvPr>
        </p:nvSpPr>
        <p:spPr>
          <a:xfrm>
            <a:off x="3276600" y="152400"/>
            <a:ext cx="5791200" cy="838200"/>
          </a:xfrm>
        </p:spPr>
        <p:txBody>
          <a:bodyPr/>
          <a:lstStyle/>
          <a:p>
            <a:pPr algn="l"/>
            <a:r>
              <a:rPr lang="en-US" spc="200" dirty="0" smtClean="0">
                <a:solidFill>
                  <a:schemeClr val="bg1"/>
                </a:solidFill>
              </a:rPr>
              <a:t>The Armor of God </a:t>
            </a:r>
            <a:r>
              <a:rPr lang="en-US" sz="2800" dirty="0" smtClean="0">
                <a:solidFill>
                  <a:schemeClr val="bg1"/>
                </a:solidFill>
              </a:rPr>
              <a:t>– Eph. 6:10-18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3581400" y="1219200"/>
            <a:ext cx="5562600" cy="5410200"/>
          </a:xfrm>
        </p:spPr>
        <p:txBody>
          <a:bodyPr/>
          <a:lstStyle/>
          <a:p>
            <a:r>
              <a:rPr lang="en-US" dirty="0" smtClean="0"/>
              <a:t>Soldiers of Christ Face a Battle</a:t>
            </a:r>
          </a:p>
          <a:p>
            <a:pPr lvl="1"/>
            <a:r>
              <a:rPr lang="en-US" dirty="0" smtClean="0"/>
              <a:t>Battle “against” – 5 </a:t>
            </a:r>
            <a:r>
              <a:rPr lang="en-US" dirty="0" err="1" smtClean="0"/>
              <a:t>x’s</a:t>
            </a:r>
            <a:r>
              <a:rPr lang="en-US" dirty="0" smtClean="0"/>
              <a:t> in v. 12</a:t>
            </a:r>
          </a:p>
          <a:p>
            <a:pPr lvl="1"/>
            <a:r>
              <a:rPr lang="en-US" dirty="0" smtClean="0"/>
              <a:t>The wiles/schemes of the devil-11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He is deceitful, crafty &amp; tricky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Powers, rulers of darkness – 12</a:t>
            </a:r>
          </a:p>
          <a:p>
            <a:pPr lvl="2"/>
            <a:r>
              <a:rPr lang="en-US" dirty="0" smtClean="0"/>
              <a:t>He is powerful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/>
              <a:t>Spiritual forces of wickedness-12 </a:t>
            </a:r>
          </a:p>
          <a:p>
            <a:pPr lvl="2"/>
            <a:r>
              <a:rPr lang="en-US" dirty="0" smtClean="0"/>
              <a:t>He can appear as angel of light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 evil one – 16</a:t>
            </a:r>
          </a:p>
          <a:p>
            <a:pPr lvl="2"/>
            <a:r>
              <a:rPr lang="en-US" dirty="0" smtClean="0"/>
              <a:t>His very nature is evil</a:t>
            </a:r>
          </a:p>
          <a:p>
            <a:pPr lvl="2"/>
            <a:r>
              <a:rPr lang="en-US" dirty="0" smtClean="0"/>
              <a:t>There is no truth in him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mor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5" name="Title 4"/>
          <p:cNvSpPr>
            <a:spLocks noGrp="1"/>
          </p:cNvSpPr>
          <p:nvPr>
            <p:ph type="title"/>
          </p:nvPr>
        </p:nvSpPr>
        <p:spPr>
          <a:xfrm>
            <a:off x="3276600" y="152400"/>
            <a:ext cx="5791200" cy="838200"/>
          </a:xfrm>
        </p:spPr>
        <p:txBody>
          <a:bodyPr/>
          <a:lstStyle/>
          <a:p>
            <a:pPr algn="l"/>
            <a:r>
              <a:rPr lang="en-US" spc="200" dirty="0" smtClean="0">
                <a:solidFill>
                  <a:schemeClr val="bg1"/>
                </a:solidFill>
              </a:rPr>
              <a:t>The Armor of God </a:t>
            </a:r>
            <a:r>
              <a:rPr lang="en-US" sz="2800" dirty="0" smtClean="0">
                <a:solidFill>
                  <a:schemeClr val="bg1"/>
                </a:solidFill>
              </a:rPr>
              <a:t>– Eph. 6:10-18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3581400" y="1219200"/>
            <a:ext cx="5562600" cy="5410200"/>
          </a:xfrm>
        </p:spPr>
        <p:txBody>
          <a:bodyPr/>
          <a:lstStyle/>
          <a:p>
            <a:r>
              <a:rPr lang="en-US" dirty="0" smtClean="0">
                <a:latin typeface="Agency FB" pitchFamily="34" charset="0"/>
              </a:rPr>
              <a:t>Verbs: five imperatives</a:t>
            </a:r>
            <a:r>
              <a:rPr lang="en-US" sz="2400" dirty="0" smtClean="0">
                <a:latin typeface="Agency FB" pitchFamily="34" charset="0"/>
              </a:rPr>
              <a:t> – </a:t>
            </a:r>
            <a:r>
              <a:rPr lang="en-US" dirty="0" smtClean="0">
                <a:latin typeface="Agency FB" pitchFamily="34" charset="0"/>
              </a:rPr>
              <a:t>COMMAND</a:t>
            </a:r>
          </a:p>
          <a:p>
            <a:pPr lvl="1"/>
            <a:r>
              <a:rPr lang="en-US" dirty="0" smtClean="0">
                <a:latin typeface="Agency FB" pitchFamily="34" charset="0"/>
              </a:rPr>
              <a:t>Be strong</a:t>
            </a:r>
            <a:r>
              <a:rPr lang="en-US" dirty="0" smtClean="0">
                <a:solidFill>
                  <a:schemeClr val="bg1"/>
                </a:solidFill>
              </a:rPr>
              <a:t> – </a:t>
            </a:r>
            <a:r>
              <a:rPr lang="en-US" dirty="0" smtClean="0">
                <a:latin typeface="Agency FB" pitchFamily="34" charset="0"/>
              </a:rPr>
              <a:t>v. 10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Put on</a:t>
            </a:r>
            <a:r>
              <a:rPr lang="en-US" dirty="0" smtClean="0">
                <a:solidFill>
                  <a:schemeClr val="bg1"/>
                </a:solidFill>
              </a:rPr>
              <a:t> – 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v. 11</a:t>
            </a:r>
          </a:p>
          <a:p>
            <a:pPr lvl="1"/>
            <a:r>
              <a:rPr lang="en-US" dirty="0" smtClean="0">
                <a:latin typeface="Agency FB" pitchFamily="34" charset="0"/>
              </a:rPr>
              <a:t>Take up</a:t>
            </a:r>
            <a:r>
              <a:rPr lang="en-US" dirty="0" smtClean="0">
                <a:solidFill>
                  <a:schemeClr val="bg1"/>
                </a:solidFill>
              </a:rPr>
              <a:t> – </a:t>
            </a:r>
            <a:r>
              <a:rPr lang="en-US" dirty="0" smtClean="0">
                <a:latin typeface="Agency FB" pitchFamily="34" charset="0"/>
              </a:rPr>
              <a:t>v. 13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Stand</a:t>
            </a:r>
            <a:r>
              <a:rPr lang="en-US" dirty="0" smtClean="0">
                <a:solidFill>
                  <a:schemeClr val="bg1"/>
                </a:solidFill>
              </a:rPr>
              <a:t> – 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v. 14 (take your stand!)</a:t>
            </a:r>
          </a:p>
          <a:p>
            <a:pPr lvl="1"/>
            <a:r>
              <a:rPr lang="en-US" dirty="0" smtClean="0">
                <a:latin typeface="Agency FB" pitchFamily="34" charset="0"/>
              </a:rPr>
              <a:t>Take</a:t>
            </a:r>
            <a:r>
              <a:rPr lang="en-US" dirty="0" smtClean="0">
                <a:solidFill>
                  <a:schemeClr val="bg1"/>
                </a:solidFill>
              </a:rPr>
              <a:t> – </a:t>
            </a:r>
            <a:r>
              <a:rPr lang="en-US" dirty="0" smtClean="0">
                <a:latin typeface="Agency FB" pitchFamily="34" charset="0"/>
              </a:rPr>
              <a:t>v. 17</a:t>
            </a:r>
            <a:endParaRPr lang="en-US" dirty="0" smtClean="0">
              <a:solidFill>
                <a:schemeClr val="bg1"/>
              </a:solidFill>
              <a:latin typeface="Agency FB" pitchFamily="34" charset="0"/>
            </a:endParaRPr>
          </a:p>
          <a:p>
            <a:r>
              <a:rPr lang="en-US" dirty="0" smtClean="0">
                <a:latin typeface="Agency FB" pitchFamily="34" charset="0"/>
              </a:rPr>
              <a:t>Verbs: four infinitives – PURPOSE </a:t>
            </a:r>
          </a:p>
          <a:p>
            <a:pPr lvl="1"/>
            <a:r>
              <a:rPr lang="en-US" dirty="0" smtClean="0">
                <a:latin typeface="Agency FB" pitchFamily="34" charset="0"/>
              </a:rPr>
              <a:t>To stand against</a:t>
            </a:r>
            <a:r>
              <a:rPr lang="en-US" dirty="0" smtClean="0">
                <a:solidFill>
                  <a:schemeClr val="bg1"/>
                </a:solidFill>
              </a:rPr>
              <a:t> – </a:t>
            </a:r>
            <a:r>
              <a:rPr lang="en-US" dirty="0" smtClean="0">
                <a:latin typeface="Agency FB" pitchFamily="34" charset="0"/>
              </a:rPr>
              <a:t>v. 11</a:t>
            </a:r>
          </a:p>
          <a:p>
            <a:pPr lvl="1"/>
            <a:r>
              <a:rPr lang="en-US" dirty="0" smtClean="0">
                <a:latin typeface="Agency FB" pitchFamily="34" charset="0"/>
              </a:rPr>
              <a:t>To withstand</a:t>
            </a:r>
            <a:r>
              <a:rPr lang="en-US" dirty="0" smtClean="0">
                <a:solidFill>
                  <a:schemeClr val="bg1"/>
                </a:solidFill>
              </a:rPr>
              <a:t> – </a:t>
            </a:r>
            <a:r>
              <a:rPr lang="en-US" dirty="0" smtClean="0">
                <a:latin typeface="Agency FB" pitchFamily="34" charset="0"/>
              </a:rPr>
              <a:t>v. 13</a:t>
            </a:r>
          </a:p>
          <a:p>
            <a:pPr lvl="1"/>
            <a:r>
              <a:rPr lang="en-US" dirty="0" smtClean="0">
                <a:latin typeface="Agency FB" pitchFamily="34" charset="0"/>
              </a:rPr>
              <a:t>To stand</a:t>
            </a:r>
            <a:r>
              <a:rPr lang="en-US" dirty="0" smtClean="0">
                <a:solidFill>
                  <a:schemeClr val="bg1"/>
                </a:solidFill>
              </a:rPr>
              <a:t> firm – </a:t>
            </a:r>
            <a:r>
              <a:rPr lang="en-US" dirty="0" smtClean="0">
                <a:latin typeface="Agency FB" pitchFamily="34" charset="0"/>
              </a:rPr>
              <a:t>v. 13</a:t>
            </a:r>
          </a:p>
          <a:p>
            <a:pPr lvl="1"/>
            <a:r>
              <a:rPr lang="en-US" dirty="0" smtClean="0">
                <a:latin typeface="Agency FB" pitchFamily="34" charset="0"/>
              </a:rPr>
              <a:t>To quench/extinguish</a:t>
            </a:r>
            <a:r>
              <a:rPr lang="en-US" dirty="0" smtClean="0">
                <a:solidFill>
                  <a:schemeClr val="bg1"/>
                </a:solidFill>
              </a:rPr>
              <a:t> – </a:t>
            </a:r>
            <a:r>
              <a:rPr lang="en-US" dirty="0" smtClean="0">
                <a:latin typeface="Agency FB" pitchFamily="34" charset="0"/>
              </a:rPr>
              <a:t>v. 16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mor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5" name="Title 4"/>
          <p:cNvSpPr>
            <a:spLocks noGrp="1"/>
          </p:cNvSpPr>
          <p:nvPr>
            <p:ph type="title"/>
          </p:nvPr>
        </p:nvSpPr>
        <p:spPr>
          <a:xfrm>
            <a:off x="3276600" y="152400"/>
            <a:ext cx="5791200" cy="838200"/>
          </a:xfrm>
        </p:spPr>
        <p:txBody>
          <a:bodyPr/>
          <a:lstStyle/>
          <a:p>
            <a:pPr algn="l"/>
            <a:r>
              <a:rPr lang="en-US" spc="200" dirty="0" smtClean="0">
                <a:solidFill>
                  <a:schemeClr val="bg1"/>
                </a:solidFill>
              </a:rPr>
              <a:t>The Armor of God </a:t>
            </a:r>
            <a:r>
              <a:rPr lang="en-US" sz="2800" dirty="0" smtClean="0">
                <a:solidFill>
                  <a:schemeClr val="bg1"/>
                </a:solidFill>
              </a:rPr>
              <a:t>– Eph. 6:10-18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3581400" y="1219200"/>
            <a:ext cx="5486400" cy="5410200"/>
          </a:xfrm>
        </p:spPr>
        <p:txBody>
          <a:bodyPr/>
          <a:lstStyle/>
          <a:p>
            <a:r>
              <a:rPr lang="en-US" dirty="0" smtClean="0"/>
              <a:t>Verbs: seven participles – …ING</a:t>
            </a:r>
          </a:p>
          <a:p>
            <a:pPr lvl="1"/>
            <a:r>
              <a:rPr lang="en-US" dirty="0" smtClean="0"/>
              <a:t>Having done</a:t>
            </a:r>
            <a:r>
              <a:rPr lang="en-US" dirty="0" smtClean="0">
                <a:solidFill>
                  <a:schemeClr val="bg1"/>
                </a:solidFill>
              </a:rPr>
              <a:t> – </a:t>
            </a:r>
            <a:r>
              <a:rPr lang="en-US" dirty="0" smtClean="0"/>
              <a:t>v. 13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Having girded</a:t>
            </a:r>
            <a:r>
              <a:rPr lang="en-US" dirty="0" smtClean="0">
                <a:solidFill>
                  <a:schemeClr val="bg1"/>
                </a:solidFill>
              </a:rPr>
              <a:t> – </a:t>
            </a:r>
            <a:r>
              <a:rPr lang="en-US" dirty="0" smtClean="0">
                <a:solidFill>
                  <a:schemeClr val="bg1"/>
                </a:solidFill>
              </a:rPr>
              <a:t>v. 14</a:t>
            </a:r>
          </a:p>
          <a:p>
            <a:pPr lvl="1"/>
            <a:r>
              <a:rPr lang="en-US" dirty="0" smtClean="0"/>
              <a:t>Having put on</a:t>
            </a:r>
            <a:r>
              <a:rPr lang="en-US" dirty="0" smtClean="0">
                <a:solidFill>
                  <a:schemeClr val="bg1"/>
                </a:solidFill>
              </a:rPr>
              <a:t> – </a:t>
            </a:r>
            <a:r>
              <a:rPr lang="en-US" dirty="0" smtClean="0"/>
              <a:t>v. 14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Having shod</a:t>
            </a:r>
            <a:r>
              <a:rPr lang="en-US" dirty="0" smtClean="0">
                <a:solidFill>
                  <a:schemeClr val="bg1"/>
                </a:solidFill>
              </a:rPr>
              <a:t> – </a:t>
            </a:r>
            <a:r>
              <a:rPr lang="en-US" dirty="0" smtClean="0">
                <a:solidFill>
                  <a:schemeClr val="bg1"/>
                </a:solidFill>
              </a:rPr>
              <a:t>v. 14</a:t>
            </a:r>
          </a:p>
          <a:p>
            <a:pPr lvl="1"/>
            <a:r>
              <a:rPr lang="en-US" dirty="0" smtClean="0"/>
              <a:t>Taking up</a:t>
            </a:r>
            <a:r>
              <a:rPr lang="en-US" dirty="0" smtClean="0">
                <a:solidFill>
                  <a:schemeClr val="bg1"/>
                </a:solidFill>
              </a:rPr>
              <a:t> – </a:t>
            </a:r>
            <a:r>
              <a:rPr lang="en-US" dirty="0" smtClean="0"/>
              <a:t>v. 16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Praying</a:t>
            </a:r>
            <a:r>
              <a:rPr lang="en-US" dirty="0" smtClean="0">
                <a:solidFill>
                  <a:schemeClr val="bg1"/>
                </a:solidFill>
              </a:rPr>
              <a:t> – </a:t>
            </a:r>
            <a:r>
              <a:rPr lang="en-US" dirty="0" smtClean="0">
                <a:solidFill>
                  <a:schemeClr val="bg1"/>
                </a:solidFill>
              </a:rPr>
              <a:t>v. 18</a:t>
            </a:r>
          </a:p>
          <a:p>
            <a:pPr lvl="1"/>
            <a:r>
              <a:rPr lang="en-US" dirty="0" smtClean="0"/>
              <a:t>Being watchful</a:t>
            </a:r>
            <a:r>
              <a:rPr lang="en-US" dirty="0" smtClean="0">
                <a:solidFill>
                  <a:schemeClr val="bg1"/>
                </a:solidFill>
              </a:rPr>
              <a:t> – </a:t>
            </a:r>
            <a:r>
              <a:rPr lang="en-US" dirty="0" smtClean="0"/>
              <a:t>v. 18</a:t>
            </a:r>
          </a:p>
          <a:p>
            <a:r>
              <a:rPr lang="en-US" dirty="0" smtClean="0"/>
              <a:t>Verbs: one perfect tense–ONGOING </a:t>
            </a:r>
          </a:p>
          <a:p>
            <a:pPr lvl="1"/>
            <a:r>
              <a:rPr lang="en-US" dirty="0" smtClean="0"/>
              <a:t>Fiery/Flaming</a:t>
            </a:r>
            <a:r>
              <a:rPr lang="en-US" dirty="0" smtClean="0">
                <a:solidFill>
                  <a:schemeClr val="bg1"/>
                </a:solidFill>
              </a:rPr>
              <a:t> – </a:t>
            </a:r>
            <a:r>
              <a:rPr lang="en-US" dirty="0" smtClean="0"/>
              <a:t>v. 16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mor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5" name="Title 4"/>
          <p:cNvSpPr>
            <a:spLocks noGrp="1"/>
          </p:cNvSpPr>
          <p:nvPr>
            <p:ph type="title"/>
          </p:nvPr>
        </p:nvSpPr>
        <p:spPr>
          <a:xfrm>
            <a:off x="3276600" y="152400"/>
            <a:ext cx="5791200" cy="838200"/>
          </a:xfrm>
        </p:spPr>
        <p:txBody>
          <a:bodyPr/>
          <a:lstStyle/>
          <a:p>
            <a:pPr algn="l"/>
            <a:r>
              <a:rPr lang="en-US" spc="200" dirty="0" smtClean="0">
                <a:solidFill>
                  <a:schemeClr val="bg1"/>
                </a:solidFill>
              </a:rPr>
              <a:t>The Armor of God </a:t>
            </a:r>
            <a:r>
              <a:rPr lang="en-US" sz="2800" dirty="0" smtClean="0">
                <a:solidFill>
                  <a:schemeClr val="bg1"/>
                </a:solidFill>
              </a:rPr>
              <a:t>– Eph. 6:10-18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3581400" y="1219200"/>
            <a:ext cx="5486400" cy="5410200"/>
          </a:xfrm>
        </p:spPr>
        <p:txBody>
          <a:bodyPr/>
          <a:lstStyle/>
          <a:p>
            <a:r>
              <a:rPr lang="en-US" dirty="0" smtClean="0"/>
              <a:t>The Seven Pieces of God’s Armor</a:t>
            </a:r>
          </a:p>
          <a:p>
            <a:pPr lvl="1"/>
            <a:r>
              <a:rPr lang="en-US" dirty="0" smtClean="0"/>
              <a:t>Truth</a:t>
            </a:r>
            <a:r>
              <a:rPr lang="en-US" sz="2400" dirty="0" smtClean="0">
                <a:solidFill>
                  <a:schemeClr val="bg1"/>
                </a:solidFill>
              </a:rPr>
              <a:t> – </a:t>
            </a:r>
            <a:r>
              <a:rPr lang="en-US" sz="2400" dirty="0" smtClean="0"/>
              <a:t>cf</a:t>
            </a:r>
            <a:r>
              <a:rPr lang="en-US" sz="2400" dirty="0" smtClean="0"/>
              <a:t>. Jn. 17:17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Righteousness</a:t>
            </a:r>
            <a:r>
              <a:rPr lang="en-US" sz="2400" dirty="0" smtClean="0">
                <a:solidFill>
                  <a:schemeClr val="bg1"/>
                </a:solidFill>
              </a:rPr>
              <a:t> – </a:t>
            </a:r>
            <a:r>
              <a:rPr lang="en-US" sz="2400" dirty="0" smtClean="0">
                <a:solidFill>
                  <a:schemeClr val="bg1"/>
                </a:solidFill>
              </a:rPr>
              <a:t>cf. Psa. 119:172</a:t>
            </a:r>
          </a:p>
          <a:p>
            <a:pPr lvl="1"/>
            <a:r>
              <a:rPr lang="en-US" dirty="0" smtClean="0"/>
              <a:t>Preparation of gospel of peace</a:t>
            </a:r>
            <a:r>
              <a:rPr lang="en-US" dirty="0" smtClean="0">
                <a:solidFill>
                  <a:schemeClr val="bg1"/>
                </a:solidFill>
              </a:rPr>
              <a:t> – </a:t>
            </a:r>
            <a:r>
              <a:rPr lang="en-US" sz="2400" dirty="0" smtClean="0"/>
              <a:t>cf. Rom. 10:15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Faith</a:t>
            </a:r>
            <a:r>
              <a:rPr lang="en-US" dirty="0" smtClean="0">
                <a:solidFill>
                  <a:schemeClr val="bg1"/>
                </a:solidFill>
              </a:rPr>
              <a:t> – </a:t>
            </a:r>
            <a:r>
              <a:rPr lang="en-US" sz="2400" dirty="0" smtClean="0">
                <a:solidFill>
                  <a:schemeClr val="bg1"/>
                </a:solidFill>
              </a:rPr>
              <a:t>cf. Rom. 10:17</a:t>
            </a:r>
          </a:p>
          <a:p>
            <a:pPr lvl="1"/>
            <a:r>
              <a:rPr lang="en-US" dirty="0" smtClean="0"/>
              <a:t>Salvation</a:t>
            </a:r>
            <a:r>
              <a:rPr lang="en-US" dirty="0" smtClean="0">
                <a:solidFill>
                  <a:schemeClr val="bg1"/>
                </a:solidFill>
              </a:rPr>
              <a:t> – </a:t>
            </a:r>
            <a:r>
              <a:rPr lang="en-US" sz="2400" dirty="0" smtClean="0"/>
              <a:t>cf. James 1:21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Word of God</a:t>
            </a:r>
          </a:p>
          <a:p>
            <a:pPr lvl="1"/>
            <a:r>
              <a:rPr lang="en-US" dirty="0" smtClean="0"/>
              <a:t>Prayer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mor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5" name="Title 4"/>
          <p:cNvSpPr>
            <a:spLocks noGrp="1"/>
          </p:cNvSpPr>
          <p:nvPr>
            <p:ph type="title"/>
          </p:nvPr>
        </p:nvSpPr>
        <p:spPr>
          <a:xfrm>
            <a:off x="3276600" y="152400"/>
            <a:ext cx="5791200" cy="838200"/>
          </a:xfrm>
        </p:spPr>
        <p:txBody>
          <a:bodyPr/>
          <a:lstStyle/>
          <a:p>
            <a:pPr algn="l"/>
            <a:r>
              <a:rPr lang="en-US" spc="200" dirty="0" smtClean="0">
                <a:solidFill>
                  <a:schemeClr val="bg1"/>
                </a:solidFill>
              </a:rPr>
              <a:t>The Armor of God </a:t>
            </a:r>
            <a:r>
              <a:rPr lang="en-US" sz="2800" dirty="0" smtClean="0">
                <a:solidFill>
                  <a:schemeClr val="bg1"/>
                </a:solidFill>
              </a:rPr>
              <a:t>– Eph. 6:10-18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3581400" y="1219200"/>
            <a:ext cx="5562600" cy="5410200"/>
          </a:xfrm>
        </p:spPr>
        <p:txBody>
          <a:bodyPr/>
          <a:lstStyle/>
          <a:p>
            <a:r>
              <a:rPr lang="en-US" dirty="0" smtClean="0"/>
              <a:t>Source &amp; Supremacy God’s Armor</a:t>
            </a:r>
          </a:p>
          <a:p>
            <a:pPr lvl="1"/>
            <a:r>
              <a:rPr lang="en-US" spc="100" dirty="0" smtClean="0"/>
              <a:t>True strength is “in the Lord” – 10</a:t>
            </a:r>
          </a:p>
          <a:p>
            <a:pPr lvl="2"/>
            <a:r>
              <a:rPr lang="en-US" spc="100" dirty="0" smtClean="0"/>
              <a:t>“Be strong” is passive</a:t>
            </a:r>
            <a:r>
              <a:rPr lang="en-US" spc="100" dirty="0" smtClean="0"/>
              <a:t> </a:t>
            </a:r>
          </a:p>
          <a:p>
            <a:pPr lvl="1"/>
            <a:r>
              <a:rPr lang="en-US" spc="100" dirty="0" smtClean="0"/>
              <a:t>True power is “of His might” – 10 </a:t>
            </a:r>
          </a:p>
          <a:p>
            <a:pPr lvl="1"/>
            <a:r>
              <a:rPr lang="en-US" spc="100" dirty="0" smtClean="0"/>
              <a:t>The armor comes “of God” – 11, 13</a:t>
            </a:r>
            <a:endParaRPr lang="en-US" spc="100" dirty="0" smtClean="0"/>
          </a:p>
          <a:p>
            <a:pPr lvl="1"/>
            <a:r>
              <a:rPr lang="en-US" spc="100" dirty="0" smtClean="0"/>
              <a:t>God’s armor:</a:t>
            </a:r>
          </a:p>
          <a:p>
            <a:pPr lvl="2"/>
            <a:r>
              <a:rPr lang="en-US" spc="100" dirty="0" smtClean="0"/>
              <a:t>Must be taken as a WHOLE – 11, 13</a:t>
            </a:r>
            <a:endParaRPr lang="en-US" spc="100" dirty="0" smtClean="0"/>
          </a:p>
          <a:p>
            <a:pPr lvl="2"/>
            <a:r>
              <a:rPr lang="en-US" spc="100" dirty="0" smtClean="0">
                <a:solidFill>
                  <a:schemeClr val="bg1"/>
                </a:solidFill>
              </a:rPr>
              <a:t>Requires doing ALL – 13</a:t>
            </a:r>
          </a:p>
          <a:p>
            <a:pPr lvl="2"/>
            <a:r>
              <a:rPr lang="en-US" spc="100" dirty="0" smtClean="0"/>
              <a:t>Will quench ALL fiery darts – 16</a:t>
            </a:r>
          </a:p>
          <a:p>
            <a:pPr lvl="2"/>
            <a:r>
              <a:rPr lang="en-US" spc="100" dirty="0" smtClean="0"/>
              <a:t>Must go on with </a:t>
            </a:r>
            <a:r>
              <a:rPr lang="en-US" spc="100" dirty="0" smtClean="0">
                <a:solidFill>
                  <a:schemeClr val="bg1"/>
                </a:solidFill>
              </a:rPr>
              <a:t>ALL prayer – 18 </a:t>
            </a:r>
          </a:p>
          <a:p>
            <a:pPr lvl="2"/>
            <a:r>
              <a:rPr lang="en-US" spc="100" dirty="0" smtClean="0"/>
              <a:t>Worn with ALL perseverance – 18</a:t>
            </a:r>
            <a:endParaRPr lang="en-US" spc="100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mor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5" name="Title 4"/>
          <p:cNvSpPr>
            <a:spLocks noGrp="1"/>
          </p:cNvSpPr>
          <p:nvPr>
            <p:ph type="title"/>
          </p:nvPr>
        </p:nvSpPr>
        <p:spPr>
          <a:xfrm>
            <a:off x="3276600" y="152400"/>
            <a:ext cx="5791200" cy="838200"/>
          </a:xfrm>
        </p:spPr>
        <p:txBody>
          <a:bodyPr/>
          <a:lstStyle/>
          <a:p>
            <a:pPr algn="l"/>
            <a:r>
              <a:rPr lang="en-US" spc="200" dirty="0" smtClean="0">
                <a:solidFill>
                  <a:schemeClr val="bg1"/>
                </a:solidFill>
              </a:rPr>
              <a:t>The Armor of God </a:t>
            </a:r>
            <a:r>
              <a:rPr lang="en-US" sz="2800" dirty="0" smtClean="0">
                <a:solidFill>
                  <a:schemeClr val="bg1"/>
                </a:solidFill>
              </a:rPr>
              <a:t>– Eph. 6:10-18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3581400" y="1219200"/>
            <a:ext cx="5562600" cy="5410200"/>
          </a:xfrm>
        </p:spPr>
        <p:txBody>
          <a:bodyPr/>
          <a:lstStyle/>
          <a:p>
            <a:r>
              <a:rPr lang="en-US" dirty="0" smtClean="0"/>
              <a:t>The Challenge Issued</a:t>
            </a:r>
          </a:p>
          <a:p>
            <a:pPr lvl="1"/>
            <a:r>
              <a:rPr lang="en-US" sz="2400" spc="100" dirty="0" smtClean="0"/>
              <a:t>Be strong in the Lord</a:t>
            </a:r>
          </a:p>
          <a:p>
            <a:pPr lvl="1"/>
            <a:r>
              <a:rPr lang="en-US" sz="2400" spc="100" dirty="0" smtClean="0"/>
              <a:t>Put on the whole armor of God</a:t>
            </a:r>
            <a:endParaRPr lang="en-US" sz="2400" spc="100" dirty="0" smtClean="0"/>
          </a:p>
          <a:p>
            <a:pPr lvl="1"/>
            <a:r>
              <a:rPr lang="en-US" sz="2400" spc="100" dirty="0" smtClean="0"/>
              <a:t>Be vigilant for the enemy – 1 Pet. 5:8</a:t>
            </a:r>
          </a:p>
          <a:p>
            <a:pPr lvl="1"/>
            <a:r>
              <a:rPr lang="en-US" sz="2400" spc="100" dirty="0" smtClean="0"/>
              <a:t>Fight the good fight of faith – 1 Tim. 6:12</a:t>
            </a:r>
          </a:p>
          <a:p>
            <a:pPr lvl="1"/>
            <a:r>
              <a:rPr lang="en-US" sz="2400" spc="100" dirty="0" smtClean="0"/>
              <a:t>Endure hardship – 2 Tim. 2:3</a:t>
            </a:r>
          </a:p>
          <a:p>
            <a:pPr lvl="1"/>
            <a:r>
              <a:rPr lang="en-US" sz="2400" spc="100" dirty="0" smtClean="0"/>
              <a:t>Stand fast in the faith – 1 Cor. 16:13</a:t>
            </a:r>
          </a:p>
          <a:p>
            <a:pPr lvl="1"/>
            <a:r>
              <a:rPr lang="en-US" sz="2400" spc="100" dirty="0" smtClean="0">
                <a:solidFill>
                  <a:schemeClr val="bg1"/>
                </a:solidFill>
              </a:rPr>
              <a:t>Receive the victor’s crown – 2 Tim. </a:t>
            </a:r>
            <a:r>
              <a:rPr lang="en-US" sz="2400" spc="100" dirty="0" smtClean="0"/>
              <a:t>4:8</a:t>
            </a:r>
            <a:endParaRPr lang="en-US" sz="2400" spc="1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444</Words>
  <Application>Microsoft Office PowerPoint</Application>
  <PresentationFormat>On-screen Show (4:3)</PresentationFormat>
  <Paragraphs>66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Slide 1</vt:lpstr>
      <vt:lpstr>The Armor of God – Eph. 6:10-18</vt:lpstr>
      <vt:lpstr>The Armor of God – Eph. 6:10-18</vt:lpstr>
      <vt:lpstr>The Armor of God – Eph. 6:10-18</vt:lpstr>
      <vt:lpstr>The Armor of God – Eph. 6:10-18</vt:lpstr>
      <vt:lpstr>The Armor of God – Eph. 6:10-18</vt:lpstr>
      <vt:lpstr>The Armor of God – Eph. 6:10-18</vt:lpstr>
    </vt:vector>
  </TitlesOfParts>
  <Company>Visual Impact 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David</cp:lastModifiedBy>
  <cp:revision>5</cp:revision>
  <dcterms:created xsi:type="dcterms:W3CDTF">2007-11-12T07:16:41Z</dcterms:created>
  <dcterms:modified xsi:type="dcterms:W3CDTF">2011-07-06T22:23:21Z</dcterms:modified>
</cp:coreProperties>
</file>