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8" r:id="rId6"/>
    <p:sldId id="259" r:id="rId7"/>
    <p:sldId id="260" r:id="rId8"/>
    <p:sldId id="264" r:id="rId9"/>
    <p:sldId id="266" r:id="rId10"/>
    <p:sldId id="261"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9A2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p:cViewPr varScale="1">
        <p:scale>
          <a:sx n="93" d="100"/>
          <a:sy n="93" d="100"/>
        </p:scale>
        <p:origin x="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D289-38DE-4EE9-8FA1-E8DBCD3BE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7249CB-72E7-4564-BC42-5B996366FE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91D72B-E0C6-48F1-A2BF-738188481CF2}"/>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5" name="Footer Placeholder 4">
            <a:extLst>
              <a:ext uri="{FF2B5EF4-FFF2-40B4-BE49-F238E27FC236}">
                <a16:creationId xmlns:a16="http://schemas.microsoft.com/office/drawing/2014/main" id="{20991D5C-AC69-4389-8309-D2FC5399B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AC4C9-24CF-4883-AF74-524D27562ECD}"/>
              </a:ext>
            </a:extLst>
          </p:cNvPr>
          <p:cNvSpPr>
            <a:spLocks noGrp="1"/>
          </p:cNvSpPr>
          <p:nvPr>
            <p:ph type="sldNum" sz="quarter" idx="12"/>
          </p:nvPr>
        </p:nvSpPr>
        <p:spPr/>
        <p:txBody>
          <a:bodyPr/>
          <a:lstStyle/>
          <a:p>
            <a:fld id="{D27949BA-C079-474A-AB67-440CB5BB536D}" type="slidenum">
              <a:rPr lang="en-US" smtClean="0"/>
              <a:t>‹#›</a:t>
            </a:fld>
            <a:endParaRPr lang="en-US"/>
          </a:p>
        </p:txBody>
      </p:sp>
      <p:pic>
        <p:nvPicPr>
          <p:cNvPr id="9" name="Picture 8" descr="A close up of a sign&#10;&#10;Description automatically generated">
            <a:extLst>
              <a:ext uri="{FF2B5EF4-FFF2-40B4-BE49-F238E27FC236}">
                <a16:creationId xmlns:a16="http://schemas.microsoft.com/office/drawing/2014/main" id="{F3FFB909-8C09-4977-A7DA-0A9D467ADD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657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3CB88-709D-4B38-AFBD-552C6FFF2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C160CC-A646-414D-B434-EF1808E7B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3561A-87E2-465C-B8B2-0F015E65D074}"/>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5" name="Footer Placeholder 4">
            <a:extLst>
              <a:ext uri="{FF2B5EF4-FFF2-40B4-BE49-F238E27FC236}">
                <a16:creationId xmlns:a16="http://schemas.microsoft.com/office/drawing/2014/main" id="{9A64AF63-805A-447B-B0FB-E2B9F87C2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C7380-8582-4ABE-AAAF-CD0D3A343667}"/>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79716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7960B-FB9E-4265-9E79-ED8B630E64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28353D-E2B2-4A4E-A46C-2612DD4691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6C7F5-4DC7-4C72-B0B1-B7229DAD1ACC}"/>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5" name="Footer Placeholder 4">
            <a:extLst>
              <a:ext uri="{FF2B5EF4-FFF2-40B4-BE49-F238E27FC236}">
                <a16:creationId xmlns:a16="http://schemas.microsoft.com/office/drawing/2014/main" id="{F5F3D032-36F1-4666-BC0E-D03D52D3B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EC181-0E11-40A8-A2A9-8AEB8C379260}"/>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416295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A close up of a green field&#10;&#10;Description automatically generated">
            <a:extLst>
              <a:ext uri="{FF2B5EF4-FFF2-40B4-BE49-F238E27FC236}">
                <a16:creationId xmlns:a16="http://schemas.microsoft.com/office/drawing/2014/main" id="{52E31B91-46BC-40F3-B2BE-8F67C8F312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556F29-9C93-49DB-881C-B12E81015D3E}"/>
              </a:ext>
            </a:extLst>
          </p:cNvPr>
          <p:cNvSpPr>
            <a:spLocks noGrp="1"/>
          </p:cNvSpPr>
          <p:nvPr>
            <p:ph type="title"/>
          </p:nvPr>
        </p:nvSpPr>
        <p:spPr>
          <a:xfrm>
            <a:off x="367683" y="1396906"/>
            <a:ext cx="11448495" cy="634245"/>
          </a:xfrm>
          <a:solidFill>
            <a:schemeClr val="bg1"/>
          </a:solidFill>
          <a:effectLst>
            <a:softEdge rad="50800"/>
          </a:effectLst>
        </p:spPr>
        <p:txBody>
          <a:bodyPr/>
          <a:lstStyle>
            <a:lvl1pPr>
              <a:defRPr b="1">
                <a:solidFill>
                  <a:srgbClr val="9A2325"/>
                </a:solidFill>
                <a:latin typeface="Cambria" panose="02040503050406030204" pitchFamily="18" charset="0"/>
                <a:ea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3E55C1D-4BF0-4C1F-B825-51F28CD2DC14}"/>
              </a:ext>
            </a:extLst>
          </p:cNvPr>
          <p:cNvSpPr>
            <a:spLocks noGrp="1"/>
          </p:cNvSpPr>
          <p:nvPr>
            <p:ph idx="1"/>
          </p:nvPr>
        </p:nvSpPr>
        <p:spPr>
          <a:xfrm>
            <a:off x="367683" y="2210539"/>
            <a:ext cx="11755491" cy="4573719"/>
          </a:xfrm>
        </p:spPr>
        <p:txBody>
          <a:bodyPr/>
          <a:lstStyle>
            <a:lvl1pPr>
              <a:defRPr b="1">
                <a:solidFill>
                  <a:srgbClr val="0000CC"/>
                </a:solidFill>
                <a:effectLst>
                  <a:glow rad="63500">
                    <a:schemeClr val="bg1"/>
                  </a:glow>
                </a:effectLst>
                <a:latin typeface="+mn-lt"/>
                <a:ea typeface="Cambria" panose="02040503050406030204" pitchFamily="18" charset="0"/>
              </a:defRPr>
            </a:lvl1pPr>
            <a:lvl2pPr marL="569913" indent="-228600">
              <a:buFont typeface="Calibri" panose="020F0502020204030204" pitchFamily="34" charset="0"/>
              <a:buChar char="−"/>
              <a:defRPr b="1">
                <a:effectLst>
                  <a:glow rad="63500">
                    <a:schemeClr val="bg1"/>
                  </a:glow>
                </a:effectLst>
              </a:defRPr>
            </a:lvl2pPr>
            <a:lvl3pPr marL="914400" indent="-228600">
              <a:defRPr b="1">
                <a:effectLst>
                  <a:glow rad="63500">
                    <a:schemeClr val="bg1"/>
                  </a:glow>
                </a:effectLst>
              </a:defRPr>
            </a:lvl3pPr>
            <a:lvl4pPr>
              <a:defRPr>
                <a:effectLst>
                  <a:glow rad="63500">
                    <a:schemeClr val="bg1"/>
                  </a:glow>
                </a:effectLst>
              </a:defRPr>
            </a:lvl4pPr>
            <a:lvl5pPr>
              <a:defRPr>
                <a:effectLst>
                  <a:glow rad="635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8667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1FCE5-7D7C-4D83-944C-4E2CFB6422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1BF748-A97C-4CD3-8AAC-F33E28BD7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C8D6D4-B155-4D88-84D8-FD6644C8B960}"/>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5" name="Footer Placeholder 4">
            <a:extLst>
              <a:ext uri="{FF2B5EF4-FFF2-40B4-BE49-F238E27FC236}">
                <a16:creationId xmlns:a16="http://schemas.microsoft.com/office/drawing/2014/main" id="{9EEF1E58-74B8-49D7-A19E-5BCC3FF86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29D0E-0E65-4CDD-A91B-81994B4613D2}"/>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348376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64E8-EDE6-4F25-A5F1-D66EC135F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DCE42-370D-4445-B073-FFF15144AC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9CC7BF-A76A-4D13-AB43-60F8B157E7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967FA5-1226-40C8-AB65-DE4457DDA653}"/>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6" name="Footer Placeholder 5">
            <a:extLst>
              <a:ext uri="{FF2B5EF4-FFF2-40B4-BE49-F238E27FC236}">
                <a16:creationId xmlns:a16="http://schemas.microsoft.com/office/drawing/2014/main" id="{6875FF72-C2C3-401E-84A2-BA65D3E87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DD29F-B4FD-40BA-A0CD-C98C63635725}"/>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47170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B630-FDD1-467C-8A8E-01F63125E5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8B70DA-5F36-46F6-BEAC-EAA65917B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E061F-0C6A-484E-9982-B30830ACF7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E867FE-5D36-446F-AFCD-19EFE3F27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72080-EBAE-4461-88A9-00D3F2386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2AC623-EFDB-4909-B9C3-C273631BA495}"/>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8" name="Footer Placeholder 7">
            <a:extLst>
              <a:ext uri="{FF2B5EF4-FFF2-40B4-BE49-F238E27FC236}">
                <a16:creationId xmlns:a16="http://schemas.microsoft.com/office/drawing/2014/main" id="{6534C965-B7E9-473D-9E58-2670E76D12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09EBE2-24BD-43E6-B6FF-D1A6C8B2F658}"/>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93383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A0AA-7A3D-48AD-92A2-103DEAF14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42FF4-000C-4954-AF86-AE49528F7F1F}"/>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4" name="Footer Placeholder 3">
            <a:extLst>
              <a:ext uri="{FF2B5EF4-FFF2-40B4-BE49-F238E27FC236}">
                <a16:creationId xmlns:a16="http://schemas.microsoft.com/office/drawing/2014/main" id="{0EFC7671-D1CB-4497-8B97-177159DCDA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587937-A1F7-4106-B589-5600619AFBA6}"/>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13604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EA0DC-8C03-4461-9217-DB263A6E4CC4}"/>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3" name="Footer Placeholder 2">
            <a:extLst>
              <a:ext uri="{FF2B5EF4-FFF2-40B4-BE49-F238E27FC236}">
                <a16:creationId xmlns:a16="http://schemas.microsoft.com/office/drawing/2014/main" id="{6A81A332-1735-4237-9F5C-7090EC0CE0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EC3AFF-D133-4B59-8BD2-DDB506CA389F}"/>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129067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49EB-FC53-4F1A-83E3-BD0DE8DA0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D82E12-263C-4DD1-A258-36ECB06C1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1FAA73-748C-4A84-A182-4B3A82CD1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E451E-049B-4F17-AA79-C1B209BE98FD}"/>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6" name="Footer Placeholder 5">
            <a:extLst>
              <a:ext uri="{FF2B5EF4-FFF2-40B4-BE49-F238E27FC236}">
                <a16:creationId xmlns:a16="http://schemas.microsoft.com/office/drawing/2014/main" id="{D7ABAEBA-647D-44F6-8184-8AA59D54F5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DBA336-8A8A-4FDF-A365-368E97B40DAE}"/>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89387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C283-2F25-4C67-BC40-54D7FFAB6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8556A9-FEF0-41BE-937B-0B6E12301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85FD98-F9DC-4664-AB7B-BA804DB8E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BAB35-DEF9-4A9C-83BE-24D31E17CD4F}"/>
              </a:ext>
            </a:extLst>
          </p:cNvPr>
          <p:cNvSpPr>
            <a:spLocks noGrp="1"/>
          </p:cNvSpPr>
          <p:nvPr>
            <p:ph type="dt" sz="half" idx="10"/>
          </p:nvPr>
        </p:nvSpPr>
        <p:spPr/>
        <p:txBody>
          <a:bodyPr/>
          <a:lstStyle/>
          <a:p>
            <a:fld id="{8E7CDFFE-6A47-4C8E-BBA4-414D8987AAA8}" type="datetimeFigureOut">
              <a:rPr lang="en-US" smtClean="0"/>
              <a:t>6/17/2019</a:t>
            </a:fld>
            <a:endParaRPr lang="en-US"/>
          </a:p>
        </p:txBody>
      </p:sp>
      <p:sp>
        <p:nvSpPr>
          <p:cNvPr id="6" name="Footer Placeholder 5">
            <a:extLst>
              <a:ext uri="{FF2B5EF4-FFF2-40B4-BE49-F238E27FC236}">
                <a16:creationId xmlns:a16="http://schemas.microsoft.com/office/drawing/2014/main" id="{CA7EE938-7DAC-4A36-BEC3-DDF9DF558D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33F71-17A9-4F01-BBD1-192E1F71F503}"/>
              </a:ext>
            </a:extLst>
          </p:cNvPr>
          <p:cNvSpPr>
            <a:spLocks noGrp="1"/>
          </p:cNvSpPr>
          <p:nvPr>
            <p:ph type="sldNum" sz="quarter" idx="12"/>
          </p:nvPr>
        </p:nvSpPr>
        <p:spPr/>
        <p:txBody>
          <a:bodyPr/>
          <a:lstStyle/>
          <a:p>
            <a:fld id="{D27949BA-C079-474A-AB67-440CB5BB536D}" type="slidenum">
              <a:rPr lang="en-US" smtClean="0"/>
              <a:t>‹#›</a:t>
            </a:fld>
            <a:endParaRPr lang="en-US"/>
          </a:p>
        </p:txBody>
      </p:sp>
    </p:spTree>
    <p:extLst>
      <p:ext uri="{BB962C8B-B14F-4D97-AF65-F5344CB8AC3E}">
        <p14:creationId xmlns:p14="http://schemas.microsoft.com/office/powerpoint/2010/main" val="296839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4D2ABC-5E21-4F91-B0F7-8D8A0531D2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CB145F-B950-4760-8520-E54053AF4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31C4C-549D-4F32-9CC3-A050D5145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CDFFE-6A47-4C8E-BBA4-414D8987AAA8}" type="datetimeFigureOut">
              <a:rPr lang="en-US" smtClean="0"/>
              <a:t>6/17/2019</a:t>
            </a:fld>
            <a:endParaRPr lang="en-US"/>
          </a:p>
        </p:txBody>
      </p:sp>
      <p:sp>
        <p:nvSpPr>
          <p:cNvPr id="5" name="Footer Placeholder 4">
            <a:extLst>
              <a:ext uri="{FF2B5EF4-FFF2-40B4-BE49-F238E27FC236}">
                <a16:creationId xmlns:a16="http://schemas.microsoft.com/office/drawing/2014/main" id="{D8A450D6-8B59-4805-BB00-F282EC9FF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A88217-F23A-49C5-A525-8D2FD1D0F6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949BA-C079-474A-AB67-440CB5BB536D}" type="slidenum">
              <a:rPr lang="en-US" smtClean="0"/>
              <a:t>‹#›</a:t>
            </a:fld>
            <a:endParaRPr lang="en-US"/>
          </a:p>
        </p:txBody>
      </p:sp>
    </p:spTree>
    <p:extLst>
      <p:ext uri="{BB962C8B-B14F-4D97-AF65-F5344CB8AC3E}">
        <p14:creationId xmlns:p14="http://schemas.microsoft.com/office/powerpoint/2010/main" val="410523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235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Why Does This Matter?  Why Is Lying So Wrong?</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a:bodyPr>
          <a:lstStyle/>
          <a:p>
            <a:r>
              <a:rPr lang="en-US" dirty="0"/>
              <a:t>It is contrary to the nature of God</a:t>
            </a:r>
          </a:p>
          <a:p>
            <a:pPr lvl="1"/>
            <a:r>
              <a:rPr lang="en-US" dirty="0"/>
              <a:t>Hebrews 6:18; Titus 1:2</a:t>
            </a:r>
          </a:p>
          <a:p>
            <a:r>
              <a:rPr lang="en-US" dirty="0"/>
              <a:t>It is in accordance with the nature of the devil</a:t>
            </a:r>
          </a:p>
          <a:p>
            <a:pPr lvl="1"/>
            <a:r>
              <a:rPr lang="en-US" dirty="0"/>
              <a:t>John 8:44</a:t>
            </a:r>
          </a:p>
          <a:p>
            <a:r>
              <a:rPr lang="en-US" dirty="0"/>
              <a:t>It reveals the heart (heart of deceit) behind the words</a:t>
            </a:r>
          </a:p>
          <a:p>
            <a:pPr lvl="1"/>
            <a:r>
              <a:rPr lang="en-US" dirty="0"/>
              <a:t>Mark 7:21-23</a:t>
            </a:r>
          </a:p>
          <a:p>
            <a:r>
              <a:rPr lang="en-US" dirty="0"/>
              <a:t>It defiles the whole body of the liar</a:t>
            </a:r>
          </a:p>
          <a:p>
            <a:pPr lvl="1"/>
            <a:r>
              <a:rPr lang="en-US" dirty="0"/>
              <a:t>James 3:6</a:t>
            </a:r>
          </a:p>
          <a:p>
            <a:r>
              <a:rPr lang="en-US" dirty="0"/>
              <a:t>It will send the liar to hell</a:t>
            </a:r>
          </a:p>
          <a:p>
            <a:pPr lvl="1"/>
            <a:r>
              <a:rPr lang="en-US" dirty="0"/>
              <a:t>Revelation 21:8, 27; 22:15</a:t>
            </a:r>
          </a:p>
        </p:txBody>
      </p:sp>
    </p:spTree>
    <p:extLst>
      <p:ext uri="{BB962C8B-B14F-4D97-AF65-F5344CB8AC3E}">
        <p14:creationId xmlns:p14="http://schemas.microsoft.com/office/powerpoint/2010/main" val="31596510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Ways to Improve Our Honesty &amp; Integrity</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lnSpcReduction="10000"/>
          </a:bodyPr>
          <a:lstStyle/>
          <a:p>
            <a:r>
              <a:rPr lang="en-US" dirty="0"/>
              <a:t>Learn Bible principles</a:t>
            </a:r>
          </a:p>
          <a:p>
            <a:pPr lvl="1"/>
            <a:r>
              <a:rPr lang="en-US" dirty="0"/>
              <a:t>Memorize verses like Psalm 19:14, Proverbs 23:23, Matthew 7:12; 22:39</a:t>
            </a:r>
          </a:p>
          <a:p>
            <a:r>
              <a:rPr lang="en-US" dirty="0"/>
              <a:t>Set the right example before others</a:t>
            </a:r>
          </a:p>
          <a:p>
            <a:pPr lvl="1"/>
            <a:r>
              <a:rPr lang="en-US" dirty="0"/>
              <a:t>Before family members, neighbors, friends, coworkers</a:t>
            </a:r>
          </a:p>
          <a:p>
            <a:r>
              <a:rPr lang="en-US" dirty="0"/>
              <a:t>Encourage honesty &amp; expect it from others</a:t>
            </a:r>
          </a:p>
          <a:p>
            <a:pPr lvl="1"/>
            <a:r>
              <a:rPr lang="en-US" dirty="0"/>
              <a:t>Keep promises. Don’t ask others to lie for you. Don’t cheat.</a:t>
            </a:r>
          </a:p>
          <a:p>
            <a:r>
              <a:rPr lang="en-US" dirty="0"/>
              <a:t>Be willing to confront dishonesty in others</a:t>
            </a:r>
          </a:p>
          <a:p>
            <a:pPr lvl="1"/>
            <a:r>
              <a:rPr lang="en-US" dirty="0"/>
              <a:t>Don’t be contentious, but correct mistakes &amp; protect truth.</a:t>
            </a:r>
          </a:p>
          <a:p>
            <a:r>
              <a:rPr lang="en-US" dirty="0"/>
              <a:t>Make honesty a prayer priority.</a:t>
            </a:r>
          </a:p>
          <a:p>
            <a:pPr lvl="1"/>
            <a:r>
              <a:rPr lang="en-US" dirty="0"/>
              <a:t>Ask God to help you keep your word &amp; keep truth separated in your mind from fiction.</a:t>
            </a:r>
          </a:p>
          <a:p>
            <a:r>
              <a:rPr lang="en-US" dirty="0"/>
              <a:t>Remember that God is listening and God will judge</a:t>
            </a:r>
          </a:p>
        </p:txBody>
      </p:sp>
    </p:spTree>
    <p:extLst>
      <p:ext uri="{BB962C8B-B14F-4D97-AF65-F5344CB8AC3E}">
        <p14:creationId xmlns:p14="http://schemas.microsoft.com/office/powerpoint/2010/main" val="17749066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The Lesson for Us to Learn</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a:bodyPr>
          <a:lstStyle/>
          <a:p>
            <a:r>
              <a:rPr lang="en-US" dirty="0"/>
              <a:t>There is an honesty crisis in our society.</a:t>
            </a:r>
          </a:p>
          <a:p>
            <a:r>
              <a:rPr lang="en-US" dirty="0"/>
              <a:t>We must pledge ourselves to do right, even when all others seem to be compromising their convictions.</a:t>
            </a:r>
          </a:p>
          <a:p>
            <a:r>
              <a:rPr lang="en-US" dirty="0"/>
              <a:t>Real honesty stays intact in both adversity &amp; prosperity.</a:t>
            </a:r>
          </a:p>
          <a:p>
            <a:r>
              <a:rPr lang="en-US" dirty="0"/>
              <a:t>We must guard against “selective honesty.”</a:t>
            </a:r>
          </a:p>
          <a:p>
            <a:r>
              <a:rPr lang="en-US" dirty="0"/>
              <a:t>Honesty pays dividends now &amp; for eternity.</a:t>
            </a:r>
          </a:p>
        </p:txBody>
      </p:sp>
    </p:spTree>
    <p:extLst>
      <p:ext uri="{BB962C8B-B14F-4D97-AF65-F5344CB8AC3E}">
        <p14:creationId xmlns:p14="http://schemas.microsoft.com/office/powerpoint/2010/main" val="30849450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“Do you want me to be honest with you?”</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lstStyle/>
          <a:p>
            <a:r>
              <a:rPr lang="en-US" dirty="0"/>
              <a:t>Many seem to pick and choose when to be honest</a:t>
            </a:r>
          </a:p>
          <a:p>
            <a:pPr lvl="1"/>
            <a:r>
              <a:rPr lang="en-US" dirty="0"/>
              <a:t>“Honesty is a provisional policy.”</a:t>
            </a:r>
          </a:p>
          <a:p>
            <a:r>
              <a:rPr lang="en-US" dirty="0"/>
              <a:t>From the book, </a:t>
            </a:r>
            <a:r>
              <a:rPr lang="en-US" i="1" dirty="0"/>
              <a:t>The Day America Told the Truth</a:t>
            </a:r>
          </a:p>
          <a:p>
            <a:pPr lvl="1"/>
            <a:r>
              <a:rPr lang="en-US" dirty="0"/>
              <a:t>91% lie routinely about matters they consider trivial</a:t>
            </a:r>
          </a:p>
          <a:p>
            <a:pPr lvl="1"/>
            <a:r>
              <a:rPr lang="en-US" dirty="0"/>
              <a:t>36% lie about important matters</a:t>
            </a:r>
          </a:p>
          <a:p>
            <a:pPr lvl="1"/>
            <a:r>
              <a:rPr lang="en-US" dirty="0"/>
              <a:t>86% lie to their parents</a:t>
            </a:r>
          </a:p>
          <a:p>
            <a:pPr lvl="1"/>
            <a:r>
              <a:rPr lang="en-US" dirty="0"/>
              <a:t>75% lie to their friends</a:t>
            </a:r>
          </a:p>
          <a:p>
            <a:pPr lvl="1"/>
            <a:r>
              <a:rPr lang="en-US" dirty="0"/>
              <a:t>73% lie to their siblings</a:t>
            </a:r>
          </a:p>
          <a:p>
            <a:pPr lvl="1"/>
            <a:r>
              <a:rPr lang="en-US" dirty="0"/>
              <a:t>69% lie to their spouses</a:t>
            </a:r>
          </a:p>
          <a:p>
            <a:r>
              <a:rPr lang="en-US" i="1" dirty="0"/>
              <a:t>Integrity is desperately needed in our society!</a:t>
            </a:r>
          </a:p>
        </p:txBody>
      </p:sp>
    </p:spTree>
    <p:extLst>
      <p:ext uri="{BB962C8B-B14F-4D97-AF65-F5344CB8AC3E}">
        <p14:creationId xmlns:p14="http://schemas.microsoft.com/office/powerpoint/2010/main" val="8220215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“Do you want me to be honest with you?”</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lstStyle/>
          <a:p>
            <a:r>
              <a:rPr lang="en-US" i="1" dirty="0"/>
              <a:t>Time Magazine</a:t>
            </a:r>
            <a:r>
              <a:rPr lang="en-US" dirty="0"/>
              <a:t> </a:t>
            </a:r>
            <a:r>
              <a:rPr lang="en-US" sz="2600" dirty="0"/>
              <a:t>(Oct. 5, 1992)</a:t>
            </a:r>
            <a:endParaRPr lang="en-US" i="1" dirty="0"/>
          </a:p>
          <a:p>
            <a:pPr lvl="1"/>
            <a:r>
              <a:rPr lang="en-US" dirty="0"/>
              <a:t>“The injunction against bearing false witness, branded in stone and brought down by Moses from the mountaintop, has always provoked ambivalent, conflicting emotions.  On the one hand, nearly everyone condemns lying.  On the other, nearly everyone does it every day.”</a:t>
            </a:r>
          </a:p>
          <a:p>
            <a:r>
              <a:rPr lang="en-US" dirty="0"/>
              <a:t>Mark Twain, in “The Decay of the Art of Lying”:</a:t>
            </a:r>
          </a:p>
          <a:p>
            <a:pPr lvl="1"/>
            <a:r>
              <a:rPr lang="en-US" dirty="0"/>
              <a:t>“Lying is universal — we all do it.  Therefore the wise thing is for us diligently to train ourselves to lie thoughtfully, judiciously; to lie with a good object and not an evil one; to lie for others’ advantage, and not our own; to lie healingly, charitably, humanely, not cruelly, hurtfully, maliciously; to lie gracefully and graciously, not awkwardly and clumsily; to lie firmly, frankly, squarely, with head erect.”</a:t>
            </a:r>
          </a:p>
        </p:txBody>
      </p:sp>
    </p:spTree>
    <p:extLst>
      <p:ext uri="{BB962C8B-B14F-4D97-AF65-F5344CB8AC3E}">
        <p14:creationId xmlns:p14="http://schemas.microsoft.com/office/powerpoint/2010/main" val="4007354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“Do you want me to be honest with you?”</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lstStyle/>
          <a:p>
            <a:r>
              <a:rPr lang="en-US" dirty="0"/>
              <a:t>Joseph Fletcher in his book, </a:t>
            </a:r>
            <a:r>
              <a:rPr lang="en-US" i="1" dirty="0"/>
              <a:t>Situation Ethics:</a:t>
            </a:r>
            <a:endParaRPr lang="en-US" dirty="0"/>
          </a:p>
          <a:p>
            <a:pPr lvl="1">
              <a:spcBef>
                <a:spcPts val="428"/>
              </a:spcBef>
            </a:pPr>
            <a:r>
              <a:rPr lang="en-US" sz="2600" dirty="0"/>
              <a:t>“‘Is adultery wrong?’ To ask this question is to ask a mare’s nest question.  It is a glittering generality, like Oscar Wilde’s mackerel in the moonlight: it glitters but it stinks.  One can only respond, ‘I don't know.  Maybe.  Give me a case.  Describe a real situation.’ Or perhaps somebody will ask if a man should ever lie to his wife, or desert his family, or spy on a business rival’s design or market plans, or fail to report some income item in his tax return.  Again, the answer cannot be an answer, it can only be another question.  ‘Have you a real question, that is to say, a concrete situation?’  If it has to do with premarital sex or libel or breach of contract or anything else (you name it), the reply is always the same: ‘You are using words, abstractions.  What you are asking is without substance; it has no living reality. There is no way to answer such questions.’”</a:t>
            </a:r>
          </a:p>
        </p:txBody>
      </p:sp>
    </p:spTree>
    <p:extLst>
      <p:ext uri="{BB962C8B-B14F-4D97-AF65-F5344CB8AC3E}">
        <p14:creationId xmlns:p14="http://schemas.microsoft.com/office/powerpoint/2010/main" val="3522945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The High Price of Dishonesty – Acts 5:1-11</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a:bodyPr>
          <a:lstStyle/>
          <a:p>
            <a:r>
              <a:rPr lang="en-US" dirty="0"/>
              <a:t>What Ananias &amp; Sapphira had seen – Acts 4:34-35</a:t>
            </a:r>
          </a:p>
          <a:p>
            <a:pPr>
              <a:lnSpc>
                <a:spcPct val="110000"/>
              </a:lnSpc>
            </a:pPr>
            <a:r>
              <a:rPr lang="en-US" dirty="0"/>
              <a:t>What Ananias &amp; Sapphira did – Acts 5:1-2, 3-4</a:t>
            </a:r>
          </a:p>
          <a:p>
            <a:r>
              <a:rPr lang="en-US" dirty="0"/>
              <a:t>What Ananias &amp; Sapphira ended up receiving – Acts 5:5, 10</a:t>
            </a:r>
          </a:p>
        </p:txBody>
      </p:sp>
    </p:spTree>
    <p:extLst>
      <p:ext uri="{BB962C8B-B14F-4D97-AF65-F5344CB8AC3E}">
        <p14:creationId xmlns:p14="http://schemas.microsoft.com/office/powerpoint/2010/main" val="1313327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Why Do “People” Lie?</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fontScale="92500" lnSpcReduction="20000"/>
          </a:bodyPr>
          <a:lstStyle/>
          <a:p>
            <a:r>
              <a:rPr lang="en-US" dirty="0"/>
              <a:t>To protect themselves</a:t>
            </a:r>
          </a:p>
          <a:p>
            <a:r>
              <a:rPr lang="en-US" dirty="0"/>
              <a:t>To keep from hurting someone’s feelings</a:t>
            </a:r>
          </a:p>
          <a:p>
            <a:r>
              <a:rPr lang="en-US" dirty="0"/>
              <a:t>To get out of trouble and/or avoid punishment</a:t>
            </a:r>
          </a:p>
          <a:p>
            <a:r>
              <a:rPr lang="en-US" dirty="0"/>
              <a:t>To get something they want </a:t>
            </a:r>
          </a:p>
          <a:p>
            <a:r>
              <a:rPr lang="en-US" dirty="0"/>
              <a:t>To be accepted by others</a:t>
            </a:r>
          </a:p>
          <a:p>
            <a:r>
              <a:rPr lang="en-US" dirty="0"/>
              <a:t>Fear the discovery of the truth</a:t>
            </a:r>
          </a:p>
          <a:p>
            <a:r>
              <a:rPr lang="en-US" dirty="0"/>
              <a:t>To gain an advantage (or exalt themselves)</a:t>
            </a:r>
          </a:p>
          <a:p>
            <a:r>
              <a:rPr lang="en-US" dirty="0"/>
              <a:t>To cover up or hide something (like other lies or shame)</a:t>
            </a:r>
          </a:p>
          <a:p>
            <a:r>
              <a:rPr lang="en-US" dirty="0"/>
              <a:t>To make themselves feel good</a:t>
            </a:r>
          </a:p>
          <a:p>
            <a:r>
              <a:rPr lang="en-US" dirty="0"/>
              <a:t>To deliberately hurt someone</a:t>
            </a:r>
          </a:p>
          <a:p>
            <a:r>
              <a:rPr lang="en-US" dirty="0"/>
              <a:t>To evoke sympathy</a:t>
            </a:r>
          </a:p>
        </p:txBody>
      </p:sp>
    </p:spTree>
    <p:extLst>
      <p:ext uri="{BB962C8B-B14F-4D97-AF65-F5344CB8AC3E}">
        <p14:creationId xmlns:p14="http://schemas.microsoft.com/office/powerpoint/2010/main" val="2198525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What the Scriptures Say</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lnSpcReduction="10000"/>
          </a:bodyPr>
          <a:lstStyle/>
          <a:p>
            <a:r>
              <a:rPr lang="en-US" dirty="0"/>
              <a:t>“You shall not bear false witness against your neighbor.” – Ex. 20:16</a:t>
            </a:r>
          </a:p>
          <a:p>
            <a:r>
              <a:rPr lang="en-US" dirty="0"/>
              <a:t>“Deliver my soul, O Lord, from lying lips and from a deceitful tongue.” – Psa. 120:2 </a:t>
            </a:r>
          </a:p>
          <a:p>
            <a:r>
              <a:rPr lang="en-US" dirty="0"/>
              <a:t>“Set a guard, O Lord, over my mouth; Keep watch over the door of my lips.” – Psa. 141:3 </a:t>
            </a:r>
          </a:p>
          <a:p>
            <a:r>
              <a:rPr lang="en-US" dirty="0"/>
              <a:t>“Lying lips are an abomination to the Lord, But those who deal truthfully are His delight.” – Prov. 12:22 </a:t>
            </a:r>
          </a:p>
          <a:p>
            <a:r>
              <a:rPr lang="en-US" dirty="0"/>
              <a:t>“A false witness will not go unpunished, And he who speaks lies will not escape.” – Prov. 19:5, 9</a:t>
            </a:r>
          </a:p>
          <a:p>
            <a:r>
              <a:rPr lang="en-US" dirty="0"/>
              <a:t>“A lying tongue hates those who are crushed by it, and a flattering mouth works ruin.” – Prov. 26:28</a:t>
            </a:r>
          </a:p>
        </p:txBody>
      </p:sp>
    </p:spTree>
    <p:extLst>
      <p:ext uri="{BB962C8B-B14F-4D97-AF65-F5344CB8AC3E}">
        <p14:creationId xmlns:p14="http://schemas.microsoft.com/office/powerpoint/2010/main" val="3943074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What the Scriptures Say</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a:bodyPr>
          <a:lstStyle/>
          <a:p>
            <a:r>
              <a:rPr lang="en-US" dirty="0"/>
              <a:t>“These six things the Lord hates, Yes, seven are an abomination to Him:  A proud look, a lying tongue, Hands that shed innocent blood, a heart that devises wicked plans, feet that are swift in running to evil, a false witness who speaks lies, and one who sows discord among brethren.” – Prov. 6:16-19</a:t>
            </a:r>
          </a:p>
          <a:p>
            <a:r>
              <a:rPr lang="en-US" dirty="0"/>
              <a:t>“Therefore, putting away lying, Let each one of you speak truth with his neighbor.” – Eph. 4:25</a:t>
            </a:r>
          </a:p>
          <a:p>
            <a:r>
              <a:rPr lang="en-US" dirty="0"/>
              <a:t>“Do not lie to one another, since you have put off the old man with his deeds, and have put on the new man who is renewed in knowledge according to the image of Him who created him.” – Col. 3:9-10</a:t>
            </a:r>
          </a:p>
          <a:p>
            <a:endParaRPr lang="en-US" dirty="0"/>
          </a:p>
        </p:txBody>
      </p:sp>
    </p:spTree>
    <p:extLst>
      <p:ext uri="{BB962C8B-B14F-4D97-AF65-F5344CB8AC3E}">
        <p14:creationId xmlns:p14="http://schemas.microsoft.com/office/powerpoint/2010/main" val="1350693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E716-6506-4B3B-BE17-7EBDB3DC0872}"/>
              </a:ext>
            </a:extLst>
          </p:cNvPr>
          <p:cNvSpPr>
            <a:spLocks noGrp="1"/>
          </p:cNvSpPr>
          <p:nvPr>
            <p:ph type="title"/>
          </p:nvPr>
        </p:nvSpPr>
        <p:spPr/>
        <p:txBody>
          <a:bodyPr>
            <a:noAutofit/>
          </a:bodyPr>
          <a:lstStyle/>
          <a:p>
            <a:r>
              <a:rPr lang="en-US" sz="3600" dirty="0"/>
              <a:t>What the Scriptures Say</a:t>
            </a:r>
          </a:p>
        </p:txBody>
      </p:sp>
      <p:sp>
        <p:nvSpPr>
          <p:cNvPr id="3" name="Content Placeholder 2">
            <a:extLst>
              <a:ext uri="{FF2B5EF4-FFF2-40B4-BE49-F238E27FC236}">
                <a16:creationId xmlns:a16="http://schemas.microsoft.com/office/drawing/2014/main" id="{BAC66293-995B-4257-B7AA-A2156E535DDE}"/>
              </a:ext>
            </a:extLst>
          </p:cNvPr>
          <p:cNvSpPr>
            <a:spLocks noGrp="1"/>
          </p:cNvSpPr>
          <p:nvPr>
            <p:ph idx="1"/>
          </p:nvPr>
        </p:nvSpPr>
        <p:spPr/>
        <p:txBody>
          <a:bodyPr>
            <a:normAutofit/>
          </a:bodyPr>
          <a:lstStyle/>
          <a:p>
            <a:r>
              <a:rPr lang="en-US" dirty="0"/>
              <a:t>“Brood of vipers!  How can you, being evil, speak good things?  For out of the abundance of the heart the mouth speaks.  A good man out of the good treasure of his heart brings forth good things, and an evil man out of the evil treasure brings forth evil things.  But I say to you that for every idle word men may speak, they will give account of it in the day of judgment.  For by your words you will be justified, and by your words you will be condemned.” – Matt. 12:34-37</a:t>
            </a:r>
          </a:p>
        </p:txBody>
      </p:sp>
    </p:spTree>
    <p:extLst>
      <p:ext uri="{BB962C8B-B14F-4D97-AF65-F5344CB8AC3E}">
        <p14:creationId xmlns:p14="http://schemas.microsoft.com/office/powerpoint/2010/main" val="1066270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1211</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vt:lpstr>
      <vt:lpstr>Office Theme</vt:lpstr>
      <vt:lpstr>PowerPoint Presentation</vt:lpstr>
      <vt:lpstr>“Do you want me to be honest with you?”</vt:lpstr>
      <vt:lpstr>“Do you want me to be honest with you?”</vt:lpstr>
      <vt:lpstr>“Do you want me to be honest with you?”</vt:lpstr>
      <vt:lpstr>The High Price of Dishonesty – Acts 5:1-11</vt:lpstr>
      <vt:lpstr>Why Do “People” Lie?</vt:lpstr>
      <vt:lpstr>What the Scriptures Say</vt:lpstr>
      <vt:lpstr>What the Scriptures Say</vt:lpstr>
      <vt:lpstr>What the Scriptures Say</vt:lpstr>
      <vt:lpstr>Why Does This Matter?  Why Is Lying So Wrong?</vt:lpstr>
      <vt:lpstr>Ways to Improve Our Honesty &amp; Integrity</vt:lpstr>
      <vt:lpstr>The Lesson for Us to Learn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9</cp:revision>
  <dcterms:created xsi:type="dcterms:W3CDTF">2019-06-08T20:40:59Z</dcterms:created>
  <dcterms:modified xsi:type="dcterms:W3CDTF">2019-06-17T22:59:12Z</dcterms:modified>
</cp:coreProperties>
</file>