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omments/comment1.xml" ContentType="application/vnd.openxmlformats-officedocument.presentationml.comments+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39"/>
  </p:notesMasterIdLst>
  <p:handoutMasterIdLst>
    <p:handoutMasterId r:id="rId40"/>
  </p:handoutMasterIdLst>
  <p:sldIdLst>
    <p:sldId id="2249" r:id="rId2"/>
    <p:sldId id="2271" r:id="rId3"/>
    <p:sldId id="2272" r:id="rId4"/>
    <p:sldId id="2273" r:id="rId5"/>
    <p:sldId id="2274" r:id="rId6"/>
    <p:sldId id="2275" r:id="rId7"/>
    <p:sldId id="2332" r:id="rId8"/>
    <p:sldId id="2331" r:id="rId9"/>
    <p:sldId id="2330" r:id="rId10"/>
    <p:sldId id="2333" r:id="rId11"/>
    <p:sldId id="2316" r:id="rId12"/>
    <p:sldId id="2287" r:id="rId13"/>
    <p:sldId id="2320" r:id="rId14"/>
    <p:sldId id="2321" r:id="rId15"/>
    <p:sldId id="2324" r:id="rId16"/>
    <p:sldId id="2291" r:id="rId17"/>
    <p:sldId id="2325" r:id="rId18"/>
    <p:sldId id="2339" r:id="rId19"/>
    <p:sldId id="2341" r:id="rId20"/>
    <p:sldId id="2342" r:id="rId21"/>
    <p:sldId id="2340" r:id="rId22"/>
    <p:sldId id="2284" r:id="rId23"/>
    <p:sldId id="2334" r:id="rId24"/>
    <p:sldId id="2290" r:id="rId25"/>
    <p:sldId id="2348" r:id="rId26"/>
    <p:sldId id="2349" r:id="rId27"/>
    <p:sldId id="2350" r:id="rId28"/>
    <p:sldId id="2351" r:id="rId29"/>
    <p:sldId id="2335" r:id="rId30"/>
    <p:sldId id="2352" r:id="rId31"/>
    <p:sldId id="2353" r:id="rId32"/>
    <p:sldId id="2354" r:id="rId33"/>
    <p:sldId id="2336" r:id="rId34"/>
    <p:sldId id="2356" r:id="rId35"/>
    <p:sldId id="2359" r:id="rId36"/>
    <p:sldId id="2360" r:id="rId37"/>
    <p:sldId id="2289" r:id="rId38"/>
  </p:sldIdLst>
  <p:sldSz cx="12192000" cy="6858000"/>
  <p:notesSz cx="7099300" cy="93853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36" userDrawn="1">
          <p15:clr>
            <a:srgbClr val="A4A3A4"/>
          </p15:clr>
        </p15:guide>
        <p15:guide id="2" pos="3792"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an" initials="D" lastIdx="5" clrIdx="0">
    <p:extLst>
      <p:ext uri="{19B8F6BF-5375-455C-9EA6-DF929625EA0E}">
        <p15:presenceInfo xmlns:p15="http://schemas.microsoft.com/office/powerpoint/2012/main" userId="Dan"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04070C"/>
    <a:srgbClr val="152543"/>
    <a:srgbClr val="860A0A"/>
    <a:srgbClr val="90AAFE"/>
    <a:srgbClr val="0083E6"/>
    <a:srgbClr val="D9E2FF"/>
    <a:srgbClr val="E6E6E6"/>
    <a:srgbClr val="8FE2FF"/>
    <a:srgbClr val="D2A16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704" autoAdjust="0"/>
    <p:restoredTop sz="90226" autoAdjust="0"/>
  </p:normalViewPr>
  <p:slideViewPr>
    <p:cSldViewPr snapToGrid="0">
      <p:cViewPr varScale="1">
        <p:scale>
          <a:sx n="111" d="100"/>
          <a:sy n="111" d="100"/>
        </p:scale>
        <p:origin x="150" y="102"/>
      </p:cViewPr>
      <p:guideLst>
        <p:guide orient="horz" pos="2136"/>
        <p:guide pos="3792"/>
      </p:guideLst>
    </p:cSldViewPr>
  </p:slideViewPr>
  <p:notesTextViewPr>
    <p:cViewPr>
      <p:scale>
        <a:sx n="75" d="100"/>
        <a:sy n="75" d="100"/>
      </p:scale>
      <p:origin x="0" y="0"/>
    </p:cViewPr>
  </p:notesTextViewPr>
  <p:sorterViewPr>
    <p:cViewPr>
      <p:scale>
        <a:sx n="100" d="100"/>
        <a:sy n="100" d="100"/>
      </p:scale>
      <p:origin x="0" y="-4598"/>
    </p:cViewPr>
  </p:sorterViewPr>
  <p:notesViewPr>
    <p:cSldViewPr snapToGrid="0" showGuides="1">
      <p:cViewPr varScale="1">
        <p:scale>
          <a:sx n="61" d="100"/>
          <a:sy n="61" d="100"/>
        </p:scale>
        <p:origin x="3125" y="67"/>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9-12-15T07:03:54.436" idx="5">
    <p:pos x="7497" y="2757"/>
    <p:text/>
    <p:extLst>
      <p:ext uri="{C676402C-5697-4E1C-873F-D02D1690AC5C}">
        <p15:threadingInfo xmlns:p15="http://schemas.microsoft.com/office/powerpoint/2012/main" timeZoneBias="30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DC05C11-85CC-4A72-8840-09EA5F247F0F}"/>
              </a:ext>
            </a:extLst>
          </p:cNvPr>
          <p:cNvSpPr>
            <a:spLocks noGrp="1"/>
          </p:cNvSpPr>
          <p:nvPr>
            <p:ph type="hdr" sz="quarter"/>
          </p:nvPr>
        </p:nvSpPr>
        <p:spPr>
          <a:xfrm>
            <a:off x="2" y="0"/>
            <a:ext cx="3076787" cy="469741"/>
          </a:xfrm>
          <a:prstGeom prst="rect">
            <a:avLst/>
          </a:prstGeom>
        </p:spPr>
        <p:txBody>
          <a:bodyPr vert="horz" lIns="91395" tIns="45698" rIns="91395" bIns="45698" rtlCol="0"/>
          <a:lstStyle>
            <a:lvl1pPr algn="l">
              <a:defRPr sz="1200"/>
            </a:lvl1pPr>
          </a:lstStyle>
          <a:p>
            <a:endParaRPr lang="en-US" dirty="0"/>
          </a:p>
        </p:txBody>
      </p:sp>
      <p:sp>
        <p:nvSpPr>
          <p:cNvPr id="3" name="Date Placeholder 2">
            <a:extLst>
              <a:ext uri="{FF2B5EF4-FFF2-40B4-BE49-F238E27FC236}">
                <a16:creationId xmlns:a16="http://schemas.microsoft.com/office/drawing/2014/main" id="{11ABB54F-94B3-489C-836B-EE56E076C80A}"/>
              </a:ext>
            </a:extLst>
          </p:cNvPr>
          <p:cNvSpPr>
            <a:spLocks noGrp="1"/>
          </p:cNvSpPr>
          <p:nvPr>
            <p:ph type="dt" sz="quarter" idx="1"/>
          </p:nvPr>
        </p:nvSpPr>
        <p:spPr>
          <a:xfrm>
            <a:off x="4020928" y="0"/>
            <a:ext cx="3076787" cy="469741"/>
          </a:xfrm>
          <a:prstGeom prst="rect">
            <a:avLst/>
          </a:prstGeom>
        </p:spPr>
        <p:txBody>
          <a:bodyPr vert="horz" lIns="91395" tIns="45698" rIns="91395" bIns="45698" rtlCol="0"/>
          <a:lstStyle>
            <a:lvl1pPr algn="r">
              <a:defRPr sz="1200"/>
            </a:lvl1pPr>
          </a:lstStyle>
          <a:p>
            <a:fld id="{E394A81C-ADBD-4272-AFB6-C20F19B759A6}" type="datetimeFigureOut">
              <a:rPr lang="en-US" smtClean="0"/>
              <a:t>12/22/2019</a:t>
            </a:fld>
            <a:endParaRPr lang="en-US" dirty="0"/>
          </a:p>
        </p:txBody>
      </p:sp>
      <p:sp>
        <p:nvSpPr>
          <p:cNvPr id="4" name="Footer Placeholder 3">
            <a:extLst>
              <a:ext uri="{FF2B5EF4-FFF2-40B4-BE49-F238E27FC236}">
                <a16:creationId xmlns:a16="http://schemas.microsoft.com/office/drawing/2014/main" id="{FE42178E-8AB7-47FE-B318-6C37AEC248CF}"/>
              </a:ext>
            </a:extLst>
          </p:cNvPr>
          <p:cNvSpPr>
            <a:spLocks noGrp="1"/>
          </p:cNvSpPr>
          <p:nvPr>
            <p:ph type="ftr" sz="quarter" idx="2"/>
          </p:nvPr>
        </p:nvSpPr>
        <p:spPr>
          <a:xfrm>
            <a:off x="2" y="8915560"/>
            <a:ext cx="3076787" cy="469741"/>
          </a:xfrm>
          <a:prstGeom prst="rect">
            <a:avLst/>
          </a:prstGeom>
        </p:spPr>
        <p:txBody>
          <a:bodyPr vert="horz" lIns="91395" tIns="45698" rIns="91395" bIns="45698"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75860AB7-3333-4EF5-BA29-252D24B81CBB}"/>
              </a:ext>
            </a:extLst>
          </p:cNvPr>
          <p:cNvSpPr>
            <a:spLocks noGrp="1"/>
          </p:cNvSpPr>
          <p:nvPr>
            <p:ph type="sldNum" sz="quarter" idx="3"/>
          </p:nvPr>
        </p:nvSpPr>
        <p:spPr>
          <a:xfrm>
            <a:off x="4020928" y="8915560"/>
            <a:ext cx="3076787" cy="469741"/>
          </a:xfrm>
          <a:prstGeom prst="rect">
            <a:avLst/>
          </a:prstGeom>
        </p:spPr>
        <p:txBody>
          <a:bodyPr vert="horz" lIns="91395" tIns="45698" rIns="91395" bIns="45698" rtlCol="0" anchor="b"/>
          <a:lstStyle>
            <a:lvl1pPr algn="r">
              <a:defRPr sz="1200"/>
            </a:lvl1pPr>
          </a:lstStyle>
          <a:p>
            <a:fld id="{FF1C3FAF-1055-4D9E-94CE-AB3C222662F3}" type="slidenum">
              <a:rPr lang="en-US" smtClean="0"/>
              <a:t>‹#›</a:t>
            </a:fld>
            <a:endParaRPr lang="en-US" dirty="0"/>
          </a:p>
        </p:txBody>
      </p:sp>
    </p:spTree>
    <p:extLst>
      <p:ext uri="{BB962C8B-B14F-4D97-AF65-F5344CB8AC3E}">
        <p14:creationId xmlns:p14="http://schemas.microsoft.com/office/powerpoint/2010/main" val="330909014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422275" y="704850"/>
            <a:ext cx="6256338" cy="3519488"/>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709930" y="4458019"/>
            <a:ext cx="5679440" cy="4223385"/>
          </a:xfrm>
          <a:prstGeom prst="rect">
            <a:avLst/>
          </a:prstGeom>
          <a:noFill/>
          <a:ln>
            <a:noFill/>
          </a:ln>
        </p:spPr>
        <p:txBody>
          <a:bodyPr spcFirstLastPara="1" wrap="square" lIns="94167" tIns="94167" rIns="94167" bIns="94167" anchor="t" anchorCtr="0"/>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9930" y="4458019"/>
            <a:ext cx="5679440" cy="4223385"/>
          </a:xfrm>
          <a:prstGeom prst="rect">
            <a:avLst/>
          </a:prstGeom>
        </p:spPr>
        <p:txBody>
          <a:bodyPr spcFirstLastPara="1" wrap="square" lIns="94167" tIns="94167" rIns="94167" bIns="94167"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20688" y="704850"/>
            <a:ext cx="6257925" cy="351948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65214507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9930" y="4458019"/>
            <a:ext cx="5679440" cy="4223385"/>
          </a:xfrm>
          <a:prstGeom prst="rect">
            <a:avLst/>
          </a:prstGeom>
        </p:spPr>
        <p:txBody>
          <a:bodyPr spcFirstLastPara="1" wrap="square" lIns="94167" tIns="94167" rIns="94167" bIns="94167"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20688" y="704850"/>
            <a:ext cx="6257925" cy="351948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70289595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9930" y="4458019"/>
            <a:ext cx="5679440" cy="4223385"/>
          </a:xfrm>
          <a:prstGeom prst="rect">
            <a:avLst/>
          </a:prstGeom>
        </p:spPr>
        <p:txBody>
          <a:bodyPr spcFirstLastPara="1" wrap="square" lIns="94167" tIns="94167" rIns="94167" bIns="94167"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20688" y="704850"/>
            <a:ext cx="6257925" cy="351948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61066090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0751080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187649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98246025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2124166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4134160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8079939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66657908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4940949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9930" y="4458019"/>
            <a:ext cx="5679440" cy="4223385"/>
          </a:xfrm>
          <a:prstGeom prst="rect">
            <a:avLst/>
          </a:prstGeom>
        </p:spPr>
        <p:txBody>
          <a:bodyPr spcFirstLastPara="1" wrap="square" lIns="94167" tIns="94167" rIns="94167" bIns="94167"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20688" y="704850"/>
            <a:ext cx="6257925" cy="351948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40325379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200840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47654319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7585570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87546703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22463124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52831263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56554646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578480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83307271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4073370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9930" y="4458019"/>
            <a:ext cx="5679440" cy="4223385"/>
          </a:xfrm>
          <a:prstGeom prst="rect">
            <a:avLst/>
          </a:prstGeom>
        </p:spPr>
        <p:txBody>
          <a:bodyPr spcFirstLastPara="1" wrap="square" lIns="94167" tIns="94167" rIns="94167" bIns="94167"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20688" y="704850"/>
            <a:ext cx="6257925" cy="351948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5417039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51571952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02585759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184996824"/>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709009035"/>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97659026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877003839"/>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545920861"/>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882672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9930" y="4458019"/>
            <a:ext cx="5679440" cy="4223385"/>
          </a:xfrm>
          <a:prstGeom prst="rect">
            <a:avLst/>
          </a:prstGeom>
        </p:spPr>
        <p:txBody>
          <a:bodyPr spcFirstLastPara="1" wrap="square" lIns="94167" tIns="94167" rIns="94167" bIns="94167"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20688" y="704850"/>
            <a:ext cx="6257925" cy="351948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9776600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9930" y="4458019"/>
            <a:ext cx="5679440" cy="4223385"/>
          </a:xfrm>
          <a:prstGeom prst="rect">
            <a:avLst/>
          </a:prstGeom>
        </p:spPr>
        <p:txBody>
          <a:bodyPr spcFirstLastPara="1" wrap="square" lIns="94167" tIns="94167" rIns="94167" bIns="94167"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20688" y="704850"/>
            <a:ext cx="6257925" cy="351948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84239553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9930" y="4458019"/>
            <a:ext cx="5679440" cy="4223385"/>
          </a:xfrm>
          <a:prstGeom prst="rect">
            <a:avLst/>
          </a:prstGeom>
        </p:spPr>
        <p:txBody>
          <a:bodyPr spcFirstLastPara="1" wrap="square" lIns="94167" tIns="94167" rIns="94167" bIns="94167"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20688" y="704850"/>
            <a:ext cx="6257925" cy="351948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5129598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9930" y="4458019"/>
            <a:ext cx="5679440" cy="4223385"/>
          </a:xfrm>
          <a:prstGeom prst="rect">
            <a:avLst/>
          </a:prstGeom>
        </p:spPr>
        <p:txBody>
          <a:bodyPr spcFirstLastPara="1" wrap="square" lIns="94167" tIns="94167" rIns="94167" bIns="94167"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20688" y="704850"/>
            <a:ext cx="6257925" cy="351948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4662546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9930" y="4458019"/>
            <a:ext cx="5679440" cy="4223385"/>
          </a:xfrm>
          <a:prstGeom prst="rect">
            <a:avLst/>
          </a:prstGeom>
        </p:spPr>
        <p:txBody>
          <a:bodyPr spcFirstLastPara="1" wrap="square" lIns="94167" tIns="94167" rIns="94167" bIns="94167"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20688" y="704850"/>
            <a:ext cx="6257925" cy="351948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1329271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9930" y="4458019"/>
            <a:ext cx="5679440" cy="4223385"/>
          </a:xfrm>
          <a:prstGeom prst="rect">
            <a:avLst/>
          </a:prstGeom>
        </p:spPr>
        <p:txBody>
          <a:bodyPr spcFirstLastPara="1" wrap="square" lIns="94167" tIns="94167" rIns="94167" bIns="94167"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20688" y="704850"/>
            <a:ext cx="6257925" cy="351948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0356894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preserve="1" userDrawn="1">
  <p:cSld name="1_Title Slide">
    <p:spTree>
      <p:nvGrpSpPr>
        <p:cNvPr id="1" name="Shape 11"/>
        <p:cNvGrpSpPr/>
        <p:nvPr/>
      </p:nvGrpSpPr>
      <p:grpSpPr>
        <a:xfrm>
          <a:off x="0" y="0"/>
          <a:ext cx="0" cy="0"/>
          <a:chOff x="0" y="0"/>
          <a:chExt cx="0" cy="0"/>
        </a:xfrm>
      </p:grpSpPr>
    </p:spTree>
    <p:extLst>
      <p:ext uri="{BB962C8B-B14F-4D97-AF65-F5344CB8AC3E}">
        <p14:creationId xmlns:p14="http://schemas.microsoft.com/office/powerpoint/2010/main" val="4177075015"/>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53CB6-AF62-434C-9786-F9FADCA56963}"/>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p>
        </p:txBody>
      </p:sp>
    </p:spTree>
    <p:extLst>
      <p:ext uri="{BB962C8B-B14F-4D97-AF65-F5344CB8AC3E}">
        <p14:creationId xmlns:p14="http://schemas.microsoft.com/office/powerpoint/2010/main" val="20730084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wo Content" type="twoObj">
  <p:cSld name="Two Content">
    <p:spTree>
      <p:nvGrpSpPr>
        <p:cNvPr id="1" name="Shape 25"/>
        <p:cNvGrpSpPr/>
        <p:nvPr/>
      </p:nvGrpSpPr>
      <p:grpSpPr>
        <a:xfrm>
          <a:off x="0" y="0"/>
          <a:ext cx="0" cy="0"/>
          <a:chOff x="0" y="0"/>
          <a:chExt cx="0" cy="0"/>
        </a:xfrm>
      </p:grpSpPr>
      <p:sp>
        <p:nvSpPr>
          <p:cNvPr id="26" name="Google Shape;26;p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
        <p:nvSpPr>
          <p:cNvPr id="27" name="Google Shape;27;p5"/>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Click to edit Master text styles</a:t>
            </a:r>
          </a:p>
        </p:txBody>
      </p:sp>
      <p:sp>
        <p:nvSpPr>
          <p:cNvPr id="28" name="Google Shape;28;p5"/>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Click to edit Master text styles</a:t>
            </a:r>
          </a:p>
        </p:txBody>
      </p:sp>
      <p:sp>
        <p:nvSpPr>
          <p:cNvPr id="29" name="Google Shape;29;p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lang="en-US"/>
          </a:p>
        </p:txBody>
      </p:sp>
      <p:sp>
        <p:nvSpPr>
          <p:cNvPr id="30" name="Google Shape;30;p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lang="en-US"/>
          </a:p>
        </p:txBody>
      </p:sp>
      <p:sp>
        <p:nvSpPr>
          <p:cNvPr id="31" name="Google Shape;31;p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smtClean="0"/>
              <a:t>‹#›</a:t>
            </a:fld>
            <a:endParaRPr lang="en-US"/>
          </a:p>
        </p:txBody>
      </p:sp>
    </p:spTree>
    <p:extLst>
      <p:ext uri="{BB962C8B-B14F-4D97-AF65-F5344CB8AC3E}">
        <p14:creationId xmlns:p14="http://schemas.microsoft.com/office/powerpoint/2010/main" val="178717746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83E6"/>
        </a:solidFill>
        <a:effectLst/>
      </p:bgPr>
    </p:bg>
    <p:spTree>
      <p:nvGrpSpPr>
        <p:cNvPr id="1" name="Shape 5"/>
        <p:cNvGrpSpPr/>
        <p:nvPr/>
      </p:nvGrpSpPr>
      <p:grpSpPr>
        <a:xfrm>
          <a:off x="0" y="0"/>
          <a:ext cx="0" cy="0"/>
          <a:chOff x="0" y="0"/>
          <a:chExt cx="0" cy="0"/>
        </a:xfrm>
      </p:grpSpPr>
      <p:sp>
        <p:nvSpPr>
          <p:cNvPr id="3" name="Rectangle 2">
            <a:extLst>
              <a:ext uri="{FF2B5EF4-FFF2-40B4-BE49-F238E27FC236}">
                <a16:creationId xmlns:a16="http://schemas.microsoft.com/office/drawing/2014/main" id="{C3F484DE-E094-48E8-B50F-5F896E155CA5}"/>
              </a:ext>
            </a:extLst>
          </p:cNvPr>
          <p:cNvSpPr/>
          <p:nvPr userDrawn="1"/>
        </p:nvSpPr>
        <p:spPr>
          <a:xfrm>
            <a:off x="193687" y="180753"/>
            <a:ext cx="11760547" cy="6475201"/>
          </a:xfrm>
          <a:prstGeom prst="rect">
            <a:avLst/>
          </a:prstGeom>
          <a:solidFill>
            <a:srgbClr val="90AAFE"/>
          </a:solidFill>
          <a:ln>
            <a:solidFill>
              <a:srgbClr val="860A0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Rectangle 3">
            <a:extLst>
              <a:ext uri="{FF2B5EF4-FFF2-40B4-BE49-F238E27FC236}">
                <a16:creationId xmlns:a16="http://schemas.microsoft.com/office/drawing/2014/main" id="{22E13BB5-6638-4196-A0A5-A9DB00C3B2C2}"/>
              </a:ext>
            </a:extLst>
          </p:cNvPr>
          <p:cNvSpPr/>
          <p:nvPr userDrawn="1"/>
        </p:nvSpPr>
        <p:spPr>
          <a:xfrm>
            <a:off x="0" y="-11723"/>
            <a:ext cx="12160155" cy="6858000"/>
          </a:xfrm>
          <a:prstGeom prst="rect">
            <a:avLst/>
          </a:prstGeom>
          <a:noFill/>
          <a:ln w="228600">
            <a:solidFill>
              <a:srgbClr val="15254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w="76200">
                <a:solidFill>
                  <a:schemeClr val="tx1"/>
                </a:solidFill>
              </a:ln>
              <a:noFill/>
            </a:endParaRPr>
          </a:p>
        </p:txBody>
      </p:sp>
    </p:spTree>
  </p:cSld>
  <p:clrMap bg1="lt1" tx1="dk1" bg2="dk2" tx2="lt2" accent1="accent1" accent2="accent2" accent3="accent3" accent4="accent4" accent5="accent5" accent6="accent6" hlink="hlink" folHlink="folHlink"/>
  <p:sldLayoutIdLst>
    <p:sldLayoutId id="2147483663" r:id="rId1"/>
    <p:sldLayoutId id="2147483661" r:id="rId2"/>
    <p:sldLayoutId id="2147483662" r:id="rId3"/>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10" name="Rectangle 9">
            <a:extLst>
              <a:ext uri="{FF2B5EF4-FFF2-40B4-BE49-F238E27FC236}">
                <a16:creationId xmlns:a16="http://schemas.microsoft.com/office/drawing/2014/main" id="{A531CFB9-2425-45F6-AA69-6D30A8332E29}"/>
              </a:ext>
            </a:extLst>
          </p:cNvPr>
          <p:cNvSpPr/>
          <p:nvPr/>
        </p:nvSpPr>
        <p:spPr>
          <a:xfrm>
            <a:off x="281353" y="211015"/>
            <a:ext cx="11652739" cy="19990088"/>
          </a:xfrm>
          <a:prstGeom prst="rect">
            <a:avLst/>
          </a:prstGeom>
        </p:spPr>
        <p:txBody>
          <a:bodyPr wrap="square">
            <a:spAutoFit/>
          </a:bodyPr>
          <a:lstStyle/>
          <a:p>
            <a:pPr algn="ctr"/>
            <a:endParaRPr lang="en-US" sz="4400" b="1" dirty="0">
              <a:latin typeface="+mj-lt"/>
            </a:endParaRPr>
          </a:p>
          <a:p>
            <a:pPr algn="ctr"/>
            <a:r>
              <a:rPr lang="en-US" sz="8000" b="1" dirty="0">
                <a:latin typeface="+mj-lt"/>
              </a:rPr>
              <a:t>A Study of Revelation</a:t>
            </a:r>
          </a:p>
          <a:p>
            <a:pPr algn="ctr"/>
            <a:endParaRPr lang="en-US" sz="900" b="1" dirty="0">
              <a:latin typeface="+mj-lt"/>
            </a:endParaRPr>
          </a:p>
          <a:p>
            <a:pPr algn="ctr"/>
            <a:r>
              <a:rPr lang="en-US" sz="2400" b="1">
                <a:latin typeface="+mj-lt"/>
              </a:rPr>
              <a:t>CLASS </a:t>
            </a:r>
            <a:r>
              <a:rPr lang="en-US" sz="2400" b="1" dirty="0">
                <a:latin typeface="+mj-lt"/>
              </a:rPr>
              <a:t>FOUR</a:t>
            </a:r>
          </a:p>
          <a:p>
            <a:pPr algn="ctr"/>
            <a:endParaRPr lang="en-US" sz="2400" b="1" dirty="0">
              <a:latin typeface="+mj-lt"/>
            </a:endParaRPr>
          </a:p>
          <a:p>
            <a:pPr algn="ctr"/>
            <a:r>
              <a:rPr lang="en-US" sz="4400" b="1" dirty="0">
                <a:latin typeface="+mj-lt"/>
              </a:rPr>
              <a:t>JOHN SEES THE THRONE &amp; THE LAMB</a:t>
            </a:r>
          </a:p>
          <a:p>
            <a:pPr algn="ctr"/>
            <a:r>
              <a:rPr lang="en-US" sz="3200" b="1" i="1" dirty="0">
                <a:latin typeface="+mj-lt"/>
              </a:rPr>
              <a:t>You Believe in God . . . (chapter four)</a:t>
            </a:r>
          </a:p>
          <a:p>
            <a:pPr algn="ctr"/>
            <a:r>
              <a:rPr lang="en-US" sz="3200" b="1" i="1" dirty="0">
                <a:latin typeface="+mj-lt"/>
              </a:rPr>
              <a:t>Believe also in Me (chapter five)</a:t>
            </a:r>
            <a:endParaRPr lang="en-US" sz="4400" b="1" dirty="0">
              <a:latin typeface="+mj-lt"/>
            </a:endParaRPr>
          </a:p>
          <a:p>
            <a:pPr algn="ctr"/>
            <a:endParaRPr lang="en-US" sz="4400" b="1" dirty="0">
              <a:latin typeface="+mj-lt"/>
            </a:endParaRPr>
          </a:p>
          <a:p>
            <a:pPr algn="ctr"/>
            <a:endParaRPr lang="en-US" sz="4400" b="1" dirty="0">
              <a:latin typeface="+mj-lt"/>
            </a:endParaRPr>
          </a:p>
          <a:p>
            <a:pPr algn="ctr"/>
            <a:endParaRPr lang="en-US" sz="4400" b="1" dirty="0">
              <a:latin typeface="+mj-lt"/>
            </a:endParaRPr>
          </a:p>
          <a:p>
            <a:pPr algn="ctr"/>
            <a:endParaRPr lang="en-US" sz="4400" b="1" dirty="0">
              <a:latin typeface="+mj-lt"/>
            </a:endParaRPr>
          </a:p>
          <a:p>
            <a:pPr algn="ctr"/>
            <a:endParaRPr lang="en-US" sz="4400" b="1" dirty="0">
              <a:latin typeface="+mj-lt"/>
            </a:endParaRPr>
          </a:p>
          <a:p>
            <a:pPr algn="ctr"/>
            <a:endParaRPr lang="en-US" sz="4400" b="1" dirty="0">
              <a:latin typeface="+mj-lt"/>
            </a:endParaRPr>
          </a:p>
          <a:p>
            <a:pPr algn="ctr"/>
            <a:endParaRPr lang="en-US" sz="4400" b="1" dirty="0">
              <a:latin typeface="+mj-lt"/>
            </a:endParaRPr>
          </a:p>
          <a:p>
            <a:pPr algn="ctr"/>
            <a:endParaRPr lang="en-US" sz="4400" b="1" dirty="0">
              <a:latin typeface="+mj-lt"/>
            </a:endParaRPr>
          </a:p>
          <a:p>
            <a:pPr algn="ctr"/>
            <a:endParaRPr lang="en-US" sz="4400" b="1" dirty="0">
              <a:latin typeface="+mj-lt"/>
            </a:endParaRPr>
          </a:p>
          <a:p>
            <a:pPr algn="ctr"/>
            <a:endParaRPr lang="en-US" sz="4400" b="1" dirty="0">
              <a:latin typeface="+mj-lt"/>
            </a:endParaRPr>
          </a:p>
          <a:p>
            <a:pPr algn="ctr"/>
            <a:endParaRPr lang="en-US" sz="4400" b="1" dirty="0">
              <a:latin typeface="+mj-lt"/>
            </a:endParaRPr>
          </a:p>
          <a:p>
            <a:pPr algn="ctr"/>
            <a:endParaRPr lang="en-US" sz="4400" b="1" dirty="0">
              <a:latin typeface="+mj-lt"/>
            </a:endParaRPr>
          </a:p>
          <a:p>
            <a:pPr algn="ctr"/>
            <a:endParaRPr lang="en-US" sz="4400" b="1" dirty="0">
              <a:latin typeface="+mj-lt"/>
            </a:endParaRPr>
          </a:p>
          <a:p>
            <a:pPr algn="ctr"/>
            <a:endParaRPr lang="en-US" sz="4400" b="1" dirty="0">
              <a:latin typeface="+mj-lt"/>
            </a:endParaRPr>
          </a:p>
          <a:p>
            <a:pPr algn="ctr"/>
            <a:endParaRPr lang="en-US" sz="4400" b="1" dirty="0">
              <a:latin typeface="+mj-lt"/>
            </a:endParaRPr>
          </a:p>
          <a:p>
            <a:pPr algn="ctr"/>
            <a:r>
              <a:rPr lang="en-US" sz="4400" b="1" dirty="0">
                <a:latin typeface="+mj-lt"/>
              </a:rPr>
              <a:t>\\\\\\\\\\\\\\\\\\JOHN SEES THE THRONE, THE LAMB/LION</a:t>
            </a:r>
          </a:p>
          <a:p>
            <a:pPr algn="ctr"/>
            <a:endParaRPr lang="en-US" sz="2400" b="1" dirty="0">
              <a:latin typeface="+mj-lt"/>
            </a:endParaRPr>
          </a:p>
          <a:p>
            <a:pPr algn="ctr"/>
            <a:endParaRPr lang="en-US" sz="3600" b="1" dirty="0">
              <a:latin typeface="+mj-lt"/>
            </a:endParaRPr>
          </a:p>
          <a:p>
            <a:pPr algn="ctr"/>
            <a:r>
              <a:rPr lang="en-US" sz="3600" b="1" dirty="0">
                <a:latin typeface="+mj-lt"/>
              </a:rPr>
              <a:t>Palm Beach Lakes</a:t>
            </a:r>
          </a:p>
          <a:p>
            <a:pPr algn="ctr"/>
            <a:endParaRPr lang="en-US" sz="1600" b="1" dirty="0">
              <a:latin typeface="+mj-lt"/>
            </a:endParaRPr>
          </a:p>
          <a:p>
            <a:pPr algn="ctr"/>
            <a:r>
              <a:rPr lang="en-US" sz="2400" b="1" dirty="0">
                <a:latin typeface="+mj-lt"/>
              </a:rPr>
              <a:t>Dan Jenkins</a:t>
            </a:r>
          </a:p>
          <a:p>
            <a:pPr algn="ctr"/>
            <a:endParaRPr lang="en-US" sz="2400" b="1" dirty="0">
              <a:latin typeface="+mj-lt"/>
            </a:endParaRPr>
          </a:p>
          <a:p>
            <a:pPr algn="ctr"/>
            <a:r>
              <a:rPr lang="en-US" sz="2400" b="1" dirty="0"/>
              <a:t>December 6, 2019</a:t>
            </a:r>
          </a:p>
          <a:p>
            <a:pPr algn="ctr"/>
            <a:endParaRPr lang="en-US" sz="2400" b="1" dirty="0">
              <a:latin typeface="+mj-lt"/>
            </a:endParaRPr>
          </a:p>
          <a:p>
            <a:pPr algn="ctr"/>
            <a:endParaRPr lang="en-US" sz="2400" b="1" dirty="0">
              <a:latin typeface="+mj-lt"/>
            </a:endParaRPr>
          </a:p>
          <a:p>
            <a:pPr algn="ctr"/>
            <a:endParaRPr lang="en-US" sz="2400" b="1" dirty="0">
              <a:latin typeface="+mj-lt"/>
            </a:endParaRPr>
          </a:p>
        </p:txBody>
      </p:sp>
    </p:spTree>
    <p:extLst>
      <p:ext uri="{BB962C8B-B14F-4D97-AF65-F5344CB8AC3E}">
        <p14:creationId xmlns:p14="http://schemas.microsoft.com/office/powerpoint/2010/main" val="31553350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375139" y="316524"/>
            <a:ext cx="11383108" cy="769441"/>
          </a:xfrm>
          <a:prstGeom prst="rect">
            <a:avLst/>
          </a:prstGeom>
          <a:noFill/>
        </p:spPr>
        <p:txBody>
          <a:bodyPr wrap="square" rtlCol="0">
            <a:spAutoFit/>
          </a:bodyPr>
          <a:lstStyle/>
          <a:p>
            <a:pPr algn="ctr"/>
            <a:r>
              <a:rPr lang="en-US" sz="4400" b="1" dirty="0">
                <a:latin typeface="+mj-lt"/>
              </a:rPr>
              <a:t>CHAPTER HEADINGS FOR THE BOOK</a:t>
            </a:r>
          </a:p>
        </p:txBody>
      </p:sp>
      <p:sp>
        <p:nvSpPr>
          <p:cNvPr id="4" name="TextBox 3">
            <a:extLst>
              <a:ext uri="{FF2B5EF4-FFF2-40B4-BE49-F238E27FC236}">
                <a16:creationId xmlns:a16="http://schemas.microsoft.com/office/drawing/2014/main" id="{58A4526D-1C06-4BB6-AF90-95E639F7C075}"/>
              </a:ext>
            </a:extLst>
          </p:cNvPr>
          <p:cNvSpPr txBox="1"/>
          <p:nvPr/>
        </p:nvSpPr>
        <p:spPr>
          <a:xfrm>
            <a:off x="515815" y="949571"/>
            <a:ext cx="11242431" cy="2508379"/>
          </a:xfrm>
          <a:prstGeom prst="rect">
            <a:avLst/>
          </a:prstGeom>
          <a:noFill/>
        </p:spPr>
        <p:txBody>
          <a:bodyPr wrap="square" rtlCol="0">
            <a:spAutoFit/>
          </a:bodyPr>
          <a:lstStyle/>
          <a:p>
            <a:pPr marL="339725" indent="-339725">
              <a:spcAft>
                <a:spcPts val="1800"/>
              </a:spcAft>
              <a:buFont typeface="Arial" panose="020B0604020202020204" pitchFamily="34" charset="0"/>
              <a:buChar char="•"/>
            </a:pPr>
            <a:r>
              <a:rPr lang="en-US" sz="2800" b="1" dirty="0">
                <a:latin typeface="+mj-lt"/>
              </a:rPr>
              <a:t>CHAPTER ONE—John sees Jesus on Patmos</a:t>
            </a:r>
          </a:p>
          <a:p>
            <a:pPr marL="339725" indent="-339725">
              <a:spcAft>
                <a:spcPts val="1800"/>
              </a:spcAft>
              <a:buFont typeface="Arial" panose="020B0604020202020204" pitchFamily="34" charset="0"/>
              <a:buChar char="•"/>
            </a:pPr>
            <a:r>
              <a:rPr lang="en-US" sz="2800" b="1" dirty="0">
                <a:latin typeface="+mj-lt"/>
              </a:rPr>
              <a:t>CHAPTERS TWO &amp; THREE—Letters to the Seven Churches </a:t>
            </a:r>
            <a:r>
              <a:rPr lang="en-US" sz="2800" b="1">
                <a:latin typeface="+mj-lt"/>
              </a:rPr>
              <a:t>in Asia</a:t>
            </a:r>
            <a:endParaRPr lang="en-US" sz="2800" b="1" dirty="0">
              <a:latin typeface="+mj-lt"/>
            </a:endParaRPr>
          </a:p>
          <a:p>
            <a:pPr marL="339725" indent="-339725">
              <a:spcAft>
                <a:spcPts val="1800"/>
              </a:spcAft>
              <a:buFont typeface="Arial" panose="020B0604020202020204" pitchFamily="34" charset="0"/>
              <a:buChar char="•"/>
            </a:pPr>
            <a:r>
              <a:rPr lang="en-US" sz="2800" b="1" dirty="0">
                <a:latin typeface="+mj-lt"/>
              </a:rPr>
              <a:t>CHAPTER FOUR—You believe in God . . .</a:t>
            </a:r>
          </a:p>
          <a:p>
            <a:pPr marL="339725" indent="-339725">
              <a:spcAft>
                <a:spcPts val="1800"/>
              </a:spcAft>
              <a:buFont typeface="Arial" panose="020B0604020202020204" pitchFamily="34" charset="0"/>
              <a:buChar char="•"/>
            </a:pPr>
            <a:r>
              <a:rPr lang="en-US" sz="2800" b="1" dirty="0">
                <a:latin typeface="+mj-lt"/>
              </a:rPr>
              <a:t>CHAPTER FIVE— . . . Believe also in Me</a:t>
            </a:r>
          </a:p>
        </p:txBody>
      </p:sp>
    </p:spTree>
    <p:extLst>
      <p:ext uri="{BB962C8B-B14F-4D97-AF65-F5344CB8AC3E}">
        <p14:creationId xmlns:p14="http://schemas.microsoft.com/office/powerpoint/2010/main" val="7227158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365195" y="211869"/>
            <a:ext cx="11383108" cy="769441"/>
          </a:xfrm>
          <a:prstGeom prst="rect">
            <a:avLst/>
          </a:prstGeom>
          <a:noFill/>
        </p:spPr>
        <p:txBody>
          <a:bodyPr wrap="square" rtlCol="0">
            <a:spAutoFit/>
          </a:bodyPr>
          <a:lstStyle/>
          <a:p>
            <a:pPr algn="ctr"/>
            <a:r>
              <a:rPr lang="en-US" sz="4400" b="1" dirty="0">
                <a:latin typeface="+mj-lt"/>
              </a:rPr>
              <a:t>CHAPTER ONE—JOHN SEES JESUS ON PATMOS</a:t>
            </a:r>
          </a:p>
        </p:txBody>
      </p:sp>
      <p:sp>
        <p:nvSpPr>
          <p:cNvPr id="4" name="TextBox 3">
            <a:extLst>
              <a:ext uri="{FF2B5EF4-FFF2-40B4-BE49-F238E27FC236}">
                <a16:creationId xmlns:a16="http://schemas.microsoft.com/office/drawing/2014/main" id="{C0ABCD2B-FAB8-438C-905E-8A88A1B376A6}"/>
              </a:ext>
            </a:extLst>
          </p:cNvPr>
          <p:cNvSpPr txBox="1"/>
          <p:nvPr/>
        </p:nvSpPr>
        <p:spPr>
          <a:xfrm>
            <a:off x="6135252" y="934225"/>
            <a:ext cx="5451232" cy="5632311"/>
          </a:xfrm>
          <a:prstGeom prst="rect">
            <a:avLst/>
          </a:prstGeom>
          <a:solidFill>
            <a:srgbClr val="04070C"/>
          </a:solidFill>
          <a:ln w="76200">
            <a:solidFill>
              <a:srgbClr val="0000CC"/>
            </a:solidFill>
          </a:ln>
        </p:spPr>
        <p:txBody>
          <a:bodyPr wrap="square" rtlCol="0">
            <a:spAutoFit/>
          </a:bodyPr>
          <a:lstStyle/>
          <a:p>
            <a:pPr algn="just"/>
            <a:r>
              <a:rPr lang="en-US" sz="2400" b="1" dirty="0">
                <a:solidFill>
                  <a:schemeClr val="bg1"/>
                </a:solidFill>
                <a:latin typeface="+mj-lt"/>
              </a:rPr>
              <a:t>  13 and in the midst of the seven lampstands One like the Son of Man, clothed with a garment down to the feet and girded about the chest with a golden band. </a:t>
            </a:r>
          </a:p>
          <a:p>
            <a:pPr algn="just"/>
            <a:r>
              <a:rPr lang="en-US" sz="2400" b="1" dirty="0">
                <a:solidFill>
                  <a:schemeClr val="bg1"/>
                </a:solidFill>
                <a:latin typeface="+mj-lt"/>
              </a:rPr>
              <a:t>  14  His head and hair were white like wool</a:t>
            </a:r>
            <a:r>
              <a:rPr lang="en-US" sz="2400" b="1">
                <a:solidFill>
                  <a:schemeClr val="bg1"/>
                </a:solidFill>
                <a:latin typeface="+mj-lt"/>
              </a:rPr>
              <a:t>, as white as </a:t>
            </a:r>
            <a:r>
              <a:rPr lang="en-US" sz="2400" b="1" dirty="0">
                <a:solidFill>
                  <a:schemeClr val="bg1"/>
                </a:solidFill>
                <a:latin typeface="+mj-lt"/>
              </a:rPr>
              <a:t>snow, and His eyes like a flame of fire; </a:t>
            </a:r>
          </a:p>
          <a:p>
            <a:pPr algn="just"/>
            <a:r>
              <a:rPr lang="en-US" sz="2400" b="1" dirty="0">
                <a:solidFill>
                  <a:schemeClr val="bg1"/>
                </a:solidFill>
                <a:latin typeface="+mj-lt"/>
              </a:rPr>
              <a:t>  15  His feet were like </a:t>
            </a:r>
            <a:r>
              <a:rPr lang="en-US" sz="2400" b="1">
                <a:solidFill>
                  <a:schemeClr val="bg1"/>
                </a:solidFill>
                <a:latin typeface="+mj-lt"/>
              </a:rPr>
              <a:t>fine brass, as </a:t>
            </a:r>
            <a:r>
              <a:rPr lang="en-US" sz="2400" b="1" dirty="0">
                <a:solidFill>
                  <a:schemeClr val="bg1"/>
                </a:solidFill>
                <a:latin typeface="+mj-lt"/>
              </a:rPr>
              <a:t>if refined in a furnace, and His </a:t>
            </a:r>
            <a:r>
              <a:rPr lang="en-US" sz="2400" b="1">
                <a:solidFill>
                  <a:schemeClr val="bg1"/>
                </a:solidFill>
                <a:latin typeface="+mj-lt"/>
              </a:rPr>
              <a:t>voice as </a:t>
            </a:r>
            <a:r>
              <a:rPr lang="en-US" sz="2400" b="1" dirty="0">
                <a:solidFill>
                  <a:schemeClr val="bg1"/>
                </a:solidFill>
                <a:latin typeface="+mj-lt"/>
              </a:rPr>
              <a:t>the sound of many waters; </a:t>
            </a:r>
          </a:p>
          <a:p>
            <a:pPr algn="just"/>
            <a:r>
              <a:rPr lang="en-US" sz="2400" b="1" dirty="0">
                <a:solidFill>
                  <a:schemeClr val="bg1"/>
                </a:solidFill>
                <a:latin typeface="+mj-lt"/>
              </a:rPr>
              <a:t>  16  He had in His right hand seven stars, out of His mouth went a sharp two-edged sword, and His </a:t>
            </a:r>
            <a:r>
              <a:rPr lang="en-US" sz="2400" b="1">
                <a:solidFill>
                  <a:schemeClr val="bg1"/>
                </a:solidFill>
                <a:latin typeface="+mj-lt"/>
              </a:rPr>
              <a:t>countenance was </a:t>
            </a:r>
            <a:r>
              <a:rPr lang="en-US" sz="2400" b="1" dirty="0">
                <a:solidFill>
                  <a:schemeClr val="bg1"/>
                </a:solidFill>
                <a:latin typeface="+mj-lt"/>
              </a:rPr>
              <a:t>like the sun shining in its strength. </a:t>
            </a:r>
          </a:p>
        </p:txBody>
      </p:sp>
      <p:sp>
        <p:nvSpPr>
          <p:cNvPr id="6" name="TextBox 5">
            <a:extLst>
              <a:ext uri="{FF2B5EF4-FFF2-40B4-BE49-F238E27FC236}">
                <a16:creationId xmlns:a16="http://schemas.microsoft.com/office/drawing/2014/main" id="{A4A9C7E8-D1D2-4965-9816-88CEBFDF5863}"/>
              </a:ext>
            </a:extLst>
          </p:cNvPr>
          <p:cNvSpPr txBox="1"/>
          <p:nvPr/>
        </p:nvSpPr>
        <p:spPr>
          <a:xfrm>
            <a:off x="341744" y="930563"/>
            <a:ext cx="5606473" cy="5847755"/>
          </a:xfrm>
          <a:prstGeom prst="rect">
            <a:avLst/>
          </a:prstGeom>
          <a:noFill/>
        </p:spPr>
        <p:txBody>
          <a:bodyPr wrap="square" rtlCol="0">
            <a:spAutoFit/>
          </a:bodyPr>
          <a:lstStyle/>
          <a:p>
            <a:pPr marL="342900" indent="-342900">
              <a:buFont typeface="Arial" panose="020B0604020202020204" pitchFamily="34" charset="0"/>
              <a:buChar char="•"/>
              <a:tabLst>
                <a:tab pos="2286000" algn="l"/>
              </a:tabLst>
            </a:pPr>
            <a:r>
              <a:rPr lang="en-US" sz="2200" b="1" dirty="0">
                <a:latin typeface="+mj-lt"/>
              </a:rPr>
              <a:t>Son of man in midst of seven lampstands</a:t>
            </a:r>
          </a:p>
          <a:p>
            <a:pPr>
              <a:tabLst>
                <a:tab pos="2286000" algn="l"/>
              </a:tabLst>
            </a:pPr>
            <a:r>
              <a:rPr lang="en-US" sz="2200" b="1" dirty="0">
                <a:latin typeface="+mj-lt"/>
              </a:rPr>
              <a:t>     -  Garment</a:t>
            </a:r>
          </a:p>
          <a:p>
            <a:pPr>
              <a:tabLst>
                <a:tab pos="2286000" algn="l"/>
              </a:tabLst>
            </a:pPr>
            <a:r>
              <a:rPr lang="en-US" sz="2200" b="1" dirty="0">
                <a:latin typeface="+mj-lt"/>
              </a:rPr>
              <a:t>     -  About His chest</a:t>
            </a:r>
          </a:p>
          <a:p>
            <a:pPr>
              <a:tabLst>
                <a:tab pos="2286000" algn="l"/>
              </a:tabLst>
            </a:pPr>
            <a:r>
              <a:rPr lang="en-US" sz="2200" b="1" dirty="0">
                <a:latin typeface="+mj-lt"/>
              </a:rPr>
              <a:t>     -  Head and hair</a:t>
            </a:r>
          </a:p>
          <a:p>
            <a:pPr>
              <a:tabLst>
                <a:tab pos="2286000" algn="l"/>
              </a:tabLst>
            </a:pPr>
            <a:r>
              <a:rPr lang="en-US" sz="2200" b="1" dirty="0">
                <a:latin typeface="+mj-lt"/>
              </a:rPr>
              <a:t>     -  His feet</a:t>
            </a:r>
          </a:p>
          <a:p>
            <a:pPr>
              <a:tabLst>
                <a:tab pos="2286000" algn="l"/>
              </a:tabLst>
            </a:pPr>
            <a:r>
              <a:rPr lang="en-US" sz="2200" b="1" dirty="0">
                <a:latin typeface="+mj-lt"/>
              </a:rPr>
              <a:t>     -  His voice</a:t>
            </a:r>
          </a:p>
          <a:p>
            <a:pPr>
              <a:tabLst>
                <a:tab pos="2286000" algn="l"/>
              </a:tabLst>
            </a:pPr>
            <a:r>
              <a:rPr lang="en-US" sz="2200" b="1" dirty="0">
                <a:latin typeface="+mj-lt"/>
              </a:rPr>
              <a:t>     -  His right hand</a:t>
            </a:r>
          </a:p>
          <a:p>
            <a:pPr>
              <a:tabLst>
                <a:tab pos="2286000" algn="l"/>
              </a:tabLst>
            </a:pPr>
            <a:r>
              <a:rPr lang="en-US" sz="2200" b="1" dirty="0">
                <a:latin typeface="+mj-lt"/>
              </a:rPr>
              <a:t>     -  His mouth</a:t>
            </a:r>
          </a:p>
          <a:p>
            <a:pPr>
              <a:tabLst>
                <a:tab pos="2286000" algn="l"/>
              </a:tabLst>
            </a:pPr>
            <a:r>
              <a:rPr lang="en-US" sz="2200" b="1" dirty="0">
                <a:latin typeface="+mj-lt"/>
              </a:rPr>
              <a:t>     -  His countenance</a:t>
            </a:r>
            <a:endParaRPr lang="en-US" sz="2200" b="1" dirty="0">
              <a:solidFill>
                <a:schemeClr val="tx1"/>
              </a:solidFill>
              <a:latin typeface="+mj-lt"/>
            </a:endParaRPr>
          </a:p>
          <a:p>
            <a:pPr marL="342900" indent="-342900">
              <a:buFont typeface="Arial" panose="020B0604020202020204" pitchFamily="34" charset="0"/>
              <a:buChar char="•"/>
              <a:tabLst>
                <a:tab pos="2286000" algn="l"/>
              </a:tabLst>
            </a:pPr>
            <a:r>
              <a:rPr lang="en-US" sz="2200" b="1" dirty="0">
                <a:solidFill>
                  <a:schemeClr val="tx1"/>
                </a:solidFill>
                <a:latin typeface="+mj-lt"/>
              </a:rPr>
              <a:t>DO ALL THESE REPRESENT SOMETHING?</a:t>
            </a:r>
          </a:p>
          <a:p>
            <a:pPr>
              <a:tabLst>
                <a:tab pos="2286000" algn="l"/>
              </a:tabLst>
            </a:pPr>
            <a:r>
              <a:rPr lang="en-US" sz="2200" b="1" dirty="0">
                <a:latin typeface="+mj-lt"/>
              </a:rPr>
              <a:t>     - How would you know what, unless . . .</a:t>
            </a:r>
          </a:p>
          <a:p>
            <a:pPr>
              <a:tabLst>
                <a:tab pos="2286000" algn="l"/>
              </a:tabLst>
            </a:pPr>
            <a:r>
              <a:rPr lang="en-US" sz="2200" b="1" dirty="0">
                <a:latin typeface="+mj-lt"/>
              </a:rPr>
              <a:t>     - Let Bible explain, only way to know</a:t>
            </a:r>
          </a:p>
          <a:p>
            <a:pPr>
              <a:tabLst>
                <a:tab pos="2286000" algn="l"/>
              </a:tabLst>
            </a:pPr>
            <a:r>
              <a:rPr lang="en-US" sz="2200" b="1" dirty="0">
                <a:latin typeface="+mj-lt"/>
              </a:rPr>
              <a:t>     - If Bible does not explain—</a:t>
            </a:r>
            <a:r>
              <a:rPr lang="en-US" sz="2200" b="1" dirty="0">
                <a:solidFill>
                  <a:schemeClr val="tx1"/>
                </a:solidFill>
                <a:latin typeface="+mj-lt"/>
              </a:rPr>
              <a:t>STOP </a:t>
            </a:r>
            <a:endParaRPr lang="en-US" sz="2200" b="1" dirty="0">
              <a:solidFill>
                <a:schemeClr val="tx1"/>
              </a:solidFill>
            </a:endParaRPr>
          </a:p>
          <a:p>
            <a:pPr marL="342900" indent="-342900">
              <a:buFont typeface="Arial" panose="020B0604020202020204" pitchFamily="34" charset="0"/>
              <a:buChar char="•"/>
              <a:tabLst>
                <a:tab pos="2286000" algn="l"/>
              </a:tabLst>
            </a:pPr>
            <a:r>
              <a:rPr lang="en-US" sz="2200" b="1" dirty="0">
                <a:solidFill>
                  <a:srgbClr val="FFFF00"/>
                </a:solidFill>
              </a:rPr>
              <a:t>Bible does give importance to:</a:t>
            </a:r>
            <a:endParaRPr lang="en-US" sz="2200" b="1" dirty="0">
              <a:solidFill>
                <a:srgbClr val="FFFF00"/>
              </a:solidFill>
              <a:latin typeface="+mj-lt"/>
            </a:endParaRPr>
          </a:p>
          <a:p>
            <a:pPr>
              <a:tabLst>
                <a:tab pos="2286000" algn="l"/>
              </a:tabLst>
            </a:pPr>
            <a:r>
              <a:rPr lang="en-US" sz="2200" b="1" dirty="0">
                <a:latin typeface="+mj-lt"/>
              </a:rPr>
              <a:t>     - Two edge sword coming out of His mouth</a:t>
            </a:r>
          </a:p>
          <a:p>
            <a:pPr>
              <a:tabLst>
                <a:tab pos="2286000" algn="l"/>
              </a:tabLst>
            </a:pPr>
            <a:r>
              <a:rPr lang="en-US" sz="2200" b="1" dirty="0">
                <a:latin typeface="+mj-lt"/>
              </a:rPr>
              <a:t>     - Does discuss Death and Hades</a:t>
            </a:r>
          </a:p>
          <a:p>
            <a:pPr>
              <a:tabLst>
                <a:tab pos="2286000" algn="l"/>
              </a:tabLst>
            </a:pPr>
            <a:r>
              <a:rPr lang="en-US" sz="2200" b="1" dirty="0">
                <a:latin typeface="+mj-lt"/>
              </a:rPr>
              <a:t>     - Does explain stars and lampstands </a:t>
            </a:r>
          </a:p>
        </p:txBody>
      </p:sp>
    </p:spTree>
    <p:extLst>
      <p:ext uri="{BB962C8B-B14F-4D97-AF65-F5344CB8AC3E}">
        <p14:creationId xmlns:p14="http://schemas.microsoft.com/office/powerpoint/2010/main" val="15549803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365195" y="211869"/>
            <a:ext cx="5691554" cy="1077218"/>
          </a:xfrm>
          <a:prstGeom prst="rect">
            <a:avLst/>
          </a:prstGeom>
          <a:noFill/>
        </p:spPr>
        <p:txBody>
          <a:bodyPr wrap="square" rtlCol="0">
            <a:spAutoFit/>
          </a:bodyPr>
          <a:lstStyle/>
          <a:p>
            <a:pPr algn="ctr"/>
            <a:r>
              <a:rPr lang="en-US" sz="3200" b="1" dirty="0">
                <a:latin typeface="+mj-lt"/>
              </a:rPr>
              <a:t>Chapter Four:</a:t>
            </a:r>
          </a:p>
          <a:p>
            <a:pPr algn="ctr"/>
            <a:r>
              <a:rPr lang="en-US" sz="3200" b="1" dirty="0">
                <a:latin typeface="+mj-lt"/>
              </a:rPr>
              <a:t>You Believe in God . . .</a:t>
            </a:r>
          </a:p>
        </p:txBody>
      </p:sp>
      <p:sp>
        <p:nvSpPr>
          <p:cNvPr id="6" name="TextBox 5">
            <a:extLst>
              <a:ext uri="{FF2B5EF4-FFF2-40B4-BE49-F238E27FC236}">
                <a16:creationId xmlns:a16="http://schemas.microsoft.com/office/drawing/2014/main" id="{A4A9C7E8-D1D2-4965-9816-88CEBFDF5863}"/>
              </a:ext>
            </a:extLst>
          </p:cNvPr>
          <p:cNvSpPr txBox="1"/>
          <p:nvPr/>
        </p:nvSpPr>
        <p:spPr>
          <a:xfrm>
            <a:off x="231216" y="1201864"/>
            <a:ext cx="5864784" cy="769441"/>
          </a:xfrm>
          <a:prstGeom prst="rect">
            <a:avLst/>
          </a:prstGeom>
          <a:noFill/>
        </p:spPr>
        <p:txBody>
          <a:bodyPr wrap="square" rtlCol="0">
            <a:spAutoFit/>
          </a:bodyPr>
          <a:lstStyle/>
          <a:p>
            <a:pPr marL="342900" indent="-342900">
              <a:buFont typeface="Arial" panose="020B0604020202020204" pitchFamily="34" charset="0"/>
              <a:buChar char="•"/>
              <a:tabLst>
                <a:tab pos="2286000" algn="l"/>
              </a:tabLst>
            </a:pPr>
            <a:r>
              <a:rPr lang="en-US" sz="2200" b="1" dirty="0">
                <a:latin typeface="+mj-lt"/>
              </a:rPr>
              <a:t>Open door and invitation to come up</a:t>
            </a:r>
          </a:p>
          <a:p>
            <a:pPr marL="342900" indent="-342900">
              <a:buFont typeface="Arial" panose="020B0604020202020204" pitchFamily="34" charset="0"/>
              <a:buChar char="•"/>
              <a:tabLst>
                <a:tab pos="2286000" algn="l"/>
              </a:tabLst>
            </a:pPr>
            <a:r>
              <a:rPr lang="en-US" sz="2200" b="1" dirty="0">
                <a:latin typeface="+mj-lt"/>
              </a:rPr>
              <a:t>Things which must take place afterwards</a:t>
            </a:r>
            <a:endParaRPr lang="en-US" sz="2200" b="1" i="1" dirty="0">
              <a:latin typeface="+mj-lt"/>
            </a:endParaRPr>
          </a:p>
        </p:txBody>
      </p:sp>
      <p:sp>
        <p:nvSpPr>
          <p:cNvPr id="7" name="TextBox 6">
            <a:extLst>
              <a:ext uri="{FF2B5EF4-FFF2-40B4-BE49-F238E27FC236}">
                <a16:creationId xmlns:a16="http://schemas.microsoft.com/office/drawing/2014/main" id="{8155E50B-2FC5-4E48-AE29-43991F108DF0}"/>
              </a:ext>
            </a:extLst>
          </p:cNvPr>
          <p:cNvSpPr txBox="1"/>
          <p:nvPr/>
        </p:nvSpPr>
        <p:spPr>
          <a:xfrm>
            <a:off x="6135252" y="321280"/>
            <a:ext cx="5812238" cy="6186309"/>
          </a:xfrm>
          <a:prstGeom prst="rect">
            <a:avLst/>
          </a:prstGeom>
          <a:solidFill>
            <a:srgbClr val="04070C"/>
          </a:solidFill>
          <a:ln w="76200">
            <a:solidFill>
              <a:srgbClr val="0000CC"/>
            </a:solidFill>
          </a:ln>
        </p:spPr>
        <p:txBody>
          <a:bodyPr wrap="square" rtlCol="0">
            <a:spAutoFit/>
          </a:bodyPr>
          <a:lstStyle/>
          <a:p>
            <a:pPr algn="just"/>
            <a:r>
              <a:rPr lang="en-US" sz="2200" b="1" dirty="0">
                <a:solidFill>
                  <a:schemeClr val="bg1"/>
                </a:solidFill>
                <a:latin typeface="+mj-lt"/>
              </a:rPr>
              <a:t>  1  After these things I looked, and behold, a </a:t>
            </a:r>
            <a:r>
              <a:rPr lang="en-US" sz="2200" b="1" dirty="0">
                <a:solidFill>
                  <a:srgbClr val="FFFF00"/>
                </a:solidFill>
                <a:latin typeface="+mj-lt"/>
              </a:rPr>
              <a:t>door standing open</a:t>
            </a:r>
            <a:r>
              <a:rPr lang="en-US" sz="2200" b="1" dirty="0">
                <a:solidFill>
                  <a:schemeClr val="bg1"/>
                </a:solidFill>
                <a:latin typeface="+mj-lt"/>
              </a:rPr>
              <a:t> in heaven. And the first voice which I </a:t>
            </a:r>
            <a:r>
              <a:rPr lang="en-US" sz="2200" b="1">
                <a:solidFill>
                  <a:schemeClr val="bg1"/>
                </a:solidFill>
                <a:latin typeface="+mj-lt"/>
              </a:rPr>
              <a:t>heard was </a:t>
            </a:r>
            <a:r>
              <a:rPr lang="en-US" sz="2200" b="1" dirty="0">
                <a:solidFill>
                  <a:schemeClr val="bg1"/>
                </a:solidFill>
                <a:latin typeface="+mj-lt"/>
              </a:rPr>
              <a:t>like a trumpet speaking with me, saying, "</a:t>
            </a:r>
            <a:r>
              <a:rPr lang="en-US" sz="2200" b="1" dirty="0">
                <a:solidFill>
                  <a:srgbClr val="FFFF00"/>
                </a:solidFill>
                <a:latin typeface="+mj-lt"/>
              </a:rPr>
              <a:t>Come up here</a:t>
            </a:r>
            <a:r>
              <a:rPr lang="en-US" sz="2200" b="1" dirty="0">
                <a:solidFill>
                  <a:schemeClr val="bg1"/>
                </a:solidFill>
                <a:latin typeface="+mj-lt"/>
              </a:rPr>
              <a:t>, and I will show you </a:t>
            </a:r>
            <a:r>
              <a:rPr lang="en-US" sz="2200" b="1" dirty="0">
                <a:solidFill>
                  <a:srgbClr val="FFFF00"/>
                </a:solidFill>
                <a:latin typeface="+mj-lt"/>
              </a:rPr>
              <a:t>things which must take place </a:t>
            </a:r>
            <a:r>
              <a:rPr lang="en-US" sz="2200" b="1" dirty="0">
                <a:solidFill>
                  <a:schemeClr val="bg1"/>
                </a:solidFill>
                <a:latin typeface="+mj-lt"/>
              </a:rPr>
              <a:t>after this." </a:t>
            </a:r>
          </a:p>
          <a:p>
            <a:pPr algn="just"/>
            <a:r>
              <a:rPr lang="en-US" sz="2200" b="1" dirty="0">
                <a:solidFill>
                  <a:schemeClr val="bg1"/>
                </a:solidFill>
                <a:latin typeface="+mj-lt"/>
              </a:rPr>
              <a:t>  2  Immediately </a:t>
            </a:r>
            <a:r>
              <a:rPr lang="en-US" sz="2200" b="1">
                <a:solidFill>
                  <a:schemeClr val="bg1"/>
                </a:solidFill>
                <a:latin typeface="+mj-lt"/>
              </a:rPr>
              <a:t>I was </a:t>
            </a:r>
            <a:r>
              <a:rPr lang="en-US" sz="2200" b="1" dirty="0">
                <a:solidFill>
                  <a:schemeClr val="bg1"/>
                </a:solidFill>
                <a:latin typeface="+mj-lt"/>
              </a:rPr>
              <a:t>in the Spirit; and behold, a throne set in heaven, and One sat on the throne. </a:t>
            </a:r>
          </a:p>
          <a:p>
            <a:pPr algn="just"/>
            <a:r>
              <a:rPr lang="en-US" sz="2200" b="1" dirty="0">
                <a:solidFill>
                  <a:schemeClr val="bg1"/>
                </a:solidFill>
                <a:latin typeface="+mj-lt"/>
              </a:rPr>
              <a:t>  3  And He who sat </a:t>
            </a:r>
            <a:r>
              <a:rPr lang="en-US" sz="2200" b="1">
                <a:solidFill>
                  <a:schemeClr val="bg1"/>
                </a:solidFill>
                <a:latin typeface="+mj-lt"/>
              </a:rPr>
              <a:t>there was </a:t>
            </a:r>
            <a:r>
              <a:rPr lang="en-US" sz="2200" b="1" dirty="0">
                <a:solidFill>
                  <a:schemeClr val="bg1"/>
                </a:solidFill>
                <a:latin typeface="+mj-lt"/>
              </a:rPr>
              <a:t>like </a:t>
            </a:r>
            <a:r>
              <a:rPr lang="en-US" sz="2200" b="1">
                <a:solidFill>
                  <a:schemeClr val="bg1"/>
                </a:solidFill>
                <a:latin typeface="+mj-lt"/>
              </a:rPr>
              <a:t>a jasper </a:t>
            </a:r>
            <a:r>
              <a:rPr lang="en-US" sz="2200" b="1" dirty="0">
                <a:solidFill>
                  <a:schemeClr val="bg1"/>
                </a:solidFill>
                <a:latin typeface="+mj-lt"/>
              </a:rPr>
              <a:t>and a </a:t>
            </a:r>
            <a:r>
              <a:rPr lang="en-US" sz="2200" b="1" dirty="0" err="1">
                <a:solidFill>
                  <a:schemeClr val="bg1"/>
                </a:solidFill>
                <a:latin typeface="+mj-lt"/>
              </a:rPr>
              <a:t>sardius</a:t>
            </a:r>
            <a:r>
              <a:rPr lang="en-US" sz="2200" b="1" dirty="0">
                <a:solidFill>
                  <a:schemeClr val="bg1"/>
                </a:solidFill>
                <a:latin typeface="+mj-lt"/>
              </a:rPr>
              <a:t> stone in appearance; and </a:t>
            </a:r>
            <a:r>
              <a:rPr lang="en-US" sz="2200" b="1">
                <a:solidFill>
                  <a:schemeClr val="bg1"/>
                </a:solidFill>
                <a:latin typeface="+mj-lt"/>
              </a:rPr>
              <a:t>there was </a:t>
            </a:r>
            <a:r>
              <a:rPr lang="en-US" sz="2200" b="1" dirty="0">
                <a:solidFill>
                  <a:schemeClr val="bg1"/>
                </a:solidFill>
                <a:latin typeface="+mj-lt"/>
              </a:rPr>
              <a:t>a rainbow around the throne, in appearance like an emerald. </a:t>
            </a:r>
          </a:p>
          <a:p>
            <a:pPr algn="just"/>
            <a:r>
              <a:rPr lang="en-US" sz="2200" b="1" dirty="0">
                <a:solidFill>
                  <a:schemeClr val="bg1"/>
                </a:solidFill>
                <a:latin typeface="+mj-lt"/>
              </a:rPr>
              <a:t>  4  Around the throne were twenty-four thrones, and on the thrones I saw twenty-four elders sitting, clothed in white robes; and they had crowns of gold on their heads. </a:t>
            </a:r>
          </a:p>
          <a:p>
            <a:pPr algn="just"/>
            <a:r>
              <a:rPr lang="en-US" sz="2200" b="1" dirty="0">
                <a:solidFill>
                  <a:schemeClr val="bg1"/>
                </a:solidFill>
                <a:latin typeface="+mj-lt"/>
              </a:rPr>
              <a:t>  5  And from the throne proceeded lightnings, </a:t>
            </a:r>
            <a:r>
              <a:rPr lang="en-US" sz="2200" b="1" dirty="0" err="1">
                <a:solidFill>
                  <a:schemeClr val="bg1"/>
                </a:solidFill>
                <a:latin typeface="+mj-lt"/>
              </a:rPr>
              <a:t>thunderings</a:t>
            </a:r>
            <a:r>
              <a:rPr lang="en-US" sz="2200" b="1" dirty="0">
                <a:solidFill>
                  <a:schemeClr val="bg1"/>
                </a:solidFill>
                <a:latin typeface="+mj-lt"/>
              </a:rPr>
              <a:t>, and voices. . . </a:t>
            </a:r>
          </a:p>
        </p:txBody>
      </p:sp>
    </p:spTree>
    <p:extLst>
      <p:ext uri="{BB962C8B-B14F-4D97-AF65-F5344CB8AC3E}">
        <p14:creationId xmlns:p14="http://schemas.microsoft.com/office/powerpoint/2010/main" val="10903402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365195" y="211869"/>
            <a:ext cx="5691554" cy="1077218"/>
          </a:xfrm>
          <a:prstGeom prst="rect">
            <a:avLst/>
          </a:prstGeom>
          <a:noFill/>
        </p:spPr>
        <p:txBody>
          <a:bodyPr wrap="square" rtlCol="0">
            <a:spAutoFit/>
          </a:bodyPr>
          <a:lstStyle/>
          <a:p>
            <a:pPr algn="ctr"/>
            <a:r>
              <a:rPr lang="en-US" sz="3200" b="1" dirty="0">
                <a:latin typeface="+mj-lt"/>
              </a:rPr>
              <a:t>Chapter Four:</a:t>
            </a:r>
          </a:p>
          <a:p>
            <a:pPr algn="ctr"/>
            <a:r>
              <a:rPr lang="en-US" sz="3200" b="1" dirty="0">
                <a:latin typeface="+mj-lt"/>
              </a:rPr>
              <a:t>You Believe in God . . .</a:t>
            </a:r>
          </a:p>
        </p:txBody>
      </p:sp>
      <p:sp>
        <p:nvSpPr>
          <p:cNvPr id="6" name="TextBox 5">
            <a:extLst>
              <a:ext uri="{FF2B5EF4-FFF2-40B4-BE49-F238E27FC236}">
                <a16:creationId xmlns:a16="http://schemas.microsoft.com/office/drawing/2014/main" id="{A4A9C7E8-D1D2-4965-9816-88CEBFDF5863}"/>
              </a:ext>
            </a:extLst>
          </p:cNvPr>
          <p:cNvSpPr txBox="1"/>
          <p:nvPr/>
        </p:nvSpPr>
        <p:spPr>
          <a:xfrm>
            <a:off x="231216" y="1201864"/>
            <a:ext cx="5864784" cy="1446550"/>
          </a:xfrm>
          <a:prstGeom prst="rect">
            <a:avLst/>
          </a:prstGeom>
          <a:noFill/>
        </p:spPr>
        <p:txBody>
          <a:bodyPr wrap="square" rtlCol="0">
            <a:spAutoFit/>
          </a:bodyPr>
          <a:lstStyle/>
          <a:p>
            <a:pPr marL="342900" indent="-342900">
              <a:buFont typeface="Arial" panose="020B0604020202020204" pitchFamily="34" charset="0"/>
              <a:buChar char="•"/>
              <a:tabLst>
                <a:tab pos="2286000" algn="l"/>
              </a:tabLst>
            </a:pPr>
            <a:r>
              <a:rPr lang="en-US" sz="2200" b="1" dirty="0">
                <a:latin typeface="+mj-lt"/>
              </a:rPr>
              <a:t>Open door and invitation to come up</a:t>
            </a:r>
          </a:p>
          <a:p>
            <a:pPr marL="342900" indent="-342900">
              <a:buFont typeface="Arial" panose="020B0604020202020204" pitchFamily="34" charset="0"/>
              <a:buChar char="•"/>
              <a:tabLst>
                <a:tab pos="2286000" algn="l"/>
              </a:tabLst>
            </a:pPr>
            <a:r>
              <a:rPr lang="en-US" sz="2200" b="1" dirty="0">
                <a:latin typeface="+mj-lt"/>
              </a:rPr>
              <a:t>Things which must take place afterwards</a:t>
            </a:r>
          </a:p>
          <a:p>
            <a:pPr marL="342900" indent="-342900">
              <a:buFont typeface="Arial" panose="020B0604020202020204" pitchFamily="34" charset="0"/>
              <a:buChar char="•"/>
              <a:tabLst>
                <a:tab pos="2286000" algn="l"/>
              </a:tabLst>
            </a:pPr>
            <a:r>
              <a:rPr lang="en-US" sz="2200" b="1" dirty="0">
                <a:latin typeface="+mj-lt"/>
              </a:rPr>
              <a:t>One sitting on a throne</a:t>
            </a:r>
          </a:p>
          <a:p>
            <a:pPr marL="342900" indent="-342900">
              <a:buFont typeface="Arial" panose="020B0604020202020204" pitchFamily="34" charset="0"/>
              <a:buChar char="•"/>
              <a:tabLst>
                <a:tab pos="2286000" algn="l"/>
              </a:tabLst>
            </a:pPr>
            <a:r>
              <a:rPr lang="en-US" sz="2200" b="1">
                <a:latin typeface="+mj-lt"/>
              </a:rPr>
              <a:t>Like jasper</a:t>
            </a:r>
            <a:r>
              <a:rPr lang="en-US" sz="2200" b="1" dirty="0">
                <a:latin typeface="+mj-lt"/>
              </a:rPr>
              <a:t>, </a:t>
            </a:r>
            <a:r>
              <a:rPr lang="en-US" sz="2200" b="1" dirty="0" err="1">
                <a:latin typeface="+mj-lt"/>
              </a:rPr>
              <a:t>sardius</a:t>
            </a:r>
            <a:r>
              <a:rPr lang="en-US" sz="2200" b="1" dirty="0">
                <a:latin typeface="+mj-lt"/>
              </a:rPr>
              <a:t>, emerald rainbow</a:t>
            </a:r>
            <a:endParaRPr lang="en-US" sz="2200" b="1" i="1" dirty="0">
              <a:latin typeface="+mj-lt"/>
            </a:endParaRPr>
          </a:p>
        </p:txBody>
      </p:sp>
      <p:sp>
        <p:nvSpPr>
          <p:cNvPr id="7" name="TextBox 6">
            <a:extLst>
              <a:ext uri="{FF2B5EF4-FFF2-40B4-BE49-F238E27FC236}">
                <a16:creationId xmlns:a16="http://schemas.microsoft.com/office/drawing/2014/main" id="{8155E50B-2FC5-4E48-AE29-43991F108DF0}"/>
              </a:ext>
            </a:extLst>
          </p:cNvPr>
          <p:cNvSpPr txBox="1"/>
          <p:nvPr/>
        </p:nvSpPr>
        <p:spPr>
          <a:xfrm>
            <a:off x="6135252" y="321280"/>
            <a:ext cx="5812238" cy="6186309"/>
          </a:xfrm>
          <a:prstGeom prst="rect">
            <a:avLst/>
          </a:prstGeom>
          <a:solidFill>
            <a:srgbClr val="04070C"/>
          </a:solidFill>
          <a:ln w="76200">
            <a:solidFill>
              <a:srgbClr val="0000CC"/>
            </a:solidFill>
          </a:ln>
        </p:spPr>
        <p:txBody>
          <a:bodyPr wrap="square" rtlCol="0">
            <a:spAutoFit/>
          </a:bodyPr>
          <a:lstStyle/>
          <a:p>
            <a:pPr algn="just"/>
            <a:r>
              <a:rPr lang="en-US" sz="2200" b="1" dirty="0">
                <a:solidFill>
                  <a:schemeClr val="bg1"/>
                </a:solidFill>
                <a:latin typeface="+mj-lt"/>
              </a:rPr>
              <a:t>  1  After these things I looked, and behold, a </a:t>
            </a:r>
            <a:r>
              <a:rPr lang="en-US" sz="2200" b="1" dirty="0">
                <a:solidFill>
                  <a:srgbClr val="FFFF00"/>
                </a:solidFill>
                <a:latin typeface="+mj-lt"/>
              </a:rPr>
              <a:t>door standing open</a:t>
            </a:r>
            <a:r>
              <a:rPr lang="en-US" sz="2200" b="1" dirty="0">
                <a:solidFill>
                  <a:schemeClr val="bg1"/>
                </a:solidFill>
                <a:latin typeface="+mj-lt"/>
              </a:rPr>
              <a:t> in heaven. And the first voice which I </a:t>
            </a:r>
            <a:r>
              <a:rPr lang="en-US" sz="2200" b="1">
                <a:solidFill>
                  <a:schemeClr val="bg1"/>
                </a:solidFill>
                <a:latin typeface="+mj-lt"/>
              </a:rPr>
              <a:t>heard was </a:t>
            </a:r>
            <a:r>
              <a:rPr lang="en-US" sz="2200" b="1" dirty="0">
                <a:solidFill>
                  <a:schemeClr val="bg1"/>
                </a:solidFill>
                <a:latin typeface="+mj-lt"/>
              </a:rPr>
              <a:t>like a trumpet speaking with me, saying, "</a:t>
            </a:r>
            <a:r>
              <a:rPr lang="en-US" sz="2200" b="1" dirty="0">
                <a:solidFill>
                  <a:srgbClr val="FFFF00"/>
                </a:solidFill>
                <a:latin typeface="+mj-lt"/>
              </a:rPr>
              <a:t>Come up here</a:t>
            </a:r>
            <a:r>
              <a:rPr lang="en-US" sz="2200" b="1" dirty="0">
                <a:solidFill>
                  <a:schemeClr val="bg1"/>
                </a:solidFill>
                <a:latin typeface="+mj-lt"/>
              </a:rPr>
              <a:t>, and I will show you </a:t>
            </a:r>
            <a:r>
              <a:rPr lang="en-US" sz="2200" b="1" dirty="0">
                <a:solidFill>
                  <a:srgbClr val="FFFF00"/>
                </a:solidFill>
                <a:latin typeface="+mj-lt"/>
              </a:rPr>
              <a:t>things which must take place </a:t>
            </a:r>
            <a:r>
              <a:rPr lang="en-US" sz="2200" b="1" dirty="0">
                <a:solidFill>
                  <a:schemeClr val="bg1"/>
                </a:solidFill>
                <a:latin typeface="+mj-lt"/>
              </a:rPr>
              <a:t>after this." </a:t>
            </a:r>
          </a:p>
          <a:p>
            <a:pPr algn="just"/>
            <a:r>
              <a:rPr lang="en-US" sz="2200" b="1" dirty="0">
                <a:solidFill>
                  <a:schemeClr val="bg1"/>
                </a:solidFill>
                <a:latin typeface="+mj-lt"/>
              </a:rPr>
              <a:t>  2  Immediately </a:t>
            </a:r>
            <a:r>
              <a:rPr lang="en-US" sz="2200" b="1">
                <a:solidFill>
                  <a:schemeClr val="bg1"/>
                </a:solidFill>
                <a:latin typeface="+mj-lt"/>
              </a:rPr>
              <a:t>I was </a:t>
            </a:r>
            <a:r>
              <a:rPr lang="en-US" sz="2200" b="1" dirty="0">
                <a:solidFill>
                  <a:schemeClr val="bg1"/>
                </a:solidFill>
                <a:latin typeface="+mj-lt"/>
              </a:rPr>
              <a:t>in the Spirit; and behold, a throne set in heaven, and </a:t>
            </a:r>
            <a:r>
              <a:rPr lang="en-US" sz="2200" b="1" dirty="0">
                <a:solidFill>
                  <a:srgbClr val="FFFF00"/>
                </a:solidFill>
                <a:latin typeface="+mj-lt"/>
              </a:rPr>
              <a:t>One sat on the throne. </a:t>
            </a:r>
          </a:p>
          <a:p>
            <a:pPr algn="just"/>
            <a:r>
              <a:rPr lang="en-US" sz="2200" b="1" dirty="0">
                <a:solidFill>
                  <a:srgbClr val="FFFF00"/>
                </a:solidFill>
                <a:latin typeface="+mj-lt"/>
              </a:rPr>
              <a:t>  3  </a:t>
            </a:r>
            <a:r>
              <a:rPr lang="en-US" sz="2200" b="1" dirty="0">
                <a:solidFill>
                  <a:schemeClr val="bg1"/>
                </a:solidFill>
                <a:latin typeface="+mj-lt"/>
              </a:rPr>
              <a:t>And He who sat </a:t>
            </a:r>
            <a:r>
              <a:rPr lang="en-US" sz="2200" b="1">
                <a:solidFill>
                  <a:schemeClr val="bg1"/>
                </a:solidFill>
                <a:latin typeface="+mj-lt"/>
              </a:rPr>
              <a:t>there was </a:t>
            </a:r>
            <a:r>
              <a:rPr lang="en-US" sz="2200" b="1" dirty="0">
                <a:solidFill>
                  <a:schemeClr val="bg1"/>
                </a:solidFill>
                <a:latin typeface="+mj-lt"/>
              </a:rPr>
              <a:t>like </a:t>
            </a:r>
            <a:r>
              <a:rPr lang="en-US" sz="2200" b="1">
                <a:solidFill>
                  <a:schemeClr val="bg1"/>
                </a:solidFill>
                <a:latin typeface="+mj-lt"/>
              </a:rPr>
              <a:t>a </a:t>
            </a:r>
            <a:r>
              <a:rPr lang="en-US" sz="2200" b="1">
                <a:solidFill>
                  <a:srgbClr val="FFFF00"/>
                </a:solidFill>
                <a:latin typeface="+mj-lt"/>
              </a:rPr>
              <a:t>jasper </a:t>
            </a:r>
            <a:r>
              <a:rPr lang="en-US" sz="2200" b="1" dirty="0">
                <a:solidFill>
                  <a:srgbClr val="FFFF00"/>
                </a:solidFill>
                <a:latin typeface="+mj-lt"/>
              </a:rPr>
              <a:t>and a </a:t>
            </a:r>
            <a:r>
              <a:rPr lang="en-US" sz="2200" b="1" dirty="0" err="1">
                <a:solidFill>
                  <a:srgbClr val="FFFF00"/>
                </a:solidFill>
                <a:latin typeface="+mj-lt"/>
              </a:rPr>
              <a:t>sardius</a:t>
            </a:r>
            <a:r>
              <a:rPr lang="en-US" sz="2200" b="1" dirty="0">
                <a:solidFill>
                  <a:srgbClr val="FFFF00"/>
                </a:solidFill>
                <a:latin typeface="+mj-lt"/>
              </a:rPr>
              <a:t> stone in appearance</a:t>
            </a:r>
            <a:r>
              <a:rPr lang="en-US" sz="2200" b="1" dirty="0">
                <a:solidFill>
                  <a:schemeClr val="bg1"/>
                </a:solidFill>
                <a:latin typeface="+mj-lt"/>
              </a:rPr>
              <a:t>; and </a:t>
            </a:r>
            <a:r>
              <a:rPr lang="en-US" sz="2200" b="1">
                <a:solidFill>
                  <a:schemeClr val="bg1"/>
                </a:solidFill>
                <a:latin typeface="+mj-lt"/>
              </a:rPr>
              <a:t>there was </a:t>
            </a:r>
            <a:r>
              <a:rPr lang="en-US" sz="2200" b="1" dirty="0">
                <a:solidFill>
                  <a:schemeClr val="bg1"/>
                </a:solidFill>
                <a:latin typeface="+mj-lt"/>
              </a:rPr>
              <a:t>a </a:t>
            </a:r>
            <a:r>
              <a:rPr lang="en-US" sz="2200" b="1" dirty="0">
                <a:solidFill>
                  <a:srgbClr val="FFFF00"/>
                </a:solidFill>
                <a:latin typeface="+mj-lt"/>
              </a:rPr>
              <a:t>rainbow around the throne</a:t>
            </a:r>
            <a:r>
              <a:rPr lang="en-US" sz="2200" b="1" dirty="0">
                <a:solidFill>
                  <a:schemeClr val="bg1"/>
                </a:solidFill>
                <a:latin typeface="+mj-lt"/>
              </a:rPr>
              <a:t>, in appearance like an emerald. </a:t>
            </a:r>
          </a:p>
          <a:p>
            <a:pPr algn="just"/>
            <a:r>
              <a:rPr lang="en-US" sz="2200" b="1" dirty="0">
                <a:solidFill>
                  <a:schemeClr val="bg1"/>
                </a:solidFill>
                <a:latin typeface="+mj-lt"/>
              </a:rPr>
              <a:t>  4  Around the throne were twenty-four thrones, and on the thrones I saw twenty-four elders sitting, clothed in white robes; and they had crowns of gold on their heads. </a:t>
            </a:r>
          </a:p>
          <a:p>
            <a:pPr algn="just"/>
            <a:r>
              <a:rPr lang="en-US" sz="2200" b="1" dirty="0">
                <a:solidFill>
                  <a:schemeClr val="bg1"/>
                </a:solidFill>
                <a:latin typeface="+mj-lt"/>
              </a:rPr>
              <a:t>  5  And from the throne proceeded lightnings, </a:t>
            </a:r>
            <a:r>
              <a:rPr lang="en-US" sz="2200" b="1" dirty="0" err="1">
                <a:solidFill>
                  <a:schemeClr val="bg1"/>
                </a:solidFill>
                <a:latin typeface="+mj-lt"/>
              </a:rPr>
              <a:t>thunderings</a:t>
            </a:r>
            <a:r>
              <a:rPr lang="en-US" sz="2200" b="1" dirty="0">
                <a:solidFill>
                  <a:schemeClr val="bg1"/>
                </a:solidFill>
                <a:latin typeface="+mj-lt"/>
              </a:rPr>
              <a:t>, and voices. . . </a:t>
            </a:r>
          </a:p>
        </p:txBody>
      </p:sp>
    </p:spTree>
    <p:extLst>
      <p:ext uri="{BB962C8B-B14F-4D97-AF65-F5344CB8AC3E}">
        <p14:creationId xmlns:p14="http://schemas.microsoft.com/office/powerpoint/2010/main" val="41433095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365195" y="211869"/>
            <a:ext cx="5691554" cy="1077218"/>
          </a:xfrm>
          <a:prstGeom prst="rect">
            <a:avLst/>
          </a:prstGeom>
          <a:noFill/>
        </p:spPr>
        <p:txBody>
          <a:bodyPr wrap="square" rtlCol="0">
            <a:spAutoFit/>
          </a:bodyPr>
          <a:lstStyle/>
          <a:p>
            <a:pPr algn="ctr"/>
            <a:r>
              <a:rPr lang="en-US" sz="3200" b="1" dirty="0">
                <a:latin typeface="+mj-lt"/>
              </a:rPr>
              <a:t>Chapter Four:</a:t>
            </a:r>
          </a:p>
          <a:p>
            <a:pPr algn="ctr"/>
            <a:r>
              <a:rPr lang="en-US" sz="3200" b="1" dirty="0">
                <a:latin typeface="+mj-lt"/>
              </a:rPr>
              <a:t>You Believe in God . . .</a:t>
            </a:r>
          </a:p>
        </p:txBody>
      </p:sp>
      <p:sp>
        <p:nvSpPr>
          <p:cNvPr id="6" name="TextBox 5">
            <a:extLst>
              <a:ext uri="{FF2B5EF4-FFF2-40B4-BE49-F238E27FC236}">
                <a16:creationId xmlns:a16="http://schemas.microsoft.com/office/drawing/2014/main" id="{A4A9C7E8-D1D2-4965-9816-88CEBFDF5863}"/>
              </a:ext>
            </a:extLst>
          </p:cNvPr>
          <p:cNvSpPr txBox="1"/>
          <p:nvPr/>
        </p:nvSpPr>
        <p:spPr>
          <a:xfrm>
            <a:off x="231216" y="1201864"/>
            <a:ext cx="5864784" cy="1785104"/>
          </a:xfrm>
          <a:prstGeom prst="rect">
            <a:avLst/>
          </a:prstGeom>
          <a:noFill/>
        </p:spPr>
        <p:txBody>
          <a:bodyPr wrap="square" rtlCol="0">
            <a:spAutoFit/>
          </a:bodyPr>
          <a:lstStyle/>
          <a:p>
            <a:pPr marL="342900" indent="-342900">
              <a:buFont typeface="Arial" panose="020B0604020202020204" pitchFamily="34" charset="0"/>
              <a:buChar char="•"/>
              <a:tabLst>
                <a:tab pos="2286000" algn="l"/>
              </a:tabLst>
            </a:pPr>
            <a:r>
              <a:rPr lang="en-US" sz="2200" b="1" dirty="0">
                <a:latin typeface="+mj-lt"/>
              </a:rPr>
              <a:t>Open door and invitation to come up</a:t>
            </a:r>
          </a:p>
          <a:p>
            <a:pPr marL="342900" indent="-342900">
              <a:buFont typeface="Arial" panose="020B0604020202020204" pitchFamily="34" charset="0"/>
              <a:buChar char="•"/>
              <a:tabLst>
                <a:tab pos="2286000" algn="l"/>
              </a:tabLst>
            </a:pPr>
            <a:r>
              <a:rPr lang="en-US" sz="2200" b="1" dirty="0">
                <a:latin typeface="+mj-lt"/>
              </a:rPr>
              <a:t>Things which must take place afterwards</a:t>
            </a:r>
          </a:p>
          <a:p>
            <a:pPr marL="342900" indent="-342900">
              <a:buFont typeface="Arial" panose="020B0604020202020204" pitchFamily="34" charset="0"/>
              <a:buChar char="•"/>
              <a:tabLst>
                <a:tab pos="2286000" algn="l"/>
              </a:tabLst>
            </a:pPr>
            <a:r>
              <a:rPr lang="en-US" sz="2200" b="1" dirty="0">
                <a:latin typeface="+mj-lt"/>
              </a:rPr>
              <a:t>One sitting on a throne</a:t>
            </a:r>
          </a:p>
          <a:p>
            <a:pPr marL="342900" indent="-342900">
              <a:buFont typeface="Arial" panose="020B0604020202020204" pitchFamily="34" charset="0"/>
              <a:buChar char="•"/>
              <a:tabLst>
                <a:tab pos="2286000" algn="l"/>
              </a:tabLst>
            </a:pPr>
            <a:r>
              <a:rPr lang="en-US" sz="2200" b="1">
                <a:latin typeface="+mj-lt"/>
              </a:rPr>
              <a:t>Like jasper</a:t>
            </a:r>
            <a:r>
              <a:rPr lang="en-US" sz="2200" b="1" dirty="0">
                <a:latin typeface="+mj-lt"/>
              </a:rPr>
              <a:t>, </a:t>
            </a:r>
            <a:r>
              <a:rPr lang="en-US" sz="2200" b="1" dirty="0" err="1">
                <a:latin typeface="+mj-lt"/>
              </a:rPr>
              <a:t>sardius</a:t>
            </a:r>
            <a:r>
              <a:rPr lang="en-US" sz="2200" b="1" dirty="0">
                <a:latin typeface="+mj-lt"/>
              </a:rPr>
              <a:t>, emerald rainbow</a:t>
            </a:r>
          </a:p>
          <a:p>
            <a:pPr marL="342900" indent="-342900">
              <a:buFont typeface="Arial" panose="020B0604020202020204" pitchFamily="34" charset="0"/>
              <a:buChar char="•"/>
              <a:tabLst>
                <a:tab pos="2286000" algn="l"/>
              </a:tabLst>
            </a:pPr>
            <a:r>
              <a:rPr lang="en-US" sz="2200" b="1" dirty="0">
                <a:latin typeface="+mj-lt"/>
              </a:rPr>
              <a:t>Around throne=24 elders, robes &amp; crowns</a:t>
            </a:r>
          </a:p>
        </p:txBody>
      </p:sp>
      <p:sp>
        <p:nvSpPr>
          <p:cNvPr id="7" name="TextBox 6">
            <a:extLst>
              <a:ext uri="{FF2B5EF4-FFF2-40B4-BE49-F238E27FC236}">
                <a16:creationId xmlns:a16="http://schemas.microsoft.com/office/drawing/2014/main" id="{8155E50B-2FC5-4E48-AE29-43991F108DF0}"/>
              </a:ext>
            </a:extLst>
          </p:cNvPr>
          <p:cNvSpPr txBox="1"/>
          <p:nvPr/>
        </p:nvSpPr>
        <p:spPr>
          <a:xfrm>
            <a:off x="6135252" y="321280"/>
            <a:ext cx="5812238" cy="6186309"/>
          </a:xfrm>
          <a:prstGeom prst="rect">
            <a:avLst/>
          </a:prstGeom>
          <a:solidFill>
            <a:srgbClr val="04070C"/>
          </a:solidFill>
          <a:ln w="76200">
            <a:solidFill>
              <a:srgbClr val="0000CC"/>
            </a:solidFill>
          </a:ln>
        </p:spPr>
        <p:txBody>
          <a:bodyPr wrap="square" rtlCol="0">
            <a:spAutoFit/>
          </a:bodyPr>
          <a:lstStyle/>
          <a:p>
            <a:pPr algn="just"/>
            <a:r>
              <a:rPr lang="en-US" sz="2200" b="1" dirty="0">
                <a:solidFill>
                  <a:schemeClr val="bg1"/>
                </a:solidFill>
                <a:latin typeface="+mj-lt"/>
              </a:rPr>
              <a:t>  1  After these things I looked, and behold, a door standing open in heaven. And the first voice which I </a:t>
            </a:r>
            <a:r>
              <a:rPr lang="en-US" sz="2200" b="1">
                <a:solidFill>
                  <a:schemeClr val="bg1"/>
                </a:solidFill>
                <a:latin typeface="+mj-lt"/>
              </a:rPr>
              <a:t>heard was </a:t>
            </a:r>
            <a:r>
              <a:rPr lang="en-US" sz="2200" b="1" dirty="0">
                <a:solidFill>
                  <a:schemeClr val="bg1"/>
                </a:solidFill>
                <a:latin typeface="+mj-lt"/>
              </a:rPr>
              <a:t>like a trumpet speaking with me, saying, "Come up here, and I will show you things which must take place after this." </a:t>
            </a:r>
          </a:p>
          <a:p>
            <a:pPr algn="just"/>
            <a:r>
              <a:rPr lang="en-US" sz="2200" b="1" dirty="0">
                <a:solidFill>
                  <a:schemeClr val="bg1"/>
                </a:solidFill>
                <a:latin typeface="+mj-lt"/>
              </a:rPr>
              <a:t>  2  Immediately </a:t>
            </a:r>
            <a:r>
              <a:rPr lang="en-US" sz="2200" b="1">
                <a:solidFill>
                  <a:schemeClr val="bg1"/>
                </a:solidFill>
                <a:latin typeface="+mj-lt"/>
              </a:rPr>
              <a:t>I was </a:t>
            </a:r>
            <a:r>
              <a:rPr lang="en-US" sz="2200" b="1" dirty="0">
                <a:solidFill>
                  <a:schemeClr val="bg1"/>
                </a:solidFill>
                <a:latin typeface="+mj-lt"/>
              </a:rPr>
              <a:t>in the Spirit; and behold, a throne set in heaven, and One sat on the throne. </a:t>
            </a:r>
          </a:p>
          <a:p>
            <a:pPr algn="just"/>
            <a:r>
              <a:rPr lang="en-US" sz="2200" b="1" dirty="0">
                <a:solidFill>
                  <a:schemeClr val="bg1"/>
                </a:solidFill>
                <a:latin typeface="+mj-lt"/>
              </a:rPr>
              <a:t>  3  And He who sat </a:t>
            </a:r>
            <a:r>
              <a:rPr lang="en-US" sz="2200" b="1">
                <a:solidFill>
                  <a:schemeClr val="bg1"/>
                </a:solidFill>
                <a:latin typeface="+mj-lt"/>
              </a:rPr>
              <a:t>there was </a:t>
            </a:r>
            <a:r>
              <a:rPr lang="en-US" sz="2200" b="1" dirty="0">
                <a:solidFill>
                  <a:schemeClr val="bg1"/>
                </a:solidFill>
                <a:latin typeface="+mj-lt"/>
              </a:rPr>
              <a:t>like </a:t>
            </a:r>
            <a:r>
              <a:rPr lang="en-US" sz="2200" b="1">
                <a:solidFill>
                  <a:schemeClr val="bg1"/>
                </a:solidFill>
                <a:latin typeface="+mj-lt"/>
              </a:rPr>
              <a:t>a jasper </a:t>
            </a:r>
            <a:r>
              <a:rPr lang="en-US" sz="2200" b="1" dirty="0">
                <a:solidFill>
                  <a:schemeClr val="bg1"/>
                </a:solidFill>
                <a:latin typeface="+mj-lt"/>
              </a:rPr>
              <a:t>and a </a:t>
            </a:r>
            <a:r>
              <a:rPr lang="en-US" sz="2200" b="1" dirty="0" err="1">
                <a:solidFill>
                  <a:schemeClr val="bg1"/>
                </a:solidFill>
                <a:latin typeface="+mj-lt"/>
              </a:rPr>
              <a:t>sardius</a:t>
            </a:r>
            <a:r>
              <a:rPr lang="en-US" sz="2200" b="1" dirty="0">
                <a:solidFill>
                  <a:schemeClr val="bg1"/>
                </a:solidFill>
                <a:latin typeface="+mj-lt"/>
              </a:rPr>
              <a:t> stone in appearance; and </a:t>
            </a:r>
            <a:r>
              <a:rPr lang="en-US" sz="2200" b="1">
                <a:solidFill>
                  <a:schemeClr val="bg1"/>
                </a:solidFill>
                <a:latin typeface="+mj-lt"/>
              </a:rPr>
              <a:t>there was </a:t>
            </a:r>
            <a:r>
              <a:rPr lang="en-US" sz="2200" b="1" dirty="0">
                <a:solidFill>
                  <a:schemeClr val="bg1"/>
                </a:solidFill>
                <a:latin typeface="+mj-lt"/>
              </a:rPr>
              <a:t>a rainbow around the throne, in appearance like an emerald. </a:t>
            </a:r>
          </a:p>
          <a:p>
            <a:pPr algn="just"/>
            <a:r>
              <a:rPr lang="en-US" sz="2200" b="1" dirty="0">
                <a:solidFill>
                  <a:schemeClr val="bg1"/>
                </a:solidFill>
                <a:latin typeface="+mj-lt"/>
              </a:rPr>
              <a:t>  4  Around the throne were </a:t>
            </a:r>
            <a:r>
              <a:rPr lang="en-US" sz="2200" b="1" dirty="0">
                <a:solidFill>
                  <a:srgbClr val="FFFF00"/>
                </a:solidFill>
                <a:latin typeface="+mj-lt"/>
              </a:rPr>
              <a:t>twenty-four thrones</a:t>
            </a:r>
            <a:r>
              <a:rPr lang="en-US" sz="2200" b="1" dirty="0">
                <a:solidFill>
                  <a:schemeClr val="bg1"/>
                </a:solidFill>
                <a:latin typeface="+mj-lt"/>
              </a:rPr>
              <a:t>, and on the thrones I </a:t>
            </a:r>
            <a:r>
              <a:rPr lang="en-US" sz="2200" b="1" dirty="0">
                <a:solidFill>
                  <a:srgbClr val="FFFF00"/>
                </a:solidFill>
                <a:latin typeface="+mj-lt"/>
              </a:rPr>
              <a:t>saw twenty-four elder</a:t>
            </a:r>
            <a:r>
              <a:rPr lang="en-US" sz="2200" b="1" dirty="0">
                <a:solidFill>
                  <a:schemeClr val="bg1"/>
                </a:solidFill>
                <a:latin typeface="+mj-lt"/>
              </a:rPr>
              <a:t>s sitting, clothed in </a:t>
            </a:r>
            <a:r>
              <a:rPr lang="en-US" sz="2200" b="1" dirty="0">
                <a:solidFill>
                  <a:srgbClr val="FFFF00"/>
                </a:solidFill>
                <a:latin typeface="+mj-lt"/>
              </a:rPr>
              <a:t>white robes</a:t>
            </a:r>
            <a:r>
              <a:rPr lang="en-US" sz="2200" b="1" dirty="0">
                <a:solidFill>
                  <a:schemeClr val="bg1"/>
                </a:solidFill>
                <a:latin typeface="+mj-lt"/>
              </a:rPr>
              <a:t>; and they </a:t>
            </a:r>
            <a:r>
              <a:rPr lang="en-US" sz="2200" b="1" dirty="0">
                <a:solidFill>
                  <a:srgbClr val="FFFF00"/>
                </a:solidFill>
                <a:latin typeface="+mj-lt"/>
              </a:rPr>
              <a:t>had crowns of gold </a:t>
            </a:r>
            <a:r>
              <a:rPr lang="en-US" sz="2200" b="1" dirty="0">
                <a:solidFill>
                  <a:schemeClr val="bg1"/>
                </a:solidFill>
                <a:latin typeface="+mj-lt"/>
              </a:rPr>
              <a:t>on their heads. </a:t>
            </a:r>
          </a:p>
          <a:p>
            <a:pPr algn="just"/>
            <a:r>
              <a:rPr lang="en-US" sz="2200" b="1" dirty="0">
                <a:solidFill>
                  <a:schemeClr val="bg1"/>
                </a:solidFill>
                <a:latin typeface="+mj-lt"/>
              </a:rPr>
              <a:t>  5  And from the throne proceeded lightnings, </a:t>
            </a:r>
            <a:r>
              <a:rPr lang="en-US" sz="2200" b="1" dirty="0" err="1">
                <a:solidFill>
                  <a:schemeClr val="bg1"/>
                </a:solidFill>
                <a:latin typeface="+mj-lt"/>
              </a:rPr>
              <a:t>thunderings</a:t>
            </a:r>
            <a:r>
              <a:rPr lang="en-US" sz="2200" b="1" dirty="0">
                <a:solidFill>
                  <a:schemeClr val="bg1"/>
                </a:solidFill>
                <a:latin typeface="+mj-lt"/>
              </a:rPr>
              <a:t>, and voices. . . </a:t>
            </a:r>
          </a:p>
        </p:txBody>
      </p:sp>
    </p:spTree>
    <p:extLst>
      <p:ext uri="{BB962C8B-B14F-4D97-AF65-F5344CB8AC3E}">
        <p14:creationId xmlns:p14="http://schemas.microsoft.com/office/powerpoint/2010/main" val="14079987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365195" y="211869"/>
            <a:ext cx="5691554" cy="1077218"/>
          </a:xfrm>
          <a:prstGeom prst="rect">
            <a:avLst/>
          </a:prstGeom>
          <a:noFill/>
        </p:spPr>
        <p:txBody>
          <a:bodyPr wrap="square" rtlCol="0">
            <a:spAutoFit/>
          </a:bodyPr>
          <a:lstStyle/>
          <a:p>
            <a:pPr algn="ctr"/>
            <a:r>
              <a:rPr lang="en-US" sz="3200" b="1" dirty="0">
                <a:latin typeface="+mj-lt"/>
              </a:rPr>
              <a:t>Chapter Four:</a:t>
            </a:r>
          </a:p>
          <a:p>
            <a:pPr algn="ctr"/>
            <a:r>
              <a:rPr lang="en-US" sz="3200" b="1" dirty="0">
                <a:latin typeface="+mj-lt"/>
              </a:rPr>
              <a:t>You Believe in God . . .</a:t>
            </a:r>
          </a:p>
        </p:txBody>
      </p:sp>
      <p:sp>
        <p:nvSpPr>
          <p:cNvPr id="6" name="TextBox 5">
            <a:extLst>
              <a:ext uri="{FF2B5EF4-FFF2-40B4-BE49-F238E27FC236}">
                <a16:creationId xmlns:a16="http://schemas.microsoft.com/office/drawing/2014/main" id="{A4A9C7E8-D1D2-4965-9816-88CEBFDF5863}"/>
              </a:ext>
            </a:extLst>
          </p:cNvPr>
          <p:cNvSpPr txBox="1"/>
          <p:nvPr/>
        </p:nvSpPr>
        <p:spPr>
          <a:xfrm>
            <a:off x="231216" y="1201864"/>
            <a:ext cx="5864784" cy="2123658"/>
          </a:xfrm>
          <a:prstGeom prst="rect">
            <a:avLst/>
          </a:prstGeom>
          <a:noFill/>
        </p:spPr>
        <p:txBody>
          <a:bodyPr wrap="square" rtlCol="0">
            <a:spAutoFit/>
          </a:bodyPr>
          <a:lstStyle/>
          <a:p>
            <a:pPr marL="342900" indent="-342900">
              <a:buFont typeface="Arial" panose="020B0604020202020204" pitchFamily="34" charset="0"/>
              <a:buChar char="•"/>
              <a:tabLst>
                <a:tab pos="2286000" algn="l"/>
              </a:tabLst>
            </a:pPr>
            <a:r>
              <a:rPr lang="en-US" sz="2200" b="1" dirty="0">
                <a:latin typeface="+mj-lt"/>
              </a:rPr>
              <a:t>Open door and invitation to come up</a:t>
            </a:r>
          </a:p>
          <a:p>
            <a:pPr marL="342900" indent="-342900">
              <a:buFont typeface="Arial" panose="020B0604020202020204" pitchFamily="34" charset="0"/>
              <a:buChar char="•"/>
              <a:tabLst>
                <a:tab pos="2286000" algn="l"/>
              </a:tabLst>
            </a:pPr>
            <a:r>
              <a:rPr lang="en-US" sz="2200" b="1" dirty="0">
                <a:latin typeface="+mj-lt"/>
              </a:rPr>
              <a:t>Things which must take place afterwards</a:t>
            </a:r>
          </a:p>
          <a:p>
            <a:pPr marL="342900" indent="-342900">
              <a:buFont typeface="Arial" panose="020B0604020202020204" pitchFamily="34" charset="0"/>
              <a:buChar char="•"/>
              <a:tabLst>
                <a:tab pos="2286000" algn="l"/>
              </a:tabLst>
            </a:pPr>
            <a:r>
              <a:rPr lang="en-US" sz="2200" b="1" dirty="0">
                <a:latin typeface="+mj-lt"/>
              </a:rPr>
              <a:t>One sitting on a throne</a:t>
            </a:r>
          </a:p>
          <a:p>
            <a:pPr marL="342900" indent="-342900">
              <a:buFont typeface="Arial" panose="020B0604020202020204" pitchFamily="34" charset="0"/>
              <a:buChar char="•"/>
              <a:tabLst>
                <a:tab pos="2286000" algn="l"/>
              </a:tabLst>
            </a:pPr>
            <a:r>
              <a:rPr lang="en-US" sz="2200" b="1">
                <a:latin typeface="+mj-lt"/>
              </a:rPr>
              <a:t>Like jasper</a:t>
            </a:r>
            <a:r>
              <a:rPr lang="en-US" sz="2200" b="1" dirty="0">
                <a:latin typeface="+mj-lt"/>
              </a:rPr>
              <a:t>, </a:t>
            </a:r>
            <a:r>
              <a:rPr lang="en-US" sz="2200" b="1" dirty="0" err="1">
                <a:latin typeface="+mj-lt"/>
              </a:rPr>
              <a:t>sardius</a:t>
            </a:r>
            <a:r>
              <a:rPr lang="en-US" sz="2200" b="1" dirty="0">
                <a:latin typeface="+mj-lt"/>
              </a:rPr>
              <a:t>, emerald rainbow</a:t>
            </a:r>
          </a:p>
          <a:p>
            <a:pPr marL="342900" indent="-342900">
              <a:buFont typeface="Arial" panose="020B0604020202020204" pitchFamily="34" charset="0"/>
              <a:buChar char="•"/>
              <a:tabLst>
                <a:tab pos="2286000" algn="l"/>
              </a:tabLst>
            </a:pPr>
            <a:r>
              <a:rPr lang="en-US" sz="2200" b="1" dirty="0">
                <a:latin typeface="+mj-lt"/>
              </a:rPr>
              <a:t>Around throne=24 elders, robes &amp; crowns</a:t>
            </a:r>
          </a:p>
          <a:p>
            <a:pPr marL="342900" indent="-342900">
              <a:buFont typeface="Arial" panose="020B0604020202020204" pitchFamily="34" charset="0"/>
              <a:buChar char="•"/>
              <a:tabLst>
                <a:tab pos="2286000" algn="l"/>
              </a:tabLst>
            </a:pPr>
            <a:r>
              <a:rPr lang="en-US" sz="2200" b="1" dirty="0">
                <a:latin typeface="+mj-lt"/>
              </a:rPr>
              <a:t>From throne: Lightning/thunder &amp; voices</a:t>
            </a:r>
            <a:endParaRPr lang="en-US" sz="2200" b="1" i="1" dirty="0">
              <a:latin typeface="+mj-lt"/>
            </a:endParaRPr>
          </a:p>
        </p:txBody>
      </p:sp>
      <p:sp>
        <p:nvSpPr>
          <p:cNvPr id="7" name="TextBox 6">
            <a:extLst>
              <a:ext uri="{FF2B5EF4-FFF2-40B4-BE49-F238E27FC236}">
                <a16:creationId xmlns:a16="http://schemas.microsoft.com/office/drawing/2014/main" id="{8155E50B-2FC5-4E48-AE29-43991F108DF0}"/>
              </a:ext>
            </a:extLst>
          </p:cNvPr>
          <p:cNvSpPr txBox="1"/>
          <p:nvPr/>
        </p:nvSpPr>
        <p:spPr>
          <a:xfrm>
            <a:off x="6135252" y="321280"/>
            <a:ext cx="5812238" cy="6186309"/>
          </a:xfrm>
          <a:prstGeom prst="rect">
            <a:avLst/>
          </a:prstGeom>
          <a:solidFill>
            <a:srgbClr val="04070C"/>
          </a:solidFill>
          <a:ln w="76200">
            <a:solidFill>
              <a:srgbClr val="0000CC"/>
            </a:solidFill>
          </a:ln>
        </p:spPr>
        <p:txBody>
          <a:bodyPr wrap="square" rtlCol="0">
            <a:spAutoFit/>
          </a:bodyPr>
          <a:lstStyle/>
          <a:p>
            <a:pPr algn="just"/>
            <a:r>
              <a:rPr lang="en-US" sz="2200" b="1" dirty="0">
                <a:solidFill>
                  <a:schemeClr val="bg1"/>
                </a:solidFill>
                <a:latin typeface="+mj-lt"/>
              </a:rPr>
              <a:t>  1  After these things I looked, and behold, a door standing open in heaven. And the first voice which I </a:t>
            </a:r>
            <a:r>
              <a:rPr lang="en-US" sz="2200" b="1">
                <a:solidFill>
                  <a:schemeClr val="bg1"/>
                </a:solidFill>
                <a:latin typeface="+mj-lt"/>
              </a:rPr>
              <a:t>heard was </a:t>
            </a:r>
            <a:r>
              <a:rPr lang="en-US" sz="2200" b="1" dirty="0">
                <a:solidFill>
                  <a:schemeClr val="bg1"/>
                </a:solidFill>
                <a:latin typeface="+mj-lt"/>
              </a:rPr>
              <a:t>like a trumpet speaking with me, saying, "Come up here, and I will show you things which must take place after this." </a:t>
            </a:r>
          </a:p>
          <a:p>
            <a:pPr algn="just"/>
            <a:r>
              <a:rPr lang="en-US" sz="2200" b="1" dirty="0">
                <a:solidFill>
                  <a:schemeClr val="bg1"/>
                </a:solidFill>
                <a:latin typeface="+mj-lt"/>
              </a:rPr>
              <a:t>  2  Immediately </a:t>
            </a:r>
            <a:r>
              <a:rPr lang="en-US" sz="2200" b="1">
                <a:solidFill>
                  <a:schemeClr val="bg1"/>
                </a:solidFill>
                <a:latin typeface="+mj-lt"/>
              </a:rPr>
              <a:t>I was </a:t>
            </a:r>
            <a:r>
              <a:rPr lang="en-US" sz="2200" b="1" dirty="0">
                <a:solidFill>
                  <a:schemeClr val="bg1"/>
                </a:solidFill>
                <a:latin typeface="+mj-lt"/>
              </a:rPr>
              <a:t>in the Spirit; and behold, a throne set in heaven, and One sat on the throne. </a:t>
            </a:r>
          </a:p>
          <a:p>
            <a:pPr algn="just"/>
            <a:r>
              <a:rPr lang="en-US" sz="2200" b="1" dirty="0">
                <a:solidFill>
                  <a:schemeClr val="bg1"/>
                </a:solidFill>
                <a:latin typeface="+mj-lt"/>
              </a:rPr>
              <a:t>  3  And He who sat </a:t>
            </a:r>
            <a:r>
              <a:rPr lang="en-US" sz="2200" b="1">
                <a:solidFill>
                  <a:schemeClr val="bg1"/>
                </a:solidFill>
                <a:latin typeface="+mj-lt"/>
              </a:rPr>
              <a:t>there was </a:t>
            </a:r>
            <a:r>
              <a:rPr lang="en-US" sz="2200" b="1" dirty="0">
                <a:solidFill>
                  <a:schemeClr val="bg1"/>
                </a:solidFill>
                <a:latin typeface="+mj-lt"/>
              </a:rPr>
              <a:t>like </a:t>
            </a:r>
            <a:r>
              <a:rPr lang="en-US" sz="2200" b="1">
                <a:solidFill>
                  <a:schemeClr val="bg1"/>
                </a:solidFill>
                <a:latin typeface="+mj-lt"/>
              </a:rPr>
              <a:t>a jasper </a:t>
            </a:r>
            <a:r>
              <a:rPr lang="en-US" sz="2200" b="1" dirty="0">
                <a:solidFill>
                  <a:schemeClr val="bg1"/>
                </a:solidFill>
                <a:latin typeface="+mj-lt"/>
              </a:rPr>
              <a:t>and a </a:t>
            </a:r>
            <a:r>
              <a:rPr lang="en-US" sz="2200" b="1" dirty="0" err="1">
                <a:solidFill>
                  <a:schemeClr val="bg1"/>
                </a:solidFill>
                <a:latin typeface="+mj-lt"/>
              </a:rPr>
              <a:t>sardius</a:t>
            </a:r>
            <a:r>
              <a:rPr lang="en-US" sz="2200" b="1" dirty="0">
                <a:solidFill>
                  <a:schemeClr val="bg1"/>
                </a:solidFill>
                <a:latin typeface="+mj-lt"/>
              </a:rPr>
              <a:t> stone in appearance; and </a:t>
            </a:r>
            <a:r>
              <a:rPr lang="en-US" sz="2200" b="1">
                <a:solidFill>
                  <a:schemeClr val="bg1"/>
                </a:solidFill>
                <a:latin typeface="+mj-lt"/>
              </a:rPr>
              <a:t>there was </a:t>
            </a:r>
            <a:r>
              <a:rPr lang="en-US" sz="2200" b="1" dirty="0">
                <a:solidFill>
                  <a:schemeClr val="bg1"/>
                </a:solidFill>
                <a:latin typeface="+mj-lt"/>
              </a:rPr>
              <a:t>a rainbow around the throne, in appearance like an emerald. </a:t>
            </a:r>
          </a:p>
          <a:p>
            <a:pPr algn="just"/>
            <a:r>
              <a:rPr lang="en-US" sz="2200" b="1" dirty="0">
                <a:solidFill>
                  <a:schemeClr val="bg1"/>
                </a:solidFill>
                <a:latin typeface="+mj-lt"/>
              </a:rPr>
              <a:t>  4  Around the throne were twenty-four thrones, and on the thrones I saw twenty-four elders sitting, clothed in white robes; and they had crowns of gold on their heads. </a:t>
            </a:r>
          </a:p>
          <a:p>
            <a:pPr algn="just"/>
            <a:r>
              <a:rPr lang="en-US" sz="2200" b="1" dirty="0">
                <a:solidFill>
                  <a:schemeClr val="bg1"/>
                </a:solidFill>
                <a:latin typeface="+mj-lt"/>
              </a:rPr>
              <a:t>  5  And from the throne </a:t>
            </a:r>
            <a:r>
              <a:rPr lang="en-US" sz="2200" b="1" dirty="0">
                <a:solidFill>
                  <a:srgbClr val="FFFF00"/>
                </a:solidFill>
                <a:latin typeface="+mj-lt"/>
              </a:rPr>
              <a:t>proceeded lightnings, </a:t>
            </a:r>
            <a:r>
              <a:rPr lang="en-US" sz="2200" b="1" dirty="0" err="1">
                <a:solidFill>
                  <a:srgbClr val="FFFF00"/>
                </a:solidFill>
                <a:latin typeface="+mj-lt"/>
              </a:rPr>
              <a:t>thunderings</a:t>
            </a:r>
            <a:r>
              <a:rPr lang="en-US" sz="2200" b="1" dirty="0">
                <a:solidFill>
                  <a:schemeClr val="bg1"/>
                </a:solidFill>
                <a:latin typeface="+mj-lt"/>
              </a:rPr>
              <a:t>, </a:t>
            </a:r>
            <a:r>
              <a:rPr lang="en-US" sz="2200" b="1" dirty="0">
                <a:solidFill>
                  <a:srgbClr val="FFFF00"/>
                </a:solidFill>
                <a:latin typeface="+mj-lt"/>
              </a:rPr>
              <a:t>and voices</a:t>
            </a:r>
            <a:r>
              <a:rPr lang="en-US" sz="2200" b="1" dirty="0">
                <a:solidFill>
                  <a:schemeClr val="bg1"/>
                </a:solidFill>
                <a:latin typeface="+mj-lt"/>
              </a:rPr>
              <a:t>. . . </a:t>
            </a:r>
          </a:p>
        </p:txBody>
      </p:sp>
    </p:spTree>
    <p:extLst>
      <p:ext uri="{BB962C8B-B14F-4D97-AF65-F5344CB8AC3E}">
        <p14:creationId xmlns:p14="http://schemas.microsoft.com/office/powerpoint/2010/main" val="2027964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365195" y="211869"/>
            <a:ext cx="5691554" cy="1077218"/>
          </a:xfrm>
          <a:prstGeom prst="rect">
            <a:avLst/>
          </a:prstGeom>
          <a:noFill/>
        </p:spPr>
        <p:txBody>
          <a:bodyPr wrap="square" rtlCol="0">
            <a:spAutoFit/>
          </a:bodyPr>
          <a:lstStyle/>
          <a:p>
            <a:pPr algn="ctr"/>
            <a:r>
              <a:rPr lang="en-US" sz="3200" b="1" dirty="0">
                <a:latin typeface="+mj-lt"/>
              </a:rPr>
              <a:t>Chapter Four:</a:t>
            </a:r>
          </a:p>
          <a:p>
            <a:pPr algn="ctr"/>
            <a:r>
              <a:rPr lang="en-US" sz="3200" b="1" dirty="0">
                <a:latin typeface="+mj-lt"/>
              </a:rPr>
              <a:t>You Believe in God . . .</a:t>
            </a:r>
          </a:p>
        </p:txBody>
      </p:sp>
      <p:sp>
        <p:nvSpPr>
          <p:cNvPr id="4" name="TextBox 3">
            <a:extLst>
              <a:ext uri="{FF2B5EF4-FFF2-40B4-BE49-F238E27FC236}">
                <a16:creationId xmlns:a16="http://schemas.microsoft.com/office/drawing/2014/main" id="{C0ABCD2B-FAB8-438C-905E-8A88A1B376A6}"/>
              </a:ext>
            </a:extLst>
          </p:cNvPr>
          <p:cNvSpPr txBox="1"/>
          <p:nvPr/>
        </p:nvSpPr>
        <p:spPr>
          <a:xfrm>
            <a:off x="6135252" y="321280"/>
            <a:ext cx="5812238" cy="5847755"/>
          </a:xfrm>
          <a:prstGeom prst="rect">
            <a:avLst/>
          </a:prstGeom>
          <a:solidFill>
            <a:srgbClr val="04070C"/>
          </a:solidFill>
          <a:ln w="76200">
            <a:solidFill>
              <a:srgbClr val="0000CC"/>
            </a:solidFill>
          </a:ln>
        </p:spPr>
        <p:txBody>
          <a:bodyPr wrap="square" rtlCol="0">
            <a:spAutoFit/>
          </a:bodyPr>
          <a:lstStyle/>
          <a:p>
            <a:pPr algn="just"/>
            <a:r>
              <a:rPr lang="en-US" sz="2200" b="1" dirty="0">
                <a:solidFill>
                  <a:schemeClr val="bg1"/>
                </a:solidFill>
                <a:latin typeface="+mj-lt"/>
              </a:rPr>
              <a:t>  5  And from the throne proceeded lightnings, </a:t>
            </a:r>
            <a:r>
              <a:rPr lang="en-US" sz="2200" b="1" dirty="0" err="1">
                <a:solidFill>
                  <a:schemeClr val="bg1"/>
                </a:solidFill>
                <a:latin typeface="+mj-lt"/>
              </a:rPr>
              <a:t>thunderings</a:t>
            </a:r>
            <a:r>
              <a:rPr lang="en-US" sz="2200" b="1" dirty="0">
                <a:solidFill>
                  <a:schemeClr val="bg1"/>
                </a:solidFill>
                <a:latin typeface="+mj-lt"/>
              </a:rPr>
              <a:t>, and voices. </a:t>
            </a:r>
            <a:r>
              <a:rPr lang="en-US" sz="2200" b="1" dirty="0">
                <a:solidFill>
                  <a:srgbClr val="FFFF00"/>
                </a:solidFill>
                <a:latin typeface="+mj-lt"/>
              </a:rPr>
              <a:t>Seven lamps </a:t>
            </a:r>
            <a:r>
              <a:rPr lang="en-US" sz="2200" b="1" dirty="0">
                <a:solidFill>
                  <a:schemeClr val="bg1"/>
                </a:solidFill>
                <a:latin typeface="+mj-lt"/>
              </a:rPr>
              <a:t>of fire were burning before the throne, which are the </a:t>
            </a:r>
            <a:r>
              <a:rPr lang="en-US" sz="2200" b="1" dirty="0">
                <a:solidFill>
                  <a:srgbClr val="FFFF00"/>
                </a:solidFill>
                <a:latin typeface="+mj-lt"/>
              </a:rPr>
              <a:t>seven Spirits of God</a:t>
            </a:r>
            <a:r>
              <a:rPr lang="en-US" sz="2200" b="1" dirty="0">
                <a:solidFill>
                  <a:schemeClr val="bg1"/>
                </a:solidFill>
                <a:latin typeface="+mj-lt"/>
              </a:rPr>
              <a:t>. </a:t>
            </a:r>
          </a:p>
          <a:p>
            <a:pPr algn="just"/>
            <a:r>
              <a:rPr lang="en-US" sz="2200" b="1" dirty="0">
                <a:solidFill>
                  <a:schemeClr val="bg1"/>
                </a:solidFill>
                <a:latin typeface="+mj-lt"/>
              </a:rPr>
              <a:t>  6  Before the throne </a:t>
            </a:r>
            <a:r>
              <a:rPr lang="en-US" sz="2200" b="1">
                <a:solidFill>
                  <a:schemeClr val="bg1"/>
                </a:solidFill>
                <a:latin typeface="+mj-lt"/>
              </a:rPr>
              <a:t>there was </a:t>
            </a:r>
            <a:r>
              <a:rPr lang="en-US" sz="2200" b="1" dirty="0">
                <a:solidFill>
                  <a:srgbClr val="FFFF00"/>
                </a:solidFill>
                <a:latin typeface="+mj-lt"/>
              </a:rPr>
              <a:t>a sea </a:t>
            </a:r>
            <a:r>
              <a:rPr lang="en-US" sz="2200" b="1">
                <a:solidFill>
                  <a:srgbClr val="FFFF00"/>
                </a:solidFill>
                <a:latin typeface="+mj-lt"/>
              </a:rPr>
              <a:t>of glass</a:t>
            </a:r>
            <a:r>
              <a:rPr lang="en-US" sz="2200" b="1" dirty="0">
                <a:solidFill>
                  <a:schemeClr val="bg1"/>
                </a:solidFill>
                <a:latin typeface="+mj-lt"/>
              </a:rPr>
              <a:t>, like crystal. And in the midst of the throne, and around the throne, were four living creatures full of eyes in front and in back. </a:t>
            </a:r>
          </a:p>
          <a:p>
            <a:pPr algn="just"/>
            <a:r>
              <a:rPr lang="en-US" sz="2200" b="1" dirty="0">
                <a:solidFill>
                  <a:schemeClr val="bg1"/>
                </a:solidFill>
                <a:latin typeface="+mj-lt"/>
              </a:rPr>
              <a:t>  7  The first living </a:t>
            </a:r>
            <a:r>
              <a:rPr lang="en-US" sz="2200" b="1">
                <a:solidFill>
                  <a:schemeClr val="bg1"/>
                </a:solidFill>
                <a:latin typeface="+mj-lt"/>
              </a:rPr>
              <a:t>creature was </a:t>
            </a:r>
            <a:r>
              <a:rPr lang="en-US" sz="2200" b="1" dirty="0">
                <a:solidFill>
                  <a:schemeClr val="bg1"/>
                </a:solidFill>
                <a:latin typeface="+mj-lt"/>
              </a:rPr>
              <a:t>like a lion, the second living creature like a calf, the third living creature had a face like a man, and the fourth living </a:t>
            </a:r>
            <a:r>
              <a:rPr lang="en-US" sz="2200" b="1">
                <a:solidFill>
                  <a:schemeClr val="bg1"/>
                </a:solidFill>
                <a:latin typeface="+mj-lt"/>
              </a:rPr>
              <a:t>creature was </a:t>
            </a:r>
            <a:r>
              <a:rPr lang="en-US" sz="2200" b="1" dirty="0">
                <a:solidFill>
                  <a:schemeClr val="bg1"/>
                </a:solidFill>
                <a:latin typeface="+mj-lt"/>
              </a:rPr>
              <a:t>like a flying eagle. </a:t>
            </a:r>
          </a:p>
          <a:p>
            <a:pPr algn="just"/>
            <a:r>
              <a:rPr lang="en-US" sz="2200" b="1" dirty="0">
                <a:solidFill>
                  <a:schemeClr val="bg1"/>
                </a:solidFill>
                <a:latin typeface="+mj-lt"/>
              </a:rPr>
              <a:t>  8  The four living creatures, each having six wings, were full of eyes around and within. And they do not rest day or night, saying: "Holy, holy, holy, Lord God Almighty, </a:t>
            </a:r>
            <a:r>
              <a:rPr lang="en-US" sz="2200" b="1">
                <a:solidFill>
                  <a:schemeClr val="bg1"/>
                </a:solidFill>
                <a:latin typeface="+mj-lt"/>
              </a:rPr>
              <a:t>Who was </a:t>
            </a:r>
            <a:r>
              <a:rPr lang="en-US" sz="2200" b="1" dirty="0">
                <a:solidFill>
                  <a:schemeClr val="bg1"/>
                </a:solidFill>
                <a:latin typeface="+mj-lt"/>
              </a:rPr>
              <a:t>and is and is to come!" </a:t>
            </a:r>
          </a:p>
        </p:txBody>
      </p:sp>
      <p:sp>
        <p:nvSpPr>
          <p:cNvPr id="6" name="TextBox 5">
            <a:extLst>
              <a:ext uri="{FF2B5EF4-FFF2-40B4-BE49-F238E27FC236}">
                <a16:creationId xmlns:a16="http://schemas.microsoft.com/office/drawing/2014/main" id="{A4A9C7E8-D1D2-4965-9816-88CEBFDF5863}"/>
              </a:ext>
            </a:extLst>
          </p:cNvPr>
          <p:cNvSpPr txBox="1"/>
          <p:nvPr/>
        </p:nvSpPr>
        <p:spPr>
          <a:xfrm>
            <a:off x="231216" y="1201864"/>
            <a:ext cx="5864784" cy="2800767"/>
          </a:xfrm>
          <a:prstGeom prst="rect">
            <a:avLst/>
          </a:prstGeom>
          <a:noFill/>
        </p:spPr>
        <p:txBody>
          <a:bodyPr wrap="square" rtlCol="0">
            <a:spAutoFit/>
          </a:bodyPr>
          <a:lstStyle/>
          <a:p>
            <a:pPr marL="342900" indent="-342900">
              <a:buFont typeface="Arial" panose="020B0604020202020204" pitchFamily="34" charset="0"/>
              <a:buChar char="•"/>
              <a:tabLst>
                <a:tab pos="2286000" algn="l"/>
              </a:tabLst>
            </a:pPr>
            <a:r>
              <a:rPr lang="en-US" sz="2200" b="1" dirty="0">
                <a:latin typeface="+mj-lt"/>
              </a:rPr>
              <a:t>Open door and invitation to come up</a:t>
            </a:r>
          </a:p>
          <a:p>
            <a:pPr marL="342900" indent="-342900">
              <a:buFont typeface="Arial" panose="020B0604020202020204" pitchFamily="34" charset="0"/>
              <a:buChar char="•"/>
              <a:tabLst>
                <a:tab pos="2286000" algn="l"/>
              </a:tabLst>
            </a:pPr>
            <a:r>
              <a:rPr lang="en-US" sz="2200" b="1" dirty="0">
                <a:latin typeface="+mj-lt"/>
              </a:rPr>
              <a:t>Things which must take place afterwards</a:t>
            </a:r>
          </a:p>
          <a:p>
            <a:pPr marL="342900" indent="-342900">
              <a:buFont typeface="Arial" panose="020B0604020202020204" pitchFamily="34" charset="0"/>
              <a:buChar char="•"/>
              <a:tabLst>
                <a:tab pos="2286000" algn="l"/>
              </a:tabLst>
            </a:pPr>
            <a:r>
              <a:rPr lang="en-US" sz="2200" b="1" dirty="0">
                <a:latin typeface="+mj-lt"/>
              </a:rPr>
              <a:t>One sitting on a throne</a:t>
            </a:r>
          </a:p>
          <a:p>
            <a:pPr marL="342900" indent="-342900">
              <a:buFont typeface="Arial" panose="020B0604020202020204" pitchFamily="34" charset="0"/>
              <a:buChar char="•"/>
              <a:tabLst>
                <a:tab pos="2286000" algn="l"/>
              </a:tabLst>
            </a:pPr>
            <a:r>
              <a:rPr lang="en-US" sz="2200" b="1">
                <a:latin typeface="+mj-lt"/>
              </a:rPr>
              <a:t>Like jasper</a:t>
            </a:r>
            <a:r>
              <a:rPr lang="en-US" sz="2200" b="1" dirty="0">
                <a:latin typeface="+mj-lt"/>
              </a:rPr>
              <a:t>, </a:t>
            </a:r>
            <a:r>
              <a:rPr lang="en-US" sz="2200" b="1" dirty="0" err="1">
                <a:latin typeface="+mj-lt"/>
              </a:rPr>
              <a:t>sardius</a:t>
            </a:r>
            <a:r>
              <a:rPr lang="en-US" sz="2200" b="1" dirty="0">
                <a:latin typeface="+mj-lt"/>
              </a:rPr>
              <a:t>, emerald rainbow</a:t>
            </a:r>
          </a:p>
          <a:p>
            <a:pPr marL="342900" indent="-342900">
              <a:buFont typeface="Arial" panose="020B0604020202020204" pitchFamily="34" charset="0"/>
              <a:buChar char="•"/>
              <a:tabLst>
                <a:tab pos="2286000" algn="l"/>
              </a:tabLst>
            </a:pPr>
            <a:r>
              <a:rPr lang="en-US" sz="2200" b="1" dirty="0">
                <a:latin typeface="+mj-lt"/>
              </a:rPr>
              <a:t>Around throne=24 elders, robes &amp; crowns</a:t>
            </a:r>
          </a:p>
          <a:p>
            <a:pPr marL="342900" indent="-342900">
              <a:buFont typeface="Arial" panose="020B0604020202020204" pitchFamily="34" charset="0"/>
              <a:buChar char="•"/>
              <a:tabLst>
                <a:tab pos="2286000" algn="l"/>
              </a:tabLst>
            </a:pPr>
            <a:r>
              <a:rPr lang="en-US" sz="2200" b="1" dirty="0">
                <a:latin typeface="+mj-lt"/>
              </a:rPr>
              <a:t>From throne: Lightning/thunder &amp; voices</a:t>
            </a:r>
          </a:p>
          <a:p>
            <a:pPr marL="342900" indent="-342900">
              <a:buFont typeface="Arial" panose="020B0604020202020204" pitchFamily="34" charset="0"/>
              <a:buChar char="•"/>
              <a:tabLst>
                <a:tab pos="2286000" algn="l"/>
              </a:tabLst>
            </a:pPr>
            <a:r>
              <a:rPr lang="en-US" sz="2200" b="1" dirty="0">
                <a:latin typeface="+mj-lt"/>
              </a:rPr>
              <a:t>Before throne: Lamps=the 7 Spirits of God</a:t>
            </a:r>
          </a:p>
          <a:p>
            <a:pPr marL="342900" indent="-342900">
              <a:buFont typeface="Arial" panose="020B0604020202020204" pitchFamily="34" charset="0"/>
              <a:buChar char="•"/>
              <a:tabLst>
                <a:tab pos="2286000" algn="l"/>
              </a:tabLst>
            </a:pPr>
            <a:r>
              <a:rPr lang="en-US" sz="2200" b="1" dirty="0">
                <a:latin typeface="+mj-lt"/>
              </a:rPr>
              <a:t>Before the throne=sea </a:t>
            </a:r>
            <a:r>
              <a:rPr lang="en-US" sz="2200" b="1">
                <a:latin typeface="+mj-lt"/>
              </a:rPr>
              <a:t>of glass</a:t>
            </a:r>
            <a:endParaRPr lang="en-US" sz="2200" b="1" i="1" dirty="0">
              <a:latin typeface="+mj-lt"/>
            </a:endParaRPr>
          </a:p>
        </p:txBody>
      </p:sp>
    </p:spTree>
    <p:extLst>
      <p:ext uri="{BB962C8B-B14F-4D97-AF65-F5344CB8AC3E}">
        <p14:creationId xmlns:p14="http://schemas.microsoft.com/office/powerpoint/2010/main" val="294450303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365195" y="211869"/>
            <a:ext cx="5691554" cy="1077218"/>
          </a:xfrm>
          <a:prstGeom prst="rect">
            <a:avLst/>
          </a:prstGeom>
          <a:noFill/>
        </p:spPr>
        <p:txBody>
          <a:bodyPr wrap="square" rtlCol="0">
            <a:spAutoFit/>
          </a:bodyPr>
          <a:lstStyle/>
          <a:p>
            <a:pPr algn="ctr"/>
            <a:r>
              <a:rPr lang="en-US" sz="3200" b="1" dirty="0">
                <a:latin typeface="+mj-lt"/>
              </a:rPr>
              <a:t>Chapter Four:</a:t>
            </a:r>
          </a:p>
          <a:p>
            <a:pPr algn="ctr"/>
            <a:r>
              <a:rPr lang="en-US" sz="3200" b="1" dirty="0">
                <a:latin typeface="+mj-lt"/>
              </a:rPr>
              <a:t>You Believe in God . . .</a:t>
            </a:r>
          </a:p>
        </p:txBody>
      </p:sp>
      <p:sp>
        <p:nvSpPr>
          <p:cNvPr id="4" name="TextBox 3">
            <a:extLst>
              <a:ext uri="{FF2B5EF4-FFF2-40B4-BE49-F238E27FC236}">
                <a16:creationId xmlns:a16="http://schemas.microsoft.com/office/drawing/2014/main" id="{C0ABCD2B-FAB8-438C-905E-8A88A1B376A6}"/>
              </a:ext>
            </a:extLst>
          </p:cNvPr>
          <p:cNvSpPr txBox="1"/>
          <p:nvPr/>
        </p:nvSpPr>
        <p:spPr>
          <a:xfrm>
            <a:off x="6135252" y="321280"/>
            <a:ext cx="5812238" cy="5847755"/>
          </a:xfrm>
          <a:prstGeom prst="rect">
            <a:avLst/>
          </a:prstGeom>
          <a:solidFill>
            <a:srgbClr val="04070C"/>
          </a:solidFill>
          <a:ln w="76200">
            <a:solidFill>
              <a:srgbClr val="0000CC"/>
            </a:solidFill>
          </a:ln>
        </p:spPr>
        <p:txBody>
          <a:bodyPr wrap="square" rtlCol="0">
            <a:spAutoFit/>
          </a:bodyPr>
          <a:lstStyle/>
          <a:p>
            <a:pPr algn="just"/>
            <a:r>
              <a:rPr lang="en-US" sz="2200" b="1" dirty="0">
                <a:solidFill>
                  <a:schemeClr val="bg1"/>
                </a:solidFill>
                <a:latin typeface="+mj-lt"/>
              </a:rPr>
              <a:t>  5  And from the throne proceeded lightnings, </a:t>
            </a:r>
            <a:r>
              <a:rPr lang="en-US" sz="2200" b="1" dirty="0" err="1">
                <a:solidFill>
                  <a:schemeClr val="bg1"/>
                </a:solidFill>
                <a:latin typeface="+mj-lt"/>
              </a:rPr>
              <a:t>thunderings</a:t>
            </a:r>
            <a:r>
              <a:rPr lang="en-US" sz="2200" b="1" dirty="0">
                <a:solidFill>
                  <a:schemeClr val="bg1"/>
                </a:solidFill>
                <a:latin typeface="+mj-lt"/>
              </a:rPr>
              <a:t>, and voices. Seven lamps of fire were burning before the throne, which are the seven Spirits of God. </a:t>
            </a:r>
          </a:p>
          <a:p>
            <a:pPr algn="just"/>
            <a:r>
              <a:rPr lang="en-US" sz="2200" b="1" dirty="0">
                <a:solidFill>
                  <a:schemeClr val="bg1"/>
                </a:solidFill>
                <a:latin typeface="+mj-lt"/>
              </a:rPr>
              <a:t>  6  Before the throne </a:t>
            </a:r>
            <a:r>
              <a:rPr lang="en-US" sz="2200" b="1">
                <a:solidFill>
                  <a:schemeClr val="bg1"/>
                </a:solidFill>
                <a:latin typeface="+mj-lt"/>
              </a:rPr>
              <a:t>there was </a:t>
            </a:r>
            <a:r>
              <a:rPr lang="en-US" sz="2200" b="1" dirty="0">
                <a:solidFill>
                  <a:schemeClr val="bg1"/>
                </a:solidFill>
                <a:latin typeface="+mj-lt"/>
              </a:rPr>
              <a:t>a sea </a:t>
            </a:r>
            <a:r>
              <a:rPr lang="en-US" sz="2200" b="1">
                <a:solidFill>
                  <a:schemeClr val="bg1"/>
                </a:solidFill>
                <a:latin typeface="+mj-lt"/>
              </a:rPr>
              <a:t>of glass</a:t>
            </a:r>
            <a:r>
              <a:rPr lang="en-US" sz="2200" b="1" dirty="0">
                <a:solidFill>
                  <a:schemeClr val="bg1"/>
                </a:solidFill>
                <a:latin typeface="+mj-lt"/>
              </a:rPr>
              <a:t>, like crystal. And in the midst of the throne, and around the throne, were </a:t>
            </a:r>
            <a:r>
              <a:rPr lang="en-US" sz="2200" b="1" dirty="0">
                <a:solidFill>
                  <a:srgbClr val="FFFF00"/>
                </a:solidFill>
                <a:latin typeface="+mj-lt"/>
              </a:rPr>
              <a:t>four living creatures </a:t>
            </a:r>
            <a:r>
              <a:rPr lang="en-US" sz="2200" b="1" dirty="0">
                <a:solidFill>
                  <a:schemeClr val="bg1"/>
                </a:solidFill>
                <a:latin typeface="+mj-lt"/>
              </a:rPr>
              <a:t>full of eyes in front and in back. </a:t>
            </a:r>
          </a:p>
          <a:p>
            <a:pPr algn="just"/>
            <a:r>
              <a:rPr lang="en-US" sz="2200" b="1" dirty="0">
                <a:solidFill>
                  <a:schemeClr val="bg1"/>
                </a:solidFill>
                <a:latin typeface="+mj-lt"/>
              </a:rPr>
              <a:t>  7  The first living </a:t>
            </a:r>
            <a:r>
              <a:rPr lang="en-US" sz="2200" b="1">
                <a:solidFill>
                  <a:schemeClr val="bg1"/>
                </a:solidFill>
                <a:latin typeface="+mj-lt"/>
              </a:rPr>
              <a:t>creature was </a:t>
            </a:r>
            <a:r>
              <a:rPr lang="en-US" sz="2200" b="1" dirty="0">
                <a:solidFill>
                  <a:srgbClr val="FFFF00"/>
                </a:solidFill>
                <a:latin typeface="+mj-lt"/>
              </a:rPr>
              <a:t>like a lion</a:t>
            </a:r>
            <a:r>
              <a:rPr lang="en-US" sz="2200" b="1" dirty="0">
                <a:solidFill>
                  <a:schemeClr val="bg1"/>
                </a:solidFill>
                <a:latin typeface="+mj-lt"/>
              </a:rPr>
              <a:t>, the second living creature like </a:t>
            </a:r>
            <a:r>
              <a:rPr lang="en-US" sz="2200" b="1" dirty="0">
                <a:solidFill>
                  <a:srgbClr val="FFFF00"/>
                </a:solidFill>
                <a:latin typeface="+mj-lt"/>
              </a:rPr>
              <a:t>a calf</a:t>
            </a:r>
            <a:r>
              <a:rPr lang="en-US" sz="2200" b="1" dirty="0">
                <a:solidFill>
                  <a:schemeClr val="bg1"/>
                </a:solidFill>
                <a:latin typeface="+mj-lt"/>
              </a:rPr>
              <a:t>, the third living creature had a face like </a:t>
            </a:r>
            <a:r>
              <a:rPr lang="en-US" sz="2200" b="1" dirty="0">
                <a:solidFill>
                  <a:srgbClr val="FFFF00"/>
                </a:solidFill>
                <a:latin typeface="+mj-lt"/>
              </a:rPr>
              <a:t>a man</a:t>
            </a:r>
            <a:r>
              <a:rPr lang="en-US" sz="2200" b="1" dirty="0">
                <a:solidFill>
                  <a:schemeClr val="bg1"/>
                </a:solidFill>
                <a:latin typeface="+mj-lt"/>
              </a:rPr>
              <a:t>, and the fourth living </a:t>
            </a:r>
            <a:r>
              <a:rPr lang="en-US" sz="2200" b="1">
                <a:solidFill>
                  <a:schemeClr val="bg1"/>
                </a:solidFill>
                <a:latin typeface="+mj-lt"/>
              </a:rPr>
              <a:t>creature was </a:t>
            </a:r>
            <a:r>
              <a:rPr lang="en-US" sz="2200" b="1" dirty="0">
                <a:solidFill>
                  <a:schemeClr val="bg1"/>
                </a:solidFill>
                <a:latin typeface="+mj-lt"/>
              </a:rPr>
              <a:t>like a </a:t>
            </a:r>
            <a:r>
              <a:rPr lang="en-US" sz="2200" b="1" dirty="0">
                <a:solidFill>
                  <a:srgbClr val="FFFF00"/>
                </a:solidFill>
                <a:latin typeface="+mj-lt"/>
              </a:rPr>
              <a:t>flying eagle</a:t>
            </a:r>
            <a:r>
              <a:rPr lang="en-US" sz="2200" b="1" dirty="0">
                <a:solidFill>
                  <a:schemeClr val="bg1"/>
                </a:solidFill>
                <a:latin typeface="+mj-lt"/>
              </a:rPr>
              <a:t>. </a:t>
            </a:r>
          </a:p>
          <a:p>
            <a:pPr algn="just"/>
            <a:r>
              <a:rPr lang="en-US" sz="2200" b="1" dirty="0">
                <a:solidFill>
                  <a:schemeClr val="bg1"/>
                </a:solidFill>
                <a:latin typeface="+mj-lt"/>
              </a:rPr>
              <a:t>  8  The four living creatures, each having six </a:t>
            </a:r>
            <a:r>
              <a:rPr lang="en-US" sz="2200" b="1" dirty="0">
                <a:solidFill>
                  <a:srgbClr val="FFFF00"/>
                </a:solidFill>
                <a:latin typeface="+mj-lt"/>
              </a:rPr>
              <a:t>wings,</a:t>
            </a:r>
            <a:r>
              <a:rPr lang="en-US" sz="2200" b="1" dirty="0">
                <a:solidFill>
                  <a:schemeClr val="bg1"/>
                </a:solidFill>
                <a:latin typeface="+mj-lt"/>
              </a:rPr>
              <a:t> were </a:t>
            </a:r>
            <a:r>
              <a:rPr lang="en-US" sz="2200" b="1" dirty="0">
                <a:solidFill>
                  <a:srgbClr val="FFFF00"/>
                </a:solidFill>
                <a:latin typeface="+mj-lt"/>
              </a:rPr>
              <a:t>full of eyes </a:t>
            </a:r>
            <a:r>
              <a:rPr lang="en-US" sz="2200" b="1" dirty="0">
                <a:solidFill>
                  <a:schemeClr val="bg1"/>
                </a:solidFill>
                <a:latin typeface="+mj-lt"/>
              </a:rPr>
              <a:t>around and within. And they do not rest day or night, saying: "Holy, holy, holy, Lord God Almighty, </a:t>
            </a:r>
            <a:r>
              <a:rPr lang="en-US" sz="2200" b="1">
                <a:solidFill>
                  <a:schemeClr val="bg1"/>
                </a:solidFill>
                <a:latin typeface="+mj-lt"/>
              </a:rPr>
              <a:t>Who was </a:t>
            </a:r>
            <a:r>
              <a:rPr lang="en-US" sz="2200" b="1" dirty="0">
                <a:solidFill>
                  <a:schemeClr val="bg1"/>
                </a:solidFill>
                <a:latin typeface="+mj-lt"/>
              </a:rPr>
              <a:t>and is and is to come!" </a:t>
            </a:r>
          </a:p>
        </p:txBody>
      </p:sp>
      <p:sp>
        <p:nvSpPr>
          <p:cNvPr id="6" name="TextBox 5">
            <a:extLst>
              <a:ext uri="{FF2B5EF4-FFF2-40B4-BE49-F238E27FC236}">
                <a16:creationId xmlns:a16="http://schemas.microsoft.com/office/drawing/2014/main" id="{A4A9C7E8-D1D2-4965-9816-88CEBFDF5863}"/>
              </a:ext>
            </a:extLst>
          </p:cNvPr>
          <p:cNvSpPr txBox="1"/>
          <p:nvPr/>
        </p:nvSpPr>
        <p:spPr>
          <a:xfrm>
            <a:off x="231216" y="1201864"/>
            <a:ext cx="5864784" cy="3816429"/>
          </a:xfrm>
          <a:prstGeom prst="rect">
            <a:avLst/>
          </a:prstGeom>
          <a:noFill/>
        </p:spPr>
        <p:txBody>
          <a:bodyPr wrap="square" rtlCol="0">
            <a:spAutoFit/>
          </a:bodyPr>
          <a:lstStyle/>
          <a:p>
            <a:pPr marL="342900" indent="-342900">
              <a:buFont typeface="Arial" panose="020B0604020202020204" pitchFamily="34" charset="0"/>
              <a:buChar char="•"/>
              <a:tabLst>
                <a:tab pos="2286000" algn="l"/>
              </a:tabLst>
            </a:pPr>
            <a:r>
              <a:rPr lang="en-US" sz="2200" b="1" dirty="0">
                <a:latin typeface="+mj-lt"/>
              </a:rPr>
              <a:t>Open door and invitation to come up</a:t>
            </a:r>
          </a:p>
          <a:p>
            <a:pPr marL="342900" indent="-342900">
              <a:buFont typeface="Arial" panose="020B0604020202020204" pitchFamily="34" charset="0"/>
              <a:buChar char="•"/>
              <a:tabLst>
                <a:tab pos="2286000" algn="l"/>
              </a:tabLst>
            </a:pPr>
            <a:r>
              <a:rPr lang="en-US" sz="2200" b="1" dirty="0">
                <a:latin typeface="+mj-lt"/>
              </a:rPr>
              <a:t>Things which must take place afterwards</a:t>
            </a:r>
          </a:p>
          <a:p>
            <a:pPr marL="342900" indent="-342900">
              <a:buFont typeface="Arial" panose="020B0604020202020204" pitchFamily="34" charset="0"/>
              <a:buChar char="•"/>
              <a:tabLst>
                <a:tab pos="2286000" algn="l"/>
              </a:tabLst>
            </a:pPr>
            <a:r>
              <a:rPr lang="en-US" sz="2200" b="1" dirty="0">
                <a:latin typeface="+mj-lt"/>
              </a:rPr>
              <a:t>One sitting on a throne</a:t>
            </a:r>
          </a:p>
          <a:p>
            <a:pPr marL="342900" indent="-342900">
              <a:buFont typeface="Arial" panose="020B0604020202020204" pitchFamily="34" charset="0"/>
              <a:buChar char="•"/>
              <a:tabLst>
                <a:tab pos="2286000" algn="l"/>
              </a:tabLst>
            </a:pPr>
            <a:r>
              <a:rPr lang="en-US" sz="2200" b="1">
                <a:latin typeface="+mj-lt"/>
              </a:rPr>
              <a:t>Like jasper</a:t>
            </a:r>
            <a:r>
              <a:rPr lang="en-US" sz="2200" b="1" dirty="0">
                <a:latin typeface="+mj-lt"/>
              </a:rPr>
              <a:t>, </a:t>
            </a:r>
            <a:r>
              <a:rPr lang="en-US" sz="2200" b="1" dirty="0" err="1">
                <a:latin typeface="+mj-lt"/>
              </a:rPr>
              <a:t>sardius</a:t>
            </a:r>
            <a:r>
              <a:rPr lang="en-US" sz="2200" b="1" dirty="0">
                <a:latin typeface="+mj-lt"/>
              </a:rPr>
              <a:t>, emerald rainbow</a:t>
            </a:r>
          </a:p>
          <a:p>
            <a:pPr marL="342900" indent="-342900">
              <a:buFont typeface="Arial" panose="020B0604020202020204" pitchFamily="34" charset="0"/>
              <a:buChar char="•"/>
              <a:tabLst>
                <a:tab pos="2286000" algn="l"/>
              </a:tabLst>
            </a:pPr>
            <a:r>
              <a:rPr lang="en-US" sz="2200" b="1" dirty="0">
                <a:latin typeface="+mj-lt"/>
              </a:rPr>
              <a:t>Around throne=24 elders, robes &amp; crowns</a:t>
            </a:r>
          </a:p>
          <a:p>
            <a:pPr marL="342900" indent="-342900">
              <a:buFont typeface="Arial" panose="020B0604020202020204" pitchFamily="34" charset="0"/>
              <a:buChar char="•"/>
              <a:tabLst>
                <a:tab pos="2286000" algn="l"/>
              </a:tabLst>
            </a:pPr>
            <a:r>
              <a:rPr lang="en-US" sz="2200" b="1" dirty="0">
                <a:latin typeface="+mj-lt"/>
              </a:rPr>
              <a:t>From throne: Lightning/thunder &amp; voices</a:t>
            </a:r>
          </a:p>
          <a:p>
            <a:pPr marL="342900" indent="-342900">
              <a:buFont typeface="Arial" panose="020B0604020202020204" pitchFamily="34" charset="0"/>
              <a:buChar char="•"/>
              <a:tabLst>
                <a:tab pos="2286000" algn="l"/>
              </a:tabLst>
            </a:pPr>
            <a:r>
              <a:rPr lang="en-US" sz="2200" b="1" dirty="0">
                <a:latin typeface="+mj-lt"/>
              </a:rPr>
              <a:t>Before throne: Lamps=the 7 Spirits of God</a:t>
            </a:r>
          </a:p>
          <a:p>
            <a:pPr marL="342900" indent="-342900">
              <a:buFont typeface="Arial" panose="020B0604020202020204" pitchFamily="34" charset="0"/>
              <a:buChar char="•"/>
              <a:tabLst>
                <a:tab pos="2286000" algn="l"/>
              </a:tabLst>
            </a:pPr>
            <a:r>
              <a:rPr lang="en-US" sz="2200" b="1" dirty="0">
                <a:latin typeface="+mj-lt"/>
              </a:rPr>
              <a:t>Before the throne=sea </a:t>
            </a:r>
            <a:r>
              <a:rPr lang="en-US" sz="2200" b="1">
                <a:latin typeface="+mj-lt"/>
              </a:rPr>
              <a:t>of glass</a:t>
            </a:r>
            <a:endParaRPr lang="en-US" sz="2200" b="1" dirty="0">
              <a:latin typeface="+mj-lt"/>
            </a:endParaRPr>
          </a:p>
          <a:p>
            <a:pPr marL="342900" indent="-342900">
              <a:buFont typeface="Arial" panose="020B0604020202020204" pitchFamily="34" charset="0"/>
              <a:buChar char="•"/>
              <a:tabLst>
                <a:tab pos="2286000" algn="l"/>
              </a:tabLst>
            </a:pPr>
            <a:r>
              <a:rPr lang="en-US" sz="2200" b="1" dirty="0">
                <a:latin typeface="+mj-lt"/>
              </a:rPr>
              <a:t>In midst &amp; around throne= 4 living creatures</a:t>
            </a:r>
          </a:p>
          <a:p>
            <a:pPr marL="342900" indent="-342900">
              <a:buFont typeface="Arial" panose="020B0604020202020204" pitchFamily="34" charset="0"/>
              <a:buChar char="•"/>
              <a:tabLst>
                <a:tab pos="2286000" algn="l"/>
              </a:tabLst>
            </a:pPr>
            <a:r>
              <a:rPr lang="en-US" sz="2200" b="1" dirty="0">
                <a:latin typeface="+mj-lt"/>
              </a:rPr>
              <a:t>Appearance; eyes, wings, like . . . a lion, a calf, face of a man &amp; flying eagle</a:t>
            </a:r>
            <a:endParaRPr lang="en-US" sz="2200" b="1" i="1" dirty="0">
              <a:latin typeface="+mj-lt"/>
            </a:endParaRPr>
          </a:p>
        </p:txBody>
      </p:sp>
    </p:spTree>
    <p:extLst>
      <p:ext uri="{BB962C8B-B14F-4D97-AF65-F5344CB8AC3E}">
        <p14:creationId xmlns:p14="http://schemas.microsoft.com/office/powerpoint/2010/main" val="8566834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365195" y="211869"/>
            <a:ext cx="5691554" cy="1077218"/>
          </a:xfrm>
          <a:prstGeom prst="rect">
            <a:avLst/>
          </a:prstGeom>
          <a:noFill/>
        </p:spPr>
        <p:txBody>
          <a:bodyPr wrap="square" rtlCol="0">
            <a:spAutoFit/>
          </a:bodyPr>
          <a:lstStyle/>
          <a:p>
            <a:pPr algn="ctr"/>
            <a:r>
              <a:rPr lang="en-US" sz="3200" b="1" dirty="0">
                <a:latin typeface="+mj-lt"/>
              </a:rPr>
              <a:t>Chapter Four:</a:t>
            </a:r>
          </a:p>
          <a:p>
            <a:pPr algn="ctr"/>
            <a:r>
              <a:rPr lang="en-US" sz="3200" b="1" dirty="0">
                <a:latin typeface="+mj-lt"/>
              </a:rPr>
              <a:t>You Believe in God . . .</a:t>
            </a:r>
          </a:p>
        </p:txBody>
      </p:sp>
      <p:sp>
        <p:nvSpPr>
          <p:cNvPr id="4" name="TextBox 3">
            <a:extLst>
              <a:ext uri="{FF2B5EF4-FFF2-40B4-BE49-F238E27FC236}">
                <a16:creationId xmlns:a16="http://schemas.microsoft.com/office/drawing/2014/main" id="{C0ABCD2B-FAB8-438C-905E-8A88A1B376A6}"/>
              </a:ext>
            </a:extLst>
          </p:cNvPr>
          <p:cNvSpPr txBox="1"/>
          <p:nvPr/>
        </p:nvSpPr>
        <p:spPr>
          <a:xfrm>
            <a:off x="6135252" y="321280"/>
            <a:ext cx="5812238" cy="3816429"/>
          </a:xfrm>
          <a:prstGeom prst="rect">
            <a:avLst/>
          </a:prstGeom>
          <a:solidFill>
            <a:srgbClr val="04070C"/>
          </a:solidFill>
          <a:ln w="76200">
            <a:solidFill>
              <a:srgbClr val="0000CC"/>
            </a:solidFill>
          </a:ln>
        </p:spPr>
        <p:txBody>
          <a:bodyPr wrap="square" rtlCol="0">
            <a:spAutoFit/>
          </a:bodyPr>
          <a:lstStyle/>
          <a:p>
            <a:pPr algn="just"/>
            <a:r>
              <a:rPr lang="en-US" sz="2200" b="1" dirty="0">
                <a:solidFill>
                  <a:schemeClr val="bg1"/>
                </a:solidFill>
                <a:latin typeface="+mj-lt"/>
              </a:rPr>
              <a:t>9  Whenever the </a:t>
            </a:r>
            <a:r>
              <a:rPr lang="en-US" sz="2200" b="1" dirty="0">
                <a:solidFill>
                  <a:srgbClr val="FFFF00"/>
                </a:solidFill>
                <a:latin typeface="+mj-lt"/>
              </a:rPr>
              <a:t>living creatures </a:t>
            </a:r>
            <a:r>
              <a:rPr lang="en-US" sz="2200" b="1" dirty="0">
                <a:solidFill>
                  <a:schemeClr val="bg1"/>
                </a:solidFill>
                <a:latin typeface="+mj-lt"/>
              </a:rPr>
              <a:t>give glory and honor and thanks to Him who sits on the throne, who lives forever and ever, </a:t>
            </a:r>
          </a:p>
          <a:p>
            <a:pPr algn="just"/>
            <a:r>
              <a:rPr lang="en-US" sz="2200" b="1" dirty="0">
                <a:solidFill>
                  <a:schemeClr val="bg1"/>
                </a:solidFill>
                <a:latin typeface="+mj-lt"/>
              </a:rPr>
              <a:t>  10  the twenty-four elders fall down before Him who sits on the throne and worship Him who lives forever and ever, and cast their crowns before the throne, saying: </a:t>
            </a:r>
          </a:p>
          <a:p>
            <a:pPr algn="just"/>
            <a:r>
              <a:rPr lang="en-US" sz="2200" b="1" dirty="0">
                <a:solidFill>
                  <a:schemeClr val="bg1"/>
                </a:solidFill>
                <a:latin typeface="+mj-lt"/>
              </a:rPr>
              <a:t>  11  "You are worthy, O Lord, To receive glory and honor and power; For You created all things, And by Your will they exist and were created." </a:t>
            </a:r>
          </a:p>
        </p:txBody>
      </p:sp>
      <p:sp>
        <p:nvSpPr>
          <p:cNvPr id="6" name="TextBox 5">
            <a:extLst>
              <a:ext uri="{FF2B5EF4-FFF2-40B4-BE49-F238E27FC236}">
                <a16:creationId xmlns:a16="http://schemas.microsoft.com/office/drawing/2014/main" id="{A4A9C7E8-D1D2-4965-9816-88CEBFDF5863}"/>
              </a:ext>
            </a:extLst>
          </p:cNvPr>
          <p:cNvSpPr txBox="1"/>
          <p:nvPr/>
        </p:nvSpPr>
        <p:spPr>
          <a:xfrm>
            <a:off x="191398" y="1167665"/>
            <a:ext cx="7143946" cy="430887"/>
          </a:xfrm>
          <a:prstGeom prst="rect">
            <a:avLst/>
          </a:prstGeom>
          <a:noFill/>
        </p:spPr>
        <p:txBody>
          <a:bodyPr wrap="square" rtlCol="0">
            <a:spAutoFit/>
          </a:bodyPr>
          <a:lstStyle/>
          <a:p>
            <a:pPr marL="342900" indent="-342900">
              <a:buFont typeface="Arial" panose="020B0604020202020204" pitchFamily="34" charset="0"/>
              <a:buChar char="•"/>
              <a:tabLst>
                <a:tab pos="2286000" algn="l"/>
              </a:tabLst>
            </a:pPr>
            <a:r>
              <a:rPr lang="en-US" sz="2200" b="1" dirty="0">
                <a:latin typeface="+mj-lt"/>
              </a:rPr>
              <a:t>Living creatures</a:t>
            </a:r>
          </a:p>
        </p:txBody>
      </p:sp>
    </p:spTree>
    <p:extLst>
      <p:ext uri="{BB962C8B-B14F-4D97-AF65-F5344CB8AC3E}">
        <p14:creationId xmlns:p14="http://schemas.microsoft.com/office/powerpoint/2010/main" val="192135279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365195" y="221105"/>
            <a:ext cx="5691554" cy="1077218"/>
          </a:xfrm>
          <a:prstGeom prst="rect">
            <a:avLst/>
          </a:prstGeom>
          <a:noFill/>
        </p:spPr>
        <p:txBody>
          <a:bodyPr wrap="square" rtlCol="0">
            <a:spAutoFit/>
          </a:bodyPr>
          <a:lstStyle/>
          <a:p>
            <a:pPr algn="ctr"/>
            <a:r>
              <a:rPr lang="en-US" sz="3200" b="1" dirty="0">
                <a:latin typeface="+mj-lt"/>
              </a:rPr>
              <a:t>Chapter Four:</a:t>
            </a:r>
          </a:p>
          <a:p>
            <a:pPr algn="ctr"/>
            <a:r>
              <a:rPr lang="en-US" sz="3200" b="1" dirty="0">
                <a:latin typeface="+mj-lt"/>
              </a:rPr>
              <a:t>You Believe in God . . .</a:t>
            </a:r>
          </a:p>
        </p:txBody>
      </p:sp>
      <p:sp>
        <p:nvSpPr>
          <p:cNvPr id="4" name="TextBox 3">
            <a:extLst>
              <a:ext uri="{FF2B5EF4-FFF2-40B4-BE49-F238E27FC236}">
                <a16:creationId xmlns:a16="http://schemas.microsoft.com/office/drawing/2014/main" id="{C0ABCD2B-FAB8-438C-905E-8A88A1B376A6}"/>
              </a:ext>
            </a:extLst>
          </p:cNvPr>
          <p:cNvSpPr txBox="1"/>
          <p:nvPr/>
        </p:nvSpPr>
        <p:spPr>
          <a:xfrm>
            <a:off x="6135252" y="321280"/>
            <a:ext cx="5812238" cy="3816429"/>
          </a:xfrm>
          <a:prstGeom prst="rect">
            <a:avLst/>
          </a:prstGeom>
          <a:solidFill>
            <a:srgbClr val="04070C"/>
          </a:solidFill>
          <a:ln w="76200">
            <a:solidFill>
              <a:srgbClr val="0000CC"/>
            </a:solidFill>
          </a:ln>
        </p:spPr>
        <p:txBody>
          <a:bodyPr wrap="square" rtlCol="0">
            <a:spAutoFit/>
          </a:bodyPr>
          <a:lstStyle/>
          <a:p>
            <a:pPr algn="just"/>
            <a:r>
              <a:rPr lang="en-US" sz="2200" b="1" dirty="0">
                <a:solidFill>
                  <a:schemeClr val="bg1"/>
                </a:solidFill>
                <a:latin typeface="+mj-lt"/>
              </a:rPr>
              <a:t>9  Whenever the living creatures </a:t>
            </a:r>
            <a:r>
              <a:rPr lang="en-US" sz="2200" b="1" dirty="0">
                <a:solidFill>
                  <a:srgbClr val="FFFF00"/>
                </a:solidFill>
                <a:latin typeface="+mj-lt"/>
              </a:rPr>
              <a:t>give glory and honor and thanks to Him who sits on the throne, who lives forever and ever, </a:t>
            </a:r>
          </a:p>
          <a:p>
            <a:pPr algn="just"/>
            <a:r>
              <a:rPr lang="en-US" sz="2200" b="1" dirty="0">
                <a:solidFill>
                  <a:schemeClr val="bg1"/>
                </a:solidFill>
                <a:latin typeface="+mj-lt"/>
              </a:rPr>
              <a:t>  10  the twenty-four elders fall down before Him who sits on the throne and worship Him who lives forever and ever, and cast their crowns before the throne, saying: </a:t>
            </a:r>
          </a:p>
          <a:p>
            <a:pPr algn="just"/>
            <a:r>
              <a:rPr lang="en-US" sz="2200" b="1" dirty="0">
                <a:solidFill>
                  <a:schemeClr val="bg1"/>
                </a:solidFill>
                <a:latin typeface="+mj-lt"/>
              </a:rPr>
              <a:t>  11  "You are worthy, O Lord, To receive glory and honor and power; For You created all things, And by Your will they exist and were created." </a:t>
            </a:r>
          </a:p>
        </p:txBody>
      </p:sp>
      <p:sp>
        <p:nvSpPr>
          <p:cNvPr id="6" name="TextBox 5">
            <a:extLst>
              <a:ext uri="{FF2B5EF4-FFF2-40B4-BE49-F238E27FC236}">
                <a16:creationId xmlns:a16="http://schemas.microsoft.com/office/drawing/2014/main" id="{A4A9C7E8-D1D2-4965-9816-88CEBFDF5863}"/>
              </a:ext>
            </a:extLst>
          </p:cNvPr>
          <p:cNvSpPr txBox="1"/>
          <p:nvPr/>
        </p:nvSpPr>
        <p:spPr>
          <a:xfrm>
            <a:off x="191398" y="1167665"/>
            <a:ext cx="7143946" cy="769441"/>
          </a:xfrm>
          <a:prstGeom prst="rect">
            <a:avLst/>
          </a:prstGeom>
          <a:noFill/>
        </p:spPr>
        <p:txBody>
          <a:bodyPr wrap="square" rtlCol="0">
            <a:spAutoFit/>
          </a:bodyPr>
          <a:lstStyle/>
          <a:p>
            <a:pPr marL="342900" indent="-342900">
              <a:buFont typeface="Arial" panose="020B0604020202020204" pitchFamily="34" charset="0"/>
              <a:buChar char="•"/>
              <a:tabLst>
                <a:tab pos="2286000" algn="l"/>
              </a:tabLst>
            </a:pPr>
            <a:r>
              <a:rPr lang="en-US" sz="2200" b="1" dirty="0">
                <a:latin typeface="+mj-lt"/>
              </a:rPr>
              <a:t>Living creatures </a:t>
            </a:r>
          </a:p>
          <a:p>
            <a:pPr marL="342900" indent="-342900">
              <a:buFont typeface="Arial" panose="020B0604020202020204" pitchFamily="34" charset="0"/>
              <a:buChar char="•"/>
              <a:tabLst>
                <a:tab pos="2286000" algn="l"/>
              </a:tabLst>
            </a:pPr>
            <a:r>
              <a:rPr lang="en-US" sz="2200" b="1" dirty="0">
                <a:latin typeface="+mj-lt"/>
              </a:rPr>
              <a:t>Give glory honor &amp; thanks to the eternal One</a:t>
            </a:r>
          </a:p>
        </p:txBody>
      </p:sp>
    </p:spTree>
    <p:extLst>
      <p:ext uri="{BB962C8B-B14F-4D97-AF65-F5344CB8AC3E}">
        <p14:creationId xmlns:p14="http://schemas.microsoft.com/office/powerpoint/2010/main" val="15501519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2" name="TextBox 1">
            <a:extLst>
              <a:ext uri="{FF2B5EF4-FFF2-40B4-BE49-F238E27FC236}">
                <a16:creationId xmlns:a16="http://schemas.microsoft.com/office/drawing/2014/main" id="{4AA2939F-0D24-4821-8F2B-4DE996F35E0F}"/>
              </a:ext>
            </a:extLst>
          </p:cNvPr>
          <p:cNvSpPr txBox="1"/>
          <p:nvPr/>
        </p:nvSpPr>
        <p:spPr>
          <a:xfrm>
            <a:off x="6307015" y="1352183"/>
            <a:ext cx="5451232" cy="4524315"/>
          </a:xfrm>
          <a:prstGeom prst="rect">
            <a:avLst/>
          </a:prstGeom>
          <a:solidFill>
            <a:srgbClr val="04070C"/>
          </a:solidFill>
          <a:ln w="76200">
            <a:solidFill>
              <a:srgbClr val="0000CC"/>
            </a:solidFill>
          </a:ln>
        </p:spPr>
        <p:txBody>
          <a:bodyPr wrap="square" rtlCol="0">
            <a:spAutoFit/>
          </a:bodyPr>
          <a:lstStyle/>
          <a:p>
            <a:pPr algn="just"/>
            <a:r>
              <a:rPr lang="en-US" sz="2400" b="1" dirty="0">
                <a:solidFill>
                  <a:schemeClr val="bg1"/>
                </a:solidFill>
                <a:latin typeface="+mj-lt"/>
              </a:rPr>
              <a:t>  1 </a:t>
            </a:r>
            <a:r>
              <a:rPr lang="en-US" sz="2400" b="1" dirty="0">
                <a:solidFill>
                  <a:srgbClr val="FFFF00"/>
                </a:solidFill>
                <a:latin typeface="+mj-lt"/>
              </a:rPr>
              <a:t> The REVELATION of Jesus Christ, </a:t>
            </a:r>
            <a:r>
              <a:rPr lang="en-US" sz="2400" b="1" dirty="0">
                <a:solidFill>
                  <a:schemeClr val="bg1"/>
                </a:solidFill>
                <a:latin typeface="+mj-lt"/>
              </a:rPr>
              <a:t>which God gave Him to show His servants—things which must shortly take place. And He sent and signified it by His angel to His servant John, </a:t>
            </a:r>
          </a:p>
          <a:p>
            <a:pPr algn="just"/>
            <a:r>
              <a:rPr lang="en-US" sz="2400" b="1" dirty="0">
                <a:solidFill>
                  <a:schemeClr val="bg1"/>
                </a:solidFill>
                <a:latin typeface="+mj-lt"/>
              </a:rPr>
              <a:t>  2  who bore witness to the word of God, and to the testimony of Jesus Christ, to all things that he saw. </a:t>
            </a:r>
          </a:p>
          <a:p>
            <a:pPr algn="just"/>
            <a:r>
              <a:rPr lang="en-US" sz="2400" b="1" dirty="0">
                <a:solidFill>
                  <a:schemeClr val="bg1"/>
                </a:solidFill>
                <a:latin typeface="+mj-lt"/>
              </a:rPr>
              <a:t>  3  Blessed is he who reads and those who hear the words of this prophecy, and keep those things which are written in it; for the time is near</a:t>
            </a:r>
            <a:r>
              <a:rPr lang="en-US" sz="2400" dirty="0">
                <a:solidFill>
                  <a:srgbClr val="FFFF00"/>
                </a:solidFill>
                <a:latin typeface="+mj-lt"/>
              </a:rPr>
              <a:t>. </a:t>
            </a:r>
          </a:p>
        </p:txBody>
      </p:sp>
      <p:sp>
        <p:nvSpPr>
          <p:cNvPr id="4" name="TextBox 3">
            <a:extLst>
              <a:ext uri="{FF2B5EF4-FFF2-40B4-BE49-F238E27FC236}">
                <a16:creationId xmlns:a16="http://schemas.microsoft.com/office/drawing/2014/main" id="{8A9A8B68-64BE-42D5-83F3-1469D4940189}"/>
              </a:ext>
            </a:extLst>
          </p:cNvPr>
          <p:cNvSpPr txBox="1"/>
          <p:nvPr/>
        </p:nvSpPr>
        <p:spPr>
          <a:xfrm>
            <a:off x="515816" y="1477109"/>
            <a:ext cx="5662246" cy="523220"/>
          </a:xfrm>
          <a:prstGeom prst="rect">
            <a:avLst/>
          </a:prstGeom>
          <a:noFill/>
        </p:spPr>
        <p:txBody>
          <a:bodyPr wrap="square" rtlCol="0">
            <a:spAutoFit/>
          </a:bodyPr>
          <a:lstStyle/>
          <a:p>
            <a:pPr marL="339725" indent="-339725">
              <a:spcAft>
                <a:spcPts val="1800"/>
              </a:spcAft>
              <a:buFont typeface="Arial" panose="020B0604020202020204" pitchFamily="34" charset="0"/>
              <a:buChar char="•"/>
            </a:pPr>
            <a:r>
              <a:rPr lang="en-US" sz="2800" b="1" dirty="0">
                <a:latin typeface="+mj-lt"/>
              </a:rPr>
              <a:t>It is a REVELATION</a:t>
            </a:r>
          </a:p>
        </p:txBody>
      </p:sp>
      <p:sp>
        <p:nvSpPr>
          <p:cNvPr id="5" name="TextBox 4">
            <a:extLst>
              <a:ext uri="{FF2B5EF4-FFF2-40B4-BE49-F238E27FC236}">
                <a16:creationId xmlns:a16="http://schemas.microsoft.com/office/drawing/2014/main" id="{08F0B4FA-6322-4EAB-9238-255EA7E2A2B4}"/>
              </a:ext>
            </a:extLst>
          </p:cNvPr>
          <p:cNvSpPr txBox="1"/>
          <p:nvPr/>
        </p:nvSpPr>
        <p:spPr>
          <a:xfrm>
            <a:off x="375139" y="325760"/>
            <a:ext cx="11383108" cy="769441"/>
          </a:xfrm>
          <a:prstGeom prst="rect">
            <a:avLst/>
          </a:prstGeom>
          <a:noFill/>
        </p:spPr>
        <p:txBody>
          <a:bodyPr wrap="square" rtlCol="0">
            <a:spAutoFit/>
          </a:bodyPr>
          <a:lstStyle/>
          <a:p>
            <a:pPr algn="ctr"/>
            <a:r>
              <a:rPr lang="en-US" sz="4400" b="1" dirty="0">
                <a:latin typeface="+mj-lt"/>
              </a:rPr>
              <a:t>Four Keys to Understand the Book</a:t>
            </a:r>
          </a:p>
        </p:txBody>
      </p:sp>
    </p:spTree>
    <p:extLst>
      <p:ext uri="{BB962C8B-B14F-4D97-AF65-F5344CB8AC3E}">
        <p14:creationId xmlns:p14="http://schemas.microsoft.com/office/powerpoint/2010/main" val="304440684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365195" y="211869"/>
            <a:ext cx="5691554" cy="1077218"/>
          </a:xfrm>
          <a:prstGeom prst="rect">
            <a:avLst/>
          </a:prstGeom>
          <a:noFill/>
        </p:spPr>
        <p:txBody>
          <a:bodyPr wrap="square" rtlCol="0">
            <a:spAutoFit/>
          </a:bodyPr>
          <a:lstStyle/>
          <a:p>
            <a:pPr algn="ctr"/>
            <a:r>
              <a:rPr lang="en-US" sz="3200" b="1" dirty="0">
                <a:latin typeface="+mj-lt"/>
              </a:rPr>
              <a:t>Chapter Four:</a:t>
            </a:r>
          </a:p>
          <a:p>
            <a:pPr algn="ctr"/>
            <a:r>
              <a:rPr lang="en-US" sz="3200" b="1" dirty="0">
                <a:latin typeface="+mj-lt"/>
              </a:rPr>
              <a:t>You Believe in God . . .</a:t>
            </a:r>
          </a:p>
        </p:txBody>
      </p:sp>
      <p:sp>
        <p:nvSpPr>
          <p:cNvPr id="4" name="TextBox 3">
            <a:extLst>
              <a:ext uri="{FF2B5EF4-FFF2-40B4-BE49-F238E27FC236}">
                <a16:creationId xmlns:a16="http://schemas.microsoft.com/office/drawing/2014/main" id="{C0ABCD2B-FAB8-438C-905E-8A88A1B376A6}"/>
              </a:ext>
            </a:extLst>
          </p:cNvPr>
          <p:cNvSpPr txBox="1"/>
          <p:nvPr/>
        </p:nvSpPr>
        <p:spPr>
          <a:xfrm>
            <a:off x="6135252" y="321280"/>
            <a:ext cx="5812238" cy="3816429"/>
          </a:xfrm>
          <a:prstGeom prst="rect">
            <a:avLst/>
          </a:prstGeom>
          <a:solidFill>
            <a:srgbClr val="04070C"/>
          </a:solidFill>
          <a:ln w="76200">
            <a:solidFill>
              <a:srgbClr val="0000CC"/>
            </a:solidFill>
          </a:ln>
        </p:spPr>
        <p:txBody>
          <a:bodyPr wrap="square" rtlCol="0">
            <a:spAutoFit/>
          </a:bodyPr>
          <a:lstStyle/>
          <a:p>
            <a:pPr algn="just"/>
            <a:r>
              <a:rPr lang="en-US" sz="2200" b="1" dirty="0">
                <a:solidFill>
                  <a:schemeClr val="bg1"/>
                </a:solidFill>
                <a:latin typeface="+mj-lt"/>
              </a:rPr>
              <a:t>9  Whenever the living creatures give glory and honor and thanks to Him who sits on the throne, who lives forever and ever, </a:t>
            </a:r>
          </a:p>
          <a:p>
            <a:pPr algn="just"/>
            <a:r>
              <a:rPr lang="en-US" sz="2200" b="1" dirty="0">
                <a:solidFill>
                  <a:schemeClr val="bg1"/>
                </a:solidFill>
                <a:latin typeface="+mj-lt"/>
              </a:rPr>
              <a:t>  10  the </a:t>
            </a:r>
            <a:r>
              <a:rPr lang="en-US" sz="2200" b="1" dirty="0">
                <a:solidFill>
                  <a:srgbClr val="FFFF00"/>
                </a:solidFill>
                <a:latin typeface="+mj-lt"/>
              </a:rPr>
              <a:t>twenty-four elders </a:t>
            </a:r>
            <a:r>
              <a:rPr lang="en-US" sz="2200" b="1" dirty="0">
                <a:solidFill>
                  <a:schemeClr val="bg1"/>
                </a:solidFill>
                <a:latin typeface="+mj-lt"/>
              </a:rPr>
              <a:t>fall down before Him who sits on the throne and worship Him who lives forever and ever, and </a:t>
            </a:r>
            <a:r>
              <a:rPr lang="en-US" sz="2200" b="1" dirty="0">
                <a:solidFill>
                  <a:srgbClr val="FFFF00"/>
                </a:solidFill>
                <a:latin typeface="+mj-lt"/>
              </a:rPr>
              <a:t>cast their crowns </a:t>
            </a:r>
            <a:r>
              <a:rPr lang="en-US" sz="2200" b="1" dirty="0">
                <a:solidFill>
                  <a:schemeClr val="bg1"/>
                </a:solidFill>
                <a:latin typeface="+mj-lt"/>
              </a:rPr>
              <a:t>before the throne, saying: </a:t>
            </a:r>
          </a:p>
          <a:p>
            <a:pPr algn="just"/>
            <a:r>
              <a:rPr lang="en-US" sz="2200" b="1" dirty="0">
                <a:solidFill>
                  <a:schemeClr val="bg1"/>
                </a:solidFill>
                <a:latin typeface="+mj-lt"/>
              </a:rPr>
              <a:t>  11  "You are worthy, O Lord, To receive glory and honor and power; For You created all things, And by Your will they exist and were created." </a:t>
            </a:r>
          </a:p>
        </p:txBody>
      </p:sp>
      <p:sp>
        <p:nvSpPr>
          <p:cNvPr id="6" name="TextBox 5">
            <a:extLst>
              <a:ext uri="{FF2B5EF4-FFF2-40B4-BE49-F238E27FC236}">
                <a16:creationId xmlns:a16="http://schemas.microsoft.com/office/drawing/2014/main" id="{A4A9C7E8-D1D2-4965-9816-88CEBFDF5863}"/>
              </a:ext>
            </a:extLst>
          </p:cNvPr>
          <p:cNvSpPr txBox="1"/>
          <p:nvPr/>
        </p:nvSpPr>
        <p:spPr>
          <a:xfrm>
            <a:off x="191398" y="1167665"/>
            <a:ext cx="7143946" cy="1446550"/>
          </a:xfrm>
          <a:prstGeom prst="rect">
            <a:avLst/>
          </a:prstGeom>
          <a:noFill/>
        </p:spPr>
        <p:txBody>
          <a:bodyPr wrap="square" rtlCol="0">
            <a:spAutoFit/>
          </a:bodyPr>
          <a:lstStyle/>
          <a:p>
            <a:pPr marL="342900" indent="-342900">
              <a:buFont typeface="Arial" panose="020B0604020202020204" pitchFamily="34" charset="0"/>
              <a:buChar char="•"/>
              <a:tabLst>
                <a:tab pos="2286000" algn="l"/>
              </a:tabLst>
            </a:pPr>
            <a:r>
              <a:rPr lang="en-US" sz="2200" b="1" dirty="0">
                <a:latin typeface="+mj-lt"/>
              </a:rPr>
              <a:t>Living creatures </a:t>
            </a:r>
          </a:p>
          <a:p>
            <a:pPr marL="342900" indent="-342900">
              <a:buFont typeface="Arial" panose="020B0604020202020204" pitchFamily="34" charset="0"/>
              <a:buChar char="•"/>
              <a:tabLst>
                <a:tab pos="2286000" algn="l"/>
              </a:tabLst>
            </a:pPr>
            <a:r>
              <a:rPr lang="en-US" sz="2200" b="1" dirty="0">
                <a:latin typeface="+mj-lt"/>
              </a:rPr>
              <a:t>Give glory honor &amp; thanks to the eternal One</a:t>
            </a:r>
          </a:p>
          <a:p>
            <a:pPr marL="342900" indent="-342900">
              <a:buFont typeface="Arial" panose="020B0604020202020204" pitchFamily="34" charset="0"/>
              <a:buChar char="•"/>
              <a:tabLst>
                <a:tab pos="2286000" algn="l"/>
              </a:tabLst>
            </a:pPr>
            <a:r>
              <a:rPr lang="en-US" sz="2200" b="1" dirty="0">
                <a:latin typeface="+mj-lt"/>
              </a:rPr>
              <a:t>As the 24 elders worship Him, </a:t>
            </a:r>
          </a:p>
          <a:p>
            <a:pPr marL="342900" indent="-342900">
              <a:buFont typeface="Arial" panose="020B0604020202020204" pitchFamily="34" charset="0"/>
              <a:buChar char="•"/>
              <a:tabLst>
                <a:tab pos="2286000" algn="l"/>
              </a:tabLst>
            </a:pPr>
            <a:r>
              <a:rPr lang="en-US" sz="2200" b="1" dirty="0">
                <a:latin typeface="+mj-lt"/>
              </a:rPr>
              <a:t>Casting down their crowns</a:t>
            </a:r>
          </a:p>
        </p:txBody>
      </p:sp>
    </p:spTree>
    <p:extLst>
      <p:ext uri="{BB962C8B-B14F-4D97-AF65-F5344CB8AC3E}">
        <p14:creationId xmlns:p14="http://schemas.microsoft.com/office/powerpoint/2010/main" val="32276262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365195" y="211869"/>
            <a:ext cx="5691554" cy="1077218"/>
          </a:xfrm>
          <a:prstGeom prst="rect">
            <a:avLst/>
          </a:prstGeom>
          <a:noFill/>
        </p:spPr>
        <p:txBody>
          <a:bodyPr wrap="square" rtlCol="0">
            <a:spAutoFit/>
          </a:bodyPr>
          <a:lstStyle/>
          <a:p>
            <a:pPr algn="ctr"/>
            <a:r>
              <a:rPr lang="en-US" sz="3200" b="1" dirty="0">
                <a:latin typeface="+mj-lt"/>
              </a:rPr>
              <a:t>Chapter Four:</a:t>
            </a:r>
          </a:p>
          <a:p>
            <a:pPr algn="ctr"/>
            <a:r>
              <a:rPr lang="en-US" sz="3200" b="1" dirty="0">
                <a:latin typeface="+mj-lt"/>
              </a:rPr>
              <a:t>You Believe in God . . .</a:t>
            </a:r>
          </a:p>
        </p:txBody>
      </p:sp>
      <p:sp>
        <p:nvSpPr>
          <p:cNvPr id="4" name="TextBox 3">
            <a:extLst>
              <a:ext uri="{FF2B5EF4-FFF2-40B4-BE49-F238E27FC236}">
                <a16:creationId xmlns:a16="http://schemas.microsoft.com/office/drawing/2014/main" id="{C0ABCD2B-FAB8-438C-905E-8A88A1B376A6}"/>
              </a:ext>
            </a:extLst>
          </p:cNvPr>
          <p:cNvSpPr txBox="1"/>
          <p:nvPr/>
        </p:nvSpPr>
        <p:spPr>
          <a:xfrm>
            <a:off x="6135252" y="321280"/>
            <a:ext cx="5812238" cy="3816429"/>
          </a:xfrm>
          <a:prstGeom prst="rect">
            <a:avLst/>
          </a:prstGeom>
          <a:solidFill>
            <a:srgbClr val="04070C"/>
          </a:solidFill>
          <a:ln w="76200">
            <a:solidFill>
              <a:srgbClr val="0000CC"/>
            </a:solidFill>
          </a:ln>
        </p:spPr>
        <p:txBody>
          <a:bodyPr wrap="square" rtlCol="0">
            <a:spAutoFit/>
          </a:bodyPr>
          <a:lstStyle/>
          <a:p>
            <a:pPr algn="just"/>
            <a:r>
              <a:rPr lang="en-US" sz="2200" b="1" dirty="0">
                <a:solidFill>
                  <a:schemeClr val="bg1"/>
                </a:solidFill>
                <a:latin typeface="+mj-lt"/>
              </a:rPr>
              <a:t>9  Whenever the living creatures give glory and honor and thanks to Him who sits on the throne, who lives forever and ever, </a:t>
            </a:r>
          </a:p>
          <a:p>
            <a:pPr algn="just"/>
            <a:r>
              <a:rPr lang="en-US" sz="2200" b="1" dirty="0">
                <a:solidFill>
                  <a:schemeClr val="bg1"/>
                </a:solidFill>
                <a:latin typeface="+mj-lt"/>
              </a:rPr>
              <a:t>  10  the twenty-four elders fall down before Him who sits on the throne and worship Him who lives forever and ever, and cast their crowns before the throne, saying: </a:t>
            </a:r>
          </a:p>
          <a:p>
            <a:pPr algn="just"/>
            <a:r>
              <a:rPr lang="en-US" sz="2200" b="1" dirty="0">
                <a:solidFill>
                  <a:schemeClr val="bg1"/>
                </a:solidFill>
                <a:latin typeface="+mj-lt"/>
              </a:rPr>
              <a:t>  11  "</a:t>
            </a:r>
            <a:r>
              <a:rPr lang="en-US" sz="2200" b="1" dirty="0">
                <a:solidFill>
                  <a:srgbClr val="FFFF00"/>
                </a:solidFill>
                <a:latin typeface="+mj-lt"/>
              </a:rPr>
              <a:t>You are worthy, O Lord, To receive glory and honor and power</a:t>
            </a:r>
            <a:r>
              <a:rPr lang="en-US" sz="2200" b="1" dirty="0">
                <a:solidFill>
                  <a:schemeClr val="bg1"/>
                </a:solidFill>
                <a:latin typeface="+mj-lt"/>
              </a:rPr>
              <a:t>; For You created all things, And by Your will they exist and were created." </a:t>
            </a:r>
          </a:p>
        </p:txBody>
      </p:sp>
      <p:sp>
        <p:nvSpPr>
          <p:cNvPr id="6" name="TextBox 5">
            <a:extLst>
              <a:ext uri="{FF2B5EF4-FFF2-40B4-BE49-F238E27FC236}">
                <a16:creationId xmlns:a16="http://schemas.microsoft.com/office/drawing/2014/main" id="{A4A9C7E8-D1D2-4965-9816-88CEBFDF5863}"/>
              </a:ext>
            </a:extLst>
          </p:cNvPr>
          <p:cNvSpPr txBox="1"/>
          <p:nvPr/>
        </p:nvSpPr>
        <p:spPr>
          <a:xfrm>
            <a:off x="191398" y="1167665"/>
            <a:ext cx="7143946" cy="2123658"/>
          </a:xfrm>
          <a:prstGeom prst="rect">
            <a:avLst/>
          </a:prstGeom>
          <a:noFill/>
        </p:spPr>
        <p:txBody>
          <a:bodyPr wrap="square" rtlCol="0">
            <a:spAutoFit/>
          </a:bodyPr>
          <a:lstStyle/>
          <a:p>
            <a:pPr marL="342900" indent="-342900">
              <a:buFont typeface="Arial" panose="020B0604020202020204" pitchFamily="34" charset="0"/>
              <a:buChar char="•"/>
              <a:tabLst>
                <a:tab pos="2286000" algn="l"/>
              </a:tabLst>
            </a:pPr>
            <a:r>
              <a:rPr lang="en-US" sz="2200" b="1" dirty="0">
                <a:latin typeface="+mj-lt"/>
              </a:rPr>
              <a:t>Living creatures </a:t>
            </a:r>
          </a:p>
          <a:p>
            <a:pPr marL="342900" indent="-342900">
              <a:buFont typeface="Arial" panose="020B0604020202020204" pitchFamily="34" charset="0"/>
              <a:buChar char="•"/>
              <a:tabLst>
                <a:tab pos="2286000" algn="l"/>
              </a:tabLst>
            </a:pPr>
            <a:r>
              <a:rPr lang="en-US" sz="2200" b="1" dirty="0">
                <a:latin typeface="+mj-lt"/>
              </a:rPr>
              <a:t>Give glory honor &amp; thanks to the eternal One</a:t>
            </a:r>
          </a:p>
          <a:p>
            <a:pPr marL="342900" indent="-342900">
              <a:buFont typeface="Arial" panose="020B0604020202020204" pitchFamily="34" charset="0"/>
              <a:buChar char="•"/>
              <a:tabLst>
                <a:tab pos="2286000" algn="l"/>
              </a:tabLst>
            </a:pPr>
            <a:r>
              <a:rPr lang="en-US" sz="2200" b="1" dirty="0">
                <a:latin typeface="+mj-lt"/>
              </a:rPr>
              <a:t>As the 24 elders worship Him, </a:t>
            </a:r>
          </a:p>
          <a:p>
            <a:pPr marL="342900" indent="-342900">
              <a:buFont typeface="Arial" panose="020B0604020202020204" pitchFamily="34" charset="0"/>
              <a:buChar char="•"/>
              <a:tabLst>
                <a:tab pos="2286000" algn="l"/>
              </a:tabLst>
            </a:pPr>
            <a:r>
              <a:rPr lang="en-US" sz="2200" b="1" dirty="0">
                <a:latin typeface="+mj-lt"/>
              </a:rPr>
              <a:t>Casting down their crowns</a:t>
            </a:r>
          </a:p>
          <a:p>
            <a:pPr marL="342900" indent="-342900">
              <a:buFont typeface="Arial" panose="020B0604020202020204" pitchFamily="34" charset="0"/>
              <a:buChar char="•"/>
              <a:tabLst>
                <a:tab pos="2286000" algn="l"/>
              </a:tabLst>
            </a:pPr>
            <a:r>
              <a:rPr lang="en-US" sz="2200" b="1" dirty="0">
                <a:latin typeface="+mj-lt"/>
              </a:rPr>
              <a:t>You are worthy to receive glory/honor/power</a:t>
            </a:r>
          </a:p>
          <a:p>
            <a:pPr marL="342900" indent="-342900">
              <a:buFont typeface="Arial" panose="020B0604020202020204" pitchFamily="34" charset="0"/>
              <a:buChar char="•"/>
              <a:tabLst>
                <a:tab pos="2286000" algn="l"/>
              </a:tabLst>
            </a:pPr>
            <a:r>
              <a:rPr lang="en-US" sz="2200" b="1" dirty="0">
                <a:latin typeface="+mj-lt"/>
              </a:rPr>
              <a:t>You created all, and by YOU all are &amp; exist</a:t>
            </a:r>
          </a:p>
        </p:txBody>
      </p:sp>
    </p:spTree>
    <p:extLst>
      <p:ext uri="{BB962C8B-B14F-4D97-AF65-F5344CB8AC3E}">
        <p14:creationId xmlns:p14="http://schemas.microsoft.com/office/powerpoint/2010/main" val="359153427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365195" y="211869"/>
            <a:ext cx="5691554" cy="1077218"/>
          </a:xfrm>
          <a:prstGeom prst="rect">
            <a:avLst/>
          </a:prstGeom>
          <a:noFill/>
        </p:spPr>
        <p:txBody>
          <a:bodyPr wrap="square" rtlCol="0">
            <a:spAutoFit/>
          </a:bodyPr>
          <a:lstStyle/>
          <a:p>
            <a:pPr algn="ctr"/>
            <a:r>
              <a:rPr lang="en-US" sz="3200" b="1" dirty="0">
                <a:latin typeface="+mj-lt"/>
              </a:rPr>
              <a:t>Chapter Five:</a:t>
            </a:r>
          </a:p>
          <a:p>
            <a:pPr algn="ctr"/>
            <a:r>
              <a:rPr lang="en-US" sz="3200" b="1" dirty="0">
                <a:latin typeface="+mj-lt"/>
              </a:rPr>
              <a:t>Believe Also in Me . . .</a:t>
            </a:r>
          </a:p>
        </p:txBody>
      </p:sp>
      <p:sp>
        <p:nvSpPr>
          <p:cNvPr id="4" name="TextBox 3">
            <a:extLst>
              <a:ext uri="{FF2B5EF4-FFF2-40B4-BE49-F238E27FC236}">
                <a16:creationId xmlns:a16="http://schemas.microsoft.com/office/drawing/2014/main" id="{C0ABCD2B-FAB8-438C-905E-8A88A1B376A6}"/>
              </a:ext>
            </a:extLst>
          </p:cNvPr>
          <p:cNvSpPr txBox="1"/>
          <p:nvPr/>
        </p:nvSpPr>
        <p:spPr>
          <a:xfrm>
            <a:off x="6135252" y="260992"/>
            <a:ext cx="5812238" cy="6524863"/>
          </a:xfrm>
          <a:prstGeom prst="rect">
            <a:avLst/>
          </a:prstGeom>
          <a:solidFill>
            <a:srgbClr val="04070C"/>
          </a:solidFill>
          <a:ln w="76200">
            <a:solidFill>
              <a:srgbClr val="0000CC"/>
            </a:solidFill>
          </a:ln>
        </p:spPr>
        <p:txBody>
          <a:bodyPr wrap="square" rtlCol="0">
            <a:spAutoFit/>
          </a:bodyPr>
          <a:lstStyle/>
          <a:p>
            <a:pPr algn="just"/>
            <a:r>
              <a:rPr lang="en-US" sz="2200" b="1" dirty="0">
                <a:solidFill>
                  <a:schemeClr val="bg1"/>
                </a:solidFill>
                <a:latin typeface="+mj-lt"/>
              </a:rPr>
              <a:t>   1  And I saw </a:t>
            </a:r>
            <a:r>
              <a:rPr lang="en-US" sz="2200" b="1" dirty="0">
                <a:solidFill>
                  <a:srgbClr val="FFFF00"/>
                </a:solidFill>
                <a:latin typeface="+mj-lt"/>
              </a:rPr>
              <a:t>in the right hand </a:t>
            </a:r>
            <a:r>
              <a:rPr lang="en-US" sz="2200" b="1" dirty="0">
                <a:solidFill>
                  <a:schemeClr val="bg1"/>
                </a:solidFill>
                <a:latin typeface="+mj-lt"/>
              </a:rPr>
              <a:t>of Him who sat on the throne </a:t>
            </a:r>
            <a:r>
              <a:rPr lang="en-US" sz="2200" b="1" dirty="0">
                <a:solidFill>
                  <a:srgbClr val="FFFF00"/>
                </a:solidFill>
                <a:latin typeface="+mj-lt"/>
              </a:rPr>
              <a:t>a scroll </a:t>
            </a:r>
            <a:r>
              <a:rPr lang="en-US" sz="2200" b="1" dirty="0">
                <a:solidFill>
                  <a:schemeClr val="bg1"/>
                </a:solidFill>
                <a:latin typeface="+mj-lt"/>
              </a:rPr>
              <a:t>written inside and on the back, sealed with seven seals. </a:t>
            </a:r>
          </a:p>
          <a:p>
            <a:pPr algn="just"/>
            <a:r>
              <a:rPr lang="en-US" sz="2200" b="1" dirty="0">
                <a:solidFill>
                  <a:schemeClr val="bg1"/>
                </a:solidFill>
                <a:latin typeface="+mj-lt"/>
              </a:rPr>
              <a:t>  2  Then I saw a strong angel proclaiming with a loud voice, "Who is worthy to open the scroll and to loose its seals?" </a:t>
            </a:r>
          </a:p>
          <a:p>
            <a:pPr algn="just"/>
            <a:r>
              <a:rPr lang="en-US" sz="2200" b="1" dirty="0">
                <a:solidFill>
                  <a:schemeClr val="bg1"/>
                </a:solidFill>
                <a:latin typeface="+mj-lt"/>
              </a:rPr>
              <a:t>  3  And no one in heaven or on the earth or under the </a:t>
            </a:r>
            <a:r>
              <a:rPr lang="en-US" sz="2200" b="1">
                <a:solidFill>
                  <a:schemeClr val="bg1"/>
                </a:solidFill>
                <a:latin typeface="+mj-lt"/>
              </a:rPr>
              <a:t>earth was </a:t>
            </a:r>
            <a:r>
              <a:rPr lang="en-US" sz="2200" b="1" dirty="0">
                <a:solidFill>
                  <a:schemeClr val="bg1"/>
                </a:solidFill>
                <a:latin typeface="+mj-lt"/>
              </a:rPr>
              <a:t>able to open the scroll, or to look at it. </a:t>
            </a:r>
          </a:p>
          <a:p>
            <a:pPr algn="just"/>
            <a:r>
              <a:rPr lang="en-US" sz="2200" b="1" dirty="0">
                <a:solidFill>
                  <a:schemeClr val="bg1"/>
                </a:solidFill>
                <a:latin typeface="+mj-lt"/>
              </a:rPr>
              <a:t>  4  So I wept much, because no </a:t>
            </a:r>
            <a:r>
              <a:rPr lang="en-US" sz="2200" b="1">
                <a:solidFill>
                  <a:schemeClr val="bg1"/>
                </a:solidFill>
                <a:latin typeface="+mj-lt"/>
              </a:rPr>
              <a:t>one was </a:t>
            </a:r>
            <a:r>
              <a:rPr lang="en-US" sz="2200" b="1" dirty="0">
                <a:solidFill>
                  <a:schemeClr val="bg1"/>
                </a:solidFill>
                <a:latin typeface="+mj-lt"/>
              </a:rPr>
              <a:t>found worthy to open and read the scroll, or to look at it. </a:t>
            </a:r>
          </a:p>
          <a:p>
            <a:pPr algn="just"/>
            <a:r>
              <a:rPr lang="en-US" sz="2200" b="1" dirty="0">
                <a:solidFill>
                  <a:schemeClr val="bg1"/>
                </a:solidFill>
                <a:latin typeface="+mj-lt"/>
              </a:rPr>
              <a:t>  5  But one of the elders said to me, "Do not weep. Behold, the Lion of the tribe of Judah, the Root of David</a:t>
            </a:r>
            <a:r>
              <a:rPr lang="en-US" sz="2200" b="1">
                <a:solidFill>
                  <a:schemeClr val="bg1"/>
                </a:solidFill>
                <a:latin typeface="+mj-lt"/>
              </a:rPr>
              <a:t>, has </a:t>
            </a:r>
            <a:r>
              <a:rPr lang="en-US" sz="2200" b="1" dirty="0">
                <a:solidFill>
                  <a:schemeClr val="bg1"/>
                </a:solidFill>
                <a:latin typeface="+mj-lt"/>
              </a:rPr>
              <a:t>prevailed to open the scroll and to loose its seven seals." </a:t>
            </a:r>
          </a:p>
          <a:p>
            <a:pPr algn="just"/>
            <a:r>
              <a:rPr lang="en-US" sz="2200" b="1" dirty="0">
                <a:solidFill>
                  <a:schemeClr val="bg1"/>
                </a:solidFill>
                <a:latin typeface="+mj-lt"/>
              </a:rPr>
              <a:t>  6  And I looked, and behold, in the midst of the throne and of the four living creatures, and in the midst of the elders, stood a Lamb . . .  </a:t>
            </a:r>
          </a:p>
        </p:txBody>
      </p:sp>
      <p:sp>
        <p:nvSpPr>
          <p:cNvPr id="6" name="TextBox 5">
            <a:extLst>
              <a:ext uri="{FF2B5EF4-FFF2-40B4-BE49-F238E27FC236}">
                <a16:creationId xmlns:a16="http://schemas.microsoft.com/office/drawing/2014/main" id="{A4A9C7E8-D1D2-4965-9816-88CEBFDF5863}"/>
              </a:ext>
            </a:extLst>
          </p:cNvPr>
          <p:cNvSpPr txBox="1"/>
          <p:nvPr/>
        </p:nvSpPr>
        <p:spPr>
          <a:xfrm>
            <a:off x="241163" y="1145512"/>
            <a:ext cx="5894089" cy="430887"/>
          </a:xfrm>
          <a:prstGeom prst="rect">
            <a:avLst/>
          </a:prstGeom>
          <a:noFill/>
        </p:spPr>
        <p:txBody>
          <a:bodyPr wrap="square" rtlCol="0">
            <a:spAutoFit/>
          </a:bodyPr>
          <a:lstStyle/>
          <a:p>
            <a:pPr marL="342900" indent="-342900">
              <a:buFont typeface="Arial" panose="020B0604020202020204" pitchFamily="34" charset="0"/>
              <a:buChar char="•"/>
              <a:tabLst>
                <a:tab pos="2286000" algn="l"/>
              </a:tabLst>
            </a:pPr>
            <a:r>
              <a:rPr lang="en-US" sz="2200" b="1" dirty="0">
                <a:latin typeface="+mj-lt"/>
              </a:rPr>
              <a:t>Scroll in right hand of One on throne</a:t>
            </a:r>
            <a:endParaRPr lang="en-US" sz="2200" b="1" i="1" dirty="0">
              <a:latin typeface="+mj-lt"/>
            </a:endParaRPr>
          </a:p>
        </p:txBody>
      </p:sp>
    </p:spTree>
    <p:extLst>
      <p:ext uri="{BB962C8B-B14F-4D97-AF65-F5344CB8AC3E}">
        <p14:creationId xmlns:p14="http://schemas.microsoft.com/office/powerpoint/2010/main" val="241343499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365195" y="211869"/>
            <a:ext cx="5691554" cy="1077218"/>
          </a:xfrm>
          <a:prstGeom prst="rect">
            <a:avLst/>
          </a:prstGeom>
          <a:noFill/>
        </p:spPr>
        <p:txBody>
          <a:bodyPr wrap="square" rtlCol="0">
            <a:spAutoFit/>
          </a:bodyPr>
          <a:lstStyle/>
          <a:p>
            <a:pPr algn="ctr"/>
            <a:r>
              <a:rPr lang="en-US" sz="3200" b="1" dirty="0">
                <a:latin typeface="+mj-lt"/>
              </a:rPr>
              <a:t>Chapter Five:</a:t>
            </a:r>
          </a:p>
          <a:p>
            <a:pPr algn="ctr"/>
            <a:r>
              <a:rPr lang="en-US" sz="3200" b="1" dirty="0">
                <a:latin typeface="+mj-lt"/>
              </a:rPr>
              <a:t>Believe Also in Me . . .</a:t>
            </a:r>
          </a:p>
        </p:txBody>
      </p:sp>
      <p:sp>
        <p:nvSpPr>
          <p:cNvPr id="4" name="TextBox 3">
            <a:extLst>
              <a:ext uri="{FF2B5EF4-FFF2-40B4-BE49-F238E27FC236}">
                <a16:creationId xmlns:a16="http://schemas.microsoft.com/office/drawing/2014/main" id="{C0ABCD2B-FAB8-438C-905E-8A88A1B376A6}"/>
              </a:ext>
            </a:extLst>
          </p:cNvPr>
          <p:cNvSpPr txBox="1"/>
          <p:nvPr/>
        </p:nvSpPr>
        <p:spPr>
          <a:xfrm>
            <a:off x="6135252" y="260992"/>
            <a:ext cx="5812238" cy="6524863"/>
          </a:xfrm>
          <a:prstGeom prst="rect">
            <a:avLst/>
          </a:prstGeom>
          <a:solidFill>
            <a:srgbClr val="04070C"/>
          </a:solidFill>
          <a:ln w="76200">
            <a:solidFill>
              <a:srgbClr val="0000CC"/>
            </a:solidFill>
          </a:ln>
        </p:spPr>
        <p:txBody>
          <a:bodyPr wrap="square" rtlCol="0">
            <a:spAutoFit/>
          </a:bodyPr>
          <a:lstStyle/>
          <a:p>
            <a:pPr algn="just"/>
            <a:r>
              <a:rPr lang="en-US" sz="2200" b="1" dirty="0">
                <a:solidFill>
                  <a:schemeClr val="bg1"/>
                </a:solidFill>
                <a:latin typeface="+mj-lt"/>
              </a:rPr>
              <a:t>   1  And I saw in the right hand of Him who sat on the throne a scroll </a:t>
            </a:r>
            <a:r>
              <a:rPr lang="en-US" sz="2200" b="1" dirty="0">
                <a:solidFill>
                  <a:srgbClr val="FFFF00"/>
                </a:solidFill>
                <a:latin typeface="+mj-lt"/>
              </a:rPr>
              <a:t>written inside and on the back, sealed with seven seals</a:t>
            </a:r>
            <a:r>
              <a:rPr lang="en-US" sz="2200" b="1" dirty="0">
                <a:solidFill>
                  <a:schemeClr val="bg1"/>
                </a:solidFill>
                <a:latin typeface="+mj-lt"/>
              </a:rPr>
              <a:t>. </a:t>
            </a:r>
          </a:p>
          <a:p>
            <a:pPr algn="just"/>
            <a:r>
              <a:rPr lang="en-US" sz="2200" b="1" dirty="0">
                <a:solidFill>
                  <a:schemeClr val="bg1"/>
                </a:solidFill>
                <a:latin typeface="+mj-lt"/>
              </a:rPr>
              <a:t>  2  Then I saw a strong angel proclaiming with a loud voice, "Who is worthy to open the scroll and to loose its seals?" </a:t>
            </a:r>
          </a:p>
          <a:p>
            <a:pPr algn="just"/>
            <a:r>
              <a:rPr lang="en-US" sz="2200" b="1" dirty="0">
                <a:solidFill>
                  <a:schemeClr val="bg1"/>
                </a:solidFill>
                <a:latin typeface="+mj-lt"/>
              </a:rPr>
              <a:t>  3  And no one in heaven or on the earth or under the earth was able to open the scroll, or to look at it. </a:t>
            </a:r>
          </a:p>
          <a:p>
            <a:pPr algn="just"/>
            <a:r>
              <a:rPr lang="en-US" sz="2200" b="1" dirty="0">
                <a:solidFill>
                  <a:schemeClr val="bg1"/>
                </a:solidFill>
                <a:latin typeface="+mj-lt"/>
              </a:rPr>
              <a:t>  4  So I wept much, because no one was found worthy to open and read the scroll, or to look at it. </a:t>
            </a:r>
          </a:p>
          <a:p>
            <a:pPr algn="just"/>
            <a:r>
              <a:rPr lang="en-US" sz="2200" b="1" dirty="0">
                <a:solidFill>
                  <a:schemeClr val="bg1"/>
                </a:solidFill>
                <a:latin typeface="+mj-lt"/>
              </a:rPr>
              <a:t>  5  But one of the elders said to me, "Do not weep. Behold, the Lion of the tribe of Judah, the Root of David, has prevailed to open the scroll and to loose its seven seals." </a:t>
            </a:r>
          </a:p>
          <a:p>
            <a:pPr algn="just"/>
            <a:r>
              <a:rPr lang="en-US" sz="2200" b="1" dirty="0">
                <a:solidFill>
                  <a:schemeClr val="bg1"/>
                </a:solidFill>
                <a:latin typeface="+mj-lt"/>
              </a:rPr>
              <a:t>  6  And I looked, and behold, in the midst of the throne and of the four living creatures, and in the midst of the elders, stood a Lamb . . .  </a:t>
            </a:r>
          </a:p>
        </p:txBody>
      </p:sp>
      <p:sp>
        <p:nvSpPr>
          <p:cNvPr id="6" name="TextBox 5">
            <a:extLst>
              <a:ext uri="{FF2B5EF4-FFF2-40B4-BE49-F238E27FC236}">
                <a16:creationId xmlns:a16="http://schemas.microsoft.com/office/drawing/2014/main" id="{A4A9C7E8-D1D2-4965-9816-88CEBFDF5863}"/>
              </a:ext>
            </a:extLst>
          </p:cNvPr>
          <p:cNvSpPr txBox="1"/>
          <p:nvPr/>
        </p:nvSpPr>
        <p:spPr>
          <a:xfrm>
            <a:off x="241163" y="1145512"/>
            <a:ext cx="5894089" cy="769441"/>
          </a:xfrm>
          <a:prstGeom prst="rect">
            <a:avLst/>
          </a:prstGeom>
          <a:noFill/>
        </p:spPr>
        <p:txBody>
          <a:bodyPr wrap="square" rtlCol="0">
            <a:spAutoFit/>
          </a:bodyPr>
          <a:lstStyle/>
          <a:p>
            <a:pPr marL="342900" indent="-342900">
              <a:buFont typeface="Arial" panose="020B0604020202020204" pitchFamily="34" charset="0"/>
              <a:buChar char="•"/>
              <a:tabLst>
                <a:tab pos="2286000" algn="l"/>
              </a:tabLst>
            </a:pPr>
            <a:r>
              <a:rPr lang="en-US" sz="2200" b="1" dirty="0">
                <a:latin typeface="+mj-lt"/>
              </a:rPr>
              <a:t>Scroll in right hand of One on throne</a:t>
            </a:r>
          </a:p>
          <a:p>
            <a:pPr marL="342900" indent="-342900">
              <a:buFont typeface="Arial" panose="020B0604020202020204" pitchFamily="34" charset="0"/>
              <a:buChar char="•"/>
              <a:tabLst>
                <a:tab pos="2286000" algn="l"/>
              </a:tabLst>
            </a:pPr>
            <a:r>
              <a:rPr lang="en-US" sz="2200" b="1" dirty="0">
                <a:latin typeface="+mj-lt"/>
              </a:rPr>
              <a:t>Written on both sides and sealed</a:t>
            </a:r>
            <a:endParaRPr lang="en-US" sz="2200" b="1" i="1" dirty="0">
              <a:latin typeface="+mj-lt"/>
            </a:endParaRPr>
          </a:p>
        </p:txBody>
      </p:sp>
    </p:spTree>
    <p:extLst>
      <p:ext uri="{BB962C8B-B14F-4D97-AF65-F5344CB8AC3E}">
        <p14:creationId xmlns:p14="http://schemas.microsoft.com/office/powerpoint/2010/main" val="287843317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365195" y="211869"/>
            <a:ext cx="5691554" cy="1077218"/>
          </a:xfrm>
          <a:prstGeom prst="rect">
            <a:avLst/>
          </a:prstGeom>
          <a:noFill/>
        </p:spPr>
        <p:txBody>
          <a:bodyPr wrap="square" rtlCol="0">
            <a:spAutoFit/>
          </a:bodyPr>
          <a:lstStyle/>
          <a:p>
            <a:pPr algn="ctr"/>
            <a:r>
              <a:rPr lang="en-US" sz="3200" b="1" dirty="0">
                <a:solidFill>
                  <a:schemeClr val="tx1"/>
                </a:solidFill>
                <a:latin typeface="+mj-lt"/>
              </a:rPr>
              <a:t>Chapter Five:</a:t>
            </a:r>
          </a:p>
          <a:p>
            <a:pPr algn="ctr"/>
            <a:r>
              <a:rPr lang="en-US" sz="3200" b="1" dirty="0">
                <a:latin typeface="+mj-lt"/>
              </a:rPr>
              <a:t>Believe Also in Me . . .</a:t>
            </a:r>
          </a:p>
        </p:txBody>
      </p:sp>
      <p:sp>
        <p:nvSpPr>
          <p:cNvPr id="4" name="TextBox 3">
            <a:extLst>
              <a:ext uri="{FF2B5EF4-FFF2-40B4-BE49-F238E27FC236}">
                <a16:creationId xmlns:a16="http://schemas.microsoft.com/office/drawing/2014/main" id="{C0ABCD2B-FAB8-438C-905E-8A88A1B376A6}"/>
              </a:ext>
            </a:extLst>
          </p:cNvPr>
          <p:cNvSpPr txBox="1"/>
          <p:nvPr/>
        </p:nvSpPr>
        <p:spPr>
          <a:xfrm>
            <a:off x="6135252" y="260992"/>
            <a:ext cx="5812238" cy="6524863"/>
          </a:xfrm>
          <a:prstGeom prst="rect">
            <a:avLst/>
          </a:prstGeom>
          <a:solidFill>
            <a:srgbClr val="04070C"/>
          </a:solidFill>
          <a:ln w="76200">
            <a:solidFill>
              <a:srgbClr val="0000CC"/>
            </a:solidFill>
          </a:ln>
        </p:spPr>
        <p:txBody>
          <a:bodyPr wrap="square" rtlCol="0">
            <a:spAutoFit/>
          </a:bodyPr>
          <a:lstStyle/>
          <a:p>
            <a:pPr algn="just"/>
            <a:r>
              <a:rPr lang="en-US" sz="2200" b="1" dirty="0">
                <a:solidFill>
                  <a:schemeClr val="bg1"/>
                </a:solidFill>
                <a:latin typeface="+mj-lt"/>
              </a:rPr>
              <a:t>   1  And I saw in the right hand of Him who sat on the throne a scroll written inside and on the back, sealed with seven seals. </a:t>
            </a:r>
          </a:p>
          <a:p>
            <a:pPr algn="just"/>
            <a:r>
              <a:rPr lang="en-US" sz="2200" b="1" dirty="0">
                <a:solidFill>
                  <a:schemeClr val="bg1"/>
                </a:solidFill>
                <a:latin typeface="+mj-lt"/>
              </a:rPr>
              <a:t>  2  Then I saw a </a:t>
            </a:r>
            <a:r>
              <a:rPr lang="en-US" sz="2200" b="1" dirty="0">
                <a:solidFill>
                  <a:srgbClr val="FFFF00"/>
                </a:solidFill>
                <a:latin typeface="+mj-lt"/>
              </a:rPr>
              <a:t>strong angel </a:t>
            </a:r>
            <a:r>
              <a:rPr lang="en-US" sz="2200" b="1" dirty="0">
                <a:solidFill>
                  <a:schemeClr val="bg1"/>
                </a:solidFill>
                <a:latin typeface="+mj-lt"/>
              </a:rPr>
              <a:t>proclaiming with a loud voice, "</a:t>
            </a:r>
            <a:r>
              <a:rPr lang="en-US" sz="2200" b="1" dirty="0">
                <a:solidFill>
                  <a:srgbClr val="FFFF00"/>
                </a:solidFill>
                <a:latin typeface="+mj-lt"/>
              </a:rPr>
              <a:t>Who is worthy to open </a:t>
            </a:r>
            <a:r>
              <a:rPr lang="en-US" sz="2200" b="1" dirty="0">
                <a:solidFill>
                  <a:schemeClr val="bg1"/>
                </a:solidFill>
                <a:latin typeface="+mj-lt"/>
              </a:rPr>
              <a:t>the scroll and to loose its seals?" </a:t>
            </a:r>
          </a:p>
          <a:p>
            <a:pPr algn="just"/>
            <a:r>
              <a:rPr lang="en-US" sz="2200" b="1" dirty="0">
                <a:solidFill>
                  <a:schemeClr val="bg1"/>
                </a:solidFill>
                <a:latin typeface="+mj-lt"/>
              </a:rPr>
              <a:t>  3  And no one in heaven or on the earth or under the earth was able to open the scroll, or to look at it. </a:t>
            </a:r>
          </a:p>
          <a:p>
            <a:pPr algn="just"/>
            <a:r>
              <a:rPr lang="en-US" sz="2200" b="1" dirty="0">
                <a:solidFill>
                  <a:schemeClr val="bg1"/>
                </a:solidFill>
                <a:latin typeface="+mj-lt"/>
              </a:rPr>
              <a:t>  4  So I wept much, because no one was found worthy to open and read the scroll, or to look at it. </a:t>
            </a:r>
          </a:p>
          <a:p>
            <a:pPr algn="just"/>
            <a:r>
              <a:rPr lang="en-US" sz="2200" b="1" dirty="0">
                <a:solidFill>
                  <a:schemeClr val="bg1"/>
                </a:solidFill>
                <a:latin typeface="+mj-lt"/>
              </a:rPr>
              <a:t>  5  But one of the elders said to me, "Do not weep. Behold, the Lion of the tribe of Judah, the Root of David, has prevailed to open the scroll and to loose its seven seals." </a:t>
            </a:r>
          </a:p>
          <a:p>
            <a:pPr algn="just"/>
            <a:r>
              <a:rPr lang="en-US" sz="2200" b="1" dirty="0">
                <a:solidFill>
                  <a:schemeClr val="bg1"/>
                </a:solidFill>
                <a:latin typeface="+mj-lt"/>
              </a:rPr>
              <a:t>  6  And I looked, and behold, in the midst of the throne and of the four living creatures, and in the midst of the elders, stood a Lamb . . .  </a:t>
            </a:r>
          </a:p>
        </p:txBody>
      </p:sp>
      <p:sp>
        <p:nvSpPr>
          <p:cNvPr id="6" name="TextBox 5">
            <a:extLst>
              <a:ext uri="{FF2B5EF4-FFF2-40B4-BE49-F238E27FC236}">
                <a16:creationId xmlns:a16="http://schemas.microsoft.com/office/drawing/2014/main" id="{A4A9C7E8-D1D2-4965-9816-88CEBFDF5863}"/>
              </a:ext>
            </a:extLst>
          </p:cNvPr>
          <p:cNvSpPr txBox="1"/>
          <p:nvPr/>
        </p:nvSpPr>
        <p:spPr>
          <a:xfrm>
            <a:off x="241163" y="1145512"/>
            <a:ext cx="5894089" cy="1107996"/>
          </a:xfrm>
          <a:prstGeom prst="rect">
            <a:avLst/>
          </a:prstGeom>
          <a:noFill/>
        </p:spPr>
        <p:txBody>
          <a:bodyPr wrap="square" rtlCol="0">
            <a:spAutoFit/>
          </a:bodyPr>
          <a:lstStyle/>
          <a:p>
            <a:pPr marL="342900" indent="-342900">
              <a:buFont typeface="Arial" panose="020B0604020202020204" pitchFamily="34" charset="0"/>
              <a:buChar char="•"/>
              <a:tabLst>
                <a:tab pos="2286000" algn="l"/>
              </a:tabLst>
            </a:pPr>
            <a:r>
              <a:rPr lang="en-US" sz="2200" b="1" dirty="0">
                <a:latin typeface="+mj-lt"/>
              </a:rPr>
              <a:t>Scroll in right hand of One on throne</a:t>
            </a:r>
          </a:p>
          <a:p>
            <a:pPr marL="342900" indent="-342900">
              <a:buFont typeface="Arial" panose="020B0604020202020204" pitchFamily="34" charset="0"/>
              <a:buChar char="•"/>
              <a:tabLst>
                <a:tab pos="2286000" algn="l"/>
              </a:tabLst>
            </a:pPr>
            <a:r>
              <a:rPr lang="en-US" sz="2200" b="1" dirty="0">
                <a:latin typeface="+mj-lt"/>
              </a:rPr>
              <a:t>Written on both sides and sealed</a:t>
            </a:r>
          </a:p>
          <a:p>
            <a:pPr marL="342900" indent="-342900">
              <a:buFont typeface="Arial" panose="020B0604020202020204" pitchFamily="34" charset="0"/>
              <a:buChar char="•"/>
              <a:tabLst>
                <a:tab pos="2286000" algn="l"/>
              </a:tabLst>
            </a:pPr>
            <a:r>
              <a:rPr lang="en-US" sz="2200" b="1" dirty="0">
                <a:latin typeface="+mj-lt"/>
              </a:rPr>
              <a:t>Strong angel, “Who is worthy to open…</a:t>
            </a:r>
          </a:p>
        </p:txBody>
      </p:sp>
    </p:spTree>
    <p:extLst>
      <p:ext uri="{BB962C8B-B14F-4D97-AF65-F5344CB8AC3E}">
        <p14:creationId xmlns:p14="http://schemas.microsoft.com/office/powerpoint/2010/main" val="85226701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365195" y="211869"/>
            <a:ext cx="5691554" cy="1077218"/>
          </a:xfrm>
          <a:prstGeom prst="rect">
            <a:avLst/>
          </a:prstGeom>
          <a:noFill/>
        </p:spPr>
        <p:txBody>
          <a:bodyPr wrap="square" rtlCol="0">
            <a:spAutoFit/>
          </a:bodyPr>
          <a:lstStyle/>
          <a:p>
            <a:pPr algn="ctr"/>
            <a:r>
              <a:rPr lang="en-US" sz="3200" b="1" dirty="0">
                <a:solidFill>
                  <a:schemeClr val="tx1"/>
                </a:solidFill>
                <a:latin typeface="+mj-lt"/>
              </a:rPr>
              <a:t>Chapter Five:</a:t>
            </a:r>
          </a:p>
          <a:p>
            <a:pPr algn="ctr"/>
            <a:r>
              <a:rPr lang="en-US" sz="3200" b="1" dirty="0">
                <a:latin typeface="+mj-lt"/>
              </a:rPr>
              <a:t>Believe Also in Me . . .</a:t>
            </a:r>
          </a:p>
        </p:txBody>
      </p:sp>
      <p:sp>
        <p:nvSpPr>
          <p:cNvPr id="4" name="TextBox 3">
            <a:extLst>
              <a:ext uri="{FF2B5EF4-FFF2-40B4-BE49-F238E27FC236}">
                <a16:creationId xmlns:a16="http://schemas.microsoft.com/office/drawing/2014/main" id="{C0ABCD2B-FAB8-438C-905E-8A88A1B376A6}"/>
              </a:ext>
            </a:extLst>
          </p:cNvPr>
          <p:cNvSpPr txBox="1"/>
          <p:nvPr/>
        </p:nvSpPr>
        <p:spPr>
          <a:xfrm>
            <a:off x="6135252" y="260992"/>
            <a:ext cx="5812238" cy="6524863"/>
          </a:xfrm>
          <a:prstGeom prst="rect">
            <a:avLst/>
          </a:prstGeom>
          <a:solidFill>
            <a:srgbClr val="04070C"/>
          </a:solidFill>
          <a:ln w="76200">
            <a:solidFill>
              <a:srgbClr val="0000CC"/>
            </a:solidFill>
          </a:ln>
        </p:spPr>
        <p:txBody>
          <a:bodyPr wrap="square" rtlCol="0">
            <a:spAutoFit/>
          </a:bodyPr>
          <a:lstStyle/>
          <a:p>
            <a:pPr algn="just"/>
            <a:r>
              <a:rPr lang="en-US" sz="2200" b="1" dirty="0">
                <a:solidFill>
                  <a:schemeClr val="bg1"/>
                </a:solidFill>
                <a:latin typeface="+mj-lt"/>
              </a:rPr>
              <a:t>   1  And I saw in the right hand of Him who sat on the throne a scroll written inside and on the back, sealed with seven seals. </a:t>
            </a:r>
          </a:p>
          <a:p>
            <a:pPr algn="just"/>
            <a:r>
              <a:rPr lang="en-US" sz="2200" b="1" dirty="0">
                <a:solidFill>
                  <a:schemeClr val="bg1"/>
                </a:solidFill>
                <a:latin typeface="+mj-lt"/>
              </a:rPr>
              <a:t>  2  Then I saw a strong angel proclaiming with a loud voice, "Who is worthy to open the scroll and to loose its seals?" </a:t>
            </a:r>
          </a:p>
          <a:p>
            <a:pPr algn="just"/>
            <a:r>
              <a:rPr lang="en-US" sz="2200" b="1" dirty="0">
                <a:solidFill>
                  <a:schemeClr val="bg1"/>
                </a:solidFill>
                <a:latin typeface="+mj-lt"/>
              </a:rPr>
              <a:t>  3  And </a:t>
            </a:r>
            <a:r>
              <a:rPr lang="en-US" sz="2200" b="1" dirty="0">
                <a:solidFill>
                  <a:srgbClr val="FFFF00"/>
                </a:solidFill>
                <a:latin typeface="+mj-lt"/>
              </a:rPr>
              <a:t>no one in heaven or on the earth or under the earth </a:t>
            </a:r>
            <a:r>
              <a:rPr lang="en-US" sz="2200" b="1" dirty="0">
                <a:solidFill>
                  <a:schemeClr val="bg1"/>
                </a:solidFill>
                <a:latin typeface="+mj-lt"/>
              </a:rPr>
              <a:t>was able to open the scroll, or to look at it. </a:t>
            </a:r>
          </a:p>
          <a:p>
            <a:pPr algn="just"/>
            <a:r>
              <a:rPr lang="en-US" sz="2200" b="1" dirty="0">
                <a:solidFill>
                  <a:schemeClr val="bg1"/>
                </a:solidFill>
                <a:latin typeface="+mj-lt"/>
              </a:rPr>
              <a:t>  4  So I wept much, because no one was found worthy to open and read the scroll, or to look at it. </a:t>
            </a:r>
          </a:p>
          <a:p>
            <a:pPr algn="just"/>
            <a:r>
              <a:rPr lang="en-US" sz="2200" b="1" dirty="0">
                <a:solidFill>
                  <a:schemeClr val="bg1"/>
                </a:solidFill>
                <a:latin typeface="+mj-lt"/>
              </a:rPr>
              <a:t>  5  But one of the elders said to me, "Do not weep. Behold, the Lion of the tribe of Judah, the Root of David, has prevailed to open the scroll and to loose its seven seals." </a:t>
            </a:r>
          </a:p>
          <a:p>
            <a:pPr algn="just"/>
            <a:r>
              <a:rPr lang="en-US" sz="2200" b="1" dirty="0">
                <a:solidFill>
                  <a:schemeClr val="bg1"/>
                </a:solidFill>
                <a:latin typeface="+mj-lt"/>
              </a:rPr>
              <a:t>  6  And I looked, and behold, in the midst of the throne and of the four living creatures, and in the midst of the elders, stood a Lamb . . .  </a:t>
            </a:r>
          </a:p>
        </p:txBody>
      </p:sp>
      <p:sp>
        <p:nvSpPr>
          <p:cNvPr id="6" name="TextBox 5">
            <a:extLst>
              <a:ext uri="{FF2B5EF4-FFF2-40B4-BE49-F238E27FC236}">
                <a16:creationId xmlns:a16="http://schemas.microsoft.com/office/drawing/2014/main" id="{A4A9C7E8-D1D2-4965-9816-88CEBFDF5863}"/>
              </a:ext>
            </a:extLst>
          </p:cNvPr>
          <p:cNvSpPr txBox="1"/>
          <p:nvPr/>
        </p:nvSpPr>
        <p:spPr>
          <a:xfrm>
            <a:off x="241163" y="1145512"/>
            <a:ext cx="5894089" cy="1446550"/>
          </a:xfrm>
          <a:prstGeom prst="rect">
            <a:avLst/>
          </a:prstGeom>
          <a:noFill/>
        </p:spPr>
        <p:txBody>
          <a:bodyPr wrap="square" rtlCol="0">
            <a:spAutoFit/>
          </a:bodyPr>
          <a:lstStyle/>
          <a:p>
            <a:pPr marL="342900" indent="-342900">
              <a:buFont typeface="Arial" panose="020B0604020202020204" pitchFamily="34" charset="0"/>
              <a:buChar char="•"/>
              <a:tabLst>
                <a:tab pos="2286000" algn="l"/>
              </a:tabLst>
            </a:pPr>
            <a:r>
              <a:rPr lang="en-US" sz="2200" b="1" dirty="0">
                <a:latin typeface="+mj-lt"/>
              </a:rPr>
              <a:t>Scroll in right hand of One on throne</a:t>
            </a:r>
          </a:p>
          <a:p>
            <a:pPr marL="342900" indent="-342900">
              <a:buFont typeface="Arial" panose="020B0604020202020204" pitchFamily="34" charset="0"/>
              <a:buChar char="•"/>
              <a:tabLst>
                <a:tab pos="2286000" algn="l"/>
              </a:tabLst>
            </a:pPr>
            <a:r>
              <a:rPr lang="en-US" sz="2200" b="1" dirty="0">
                <a:latin typeface="+mj-lt"/>
              </a:rPr>
              <a:t>Written on both sides and sealed</a:t>
            </a:r>
          </a:p>
          <a:p>
            <a:pPr marL="342900" indent="-342900">
              <a:buFont typeface="Arial" panose="020B0604020202020204" pitchFamily="34" charset="0"/>
              <a:buChar char="•"/>
              <a:tabLst>
                <a:tab pos="2286000" algn="l"/>
              </a:tabLst>
            </a:pPr>
            <a:r>
              <a:rPr lang="en-US" sz="2200" b="1" dirty="0">
                <a:latin typeface="+mj-lt"/>
              </a:rPr>
              <a:t>Strong angel, “Who is worthy to open…</a:t>
            </a:r>
          </a:p>
          <a:p>
            <a:pPr marL="342900" indent="-342900">
              <a:buFont typeface="Arial" panose="020B0604020202020204" pitchFamily="34" charset="0"/>
              <a:buChar char="•"/>
              <a:tabLst>
                <a:tab pos="2286000" algn="l"/>
              </a:tabLst>
            </a:pPr>
            <a:r>
              <a:rPr lang="en-US" sz="2200" b="1" dirty="0">
                <a:latin typeface="+mj-lt"/>
              </a:rPr>
              <a:t>No one (future known only to deity)</a:t>
            </a:r>
          </a:p>
        </p:txBody>
      </p:sp>
    </p:spTree>
    <p:extLst>
      <p:ext uri="{BB962C8B-B14F-4D97-AF65-F5344CB8AC3E}">
        <p14:creationId xmlns:p14="http://schemas.microsoft.com/office/powerpoint/2010/main" val="410307525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365195" y="211869"/>
            <a:ext cx="5691554" cy="1077218"/>
          </a:xfrm>
          <a:prstGeom prst="rect">
            <a:avLst/>
          </a:prstGeom>
          <a:noFill/>
        </p:spPr>
        <p:txBody>
          <a:bodyPr wrap="square" rtlCol="0">
            <a:spAutoFit/>
          </a:bodyPr>
          <a:lstStyle/>
          <a:p>
            <a:pPr algn="ctr"/>
            <a:r>
              <a:rPr lang="en-US" sz="3200" b="1" dirty="0">
                <a:solidFill>
                  <a:schemeClr val="tx1"/>
                </a:solidFill>
                <a:latin typeface="+mj-lt"/>
              </a:rPr>
              <a:t>Chapter Five:</a:t>
            </a:r>
          </a:p>
          <a:p>
            <a:pPr algn="ctr"/>
            <a:r>
              <a:rPr lang="en-US" sz="3200" b="1" dirty="0">
                <a:latin typeface="+mj-lt"/>
              </a:rPr>
              <a:t>Believe Also in Me . . .</a:t>
            </a:r>
          </a:p>
        </p:txBody>
      </p:sp>
      <p:sp>
        <p:nvSpPr>
          <p:cNvPr id="4" name="TextBox 3">
            <a:extLst>
              <a:ext uri="{FF2B5EF4-FFF2-40B4-BE49-F238E27FC236}">
                <a16:creationId xmlns:a16="http://schemas.microsoft.com/office/drawing/2014/main" id="{C0ABCD2B-FAB8-438C-905E-8A88A1B376A6}"/>
              </a:ext>
            </a:extLst>
          </p:cNvPr>
          <p:cNvSpPr txBox="1"/>
          <p:nvPr/>
        </p:nvSpPr>
        <p:spPr>
          <a:xfrm>
            <a:off x="6135252" y="260992"/>
            <a:ext cx="5812238" cy="6524863"/>
          </a:xfrm>
          <a:prstGeom prst="rect">
            <a:avLst/>
          </a:prstGeom>
          <a:solidFill>
            <a:srgbClr val="04070C"/>
          </a:solidFill>
          <a:ln w="76200">
            <a:solidFill>
              <a:srgbClr val="0000CC"/>
            </a:solidFill>
          </a:ln>
        </p:spPr>
        <p:txBody>
          <a:bodyPr wrap="square" rtlCol="0">
            <a:spAutoFit/>
          </a:bodyPr>
          <a:lstStyle/>
          <a:p>
            <a:pPr algn="just"/>
            <a:r>
              <a:rPr lang="en-US" sz="2200" b="1" dirty="0">
                <a:solidFill>
                  <a:schemeClr val="bg1"/>
                </a:solidFill>
                <a:latin typeface="+mj-lt"/>
              </a:rPr>
              <a:t>   1  And I saw in the right hand of Him who sat on the throne a scroll written inside and on the back, sealed with seven seals. </a:t>
            </a:r>
          </a:p>
          <a:p>
            <a:pPr algn="just"/>
            <a:r>
              <a:rPr lang="en-US" sz="2200" b="1" dirty="0">
                <a:solidFill>
                  <a:schemeClr val="bg1"/>
                </a:solidFill>
                <a:latin typeface="+mj-lt"/>
              </a:rPr>
              <a:t>  2  Then I saw a strong angel proclaiming with a loud voice, "Who is worthy to open the scroll and to loose its seals?" </a:t>
            </a:r>
          </a:p>
          <a:p>
            <a:pPr algn="just"/>
            <a:r>
              <a:rPr lang="en-US" sz="2200" b="1" dirty="0">
                <a:solidFill>
                  <a:schemeClr val="bg1"/>
                </a:solidFill>
                <a:latin typeface="+mj-lt"/>
              </a:rPr>
              <a:t>  3  And no one in heaven or on the earth or under the earth was able to open the scroll, or to look at it. </a:t>
            </a:r>
          </a:p>
          <a:p>
            <a:pPr algn="just"/>
            <a:r>
              <a:rPr lang="en-US" sz="2200" b="1" dirty="0">
                <a:solidFill>
                  <a:schemeClr val="bg1"/>
                </a:solidFill>
                <a:latin typeface="+mj-lt"/>
              </a:rPr>
              <a:t>  4  So I </a:t>
            </a:r>
            <a:r>
              <a:rPr lang="en-US" sz="2200" b="1" dirty="0">
                <a:solidFill>
                  <a:srgbClr val="FFFF00"/>
                </a:solidFill>
                <a:latin typeface="+mj-lt"/>
              </a:rPr>
              <a:t>wept much, because </a:t>
            </a:r>
            <a:r>
              <a:rPr lang="en-US" sz="2200" b="1" dirty="0">
                <a:solidFill>
                  <a:schemeClr val="bg1"/>
                </a:solidFill>
                <a:latin typeface="+mj-lt"/>
              </a:rPr>
              <a:t>no one was found worthy to open and read the scroll, or to look at it. </a:t>
            </a:r>
          </a:p>
          <a:p>
            <a:pPr algn="just"/>
            <a:r>
              <a:rPr lang="en-US" sz="2200" b="1" dirty="0">
                <a:solidFill>
                  <a:schemeClr val="bg1"/>
                </a:solidFill>
                <a:latin typeface="+mj-lt"/>
              </a:rPr>
              <a:t>  5  But one of the elders said to me, "Do not weep. Behold, the Lion of the tribe of Judah, the Root of David, has prevailed to open the scroll and to loose its seven seals." </a:t>
            </a:r>
          </a:p>
          <a:p>
            <a:pPr algn="just"/>
            <a:r>
              <a:rPr lang="en-US" sz="2200" b="1" dirty="0">
                <a:solidFill>
                  <a:schemeClr val="bg1"/>
                </a:solidFill>
                <a:latin typeface="+mj-lt"/>
              </a:rPr>
              <a:t>  6  And I looked, and behold, in the midst of the throne and of the four living creatures, and in the midst of the elders, stood a Lamb . . .  </a:t>
            </a:r>
          </a:p>
        </p:txBody>
      </p:sp>
      <p:sp>
        <p:nvSpPr>
          <p:cNvPr id="6" name="TextBox 5">
            <a:extLst>
              <a:ext uri="{FF2B5EF4-FFF2-40B4-BE49-F238E27FC236}">
                <a16:creationId xmlns:a16="http://schemas.microsoft.com/office/drawing/2014/main" id="{A4A9C7E8-D1D2-4965-9816-88CEBFDF5863}"/>
              </a:ext>
            </a:extLst>
          </p:cNvPr>
          <p:cNvSpPr txBox="1"/>
          <p:nvPr/>
        </p:nvSpPr>
        <p:spPr>
          <a:xfrm>
            <a:off x="241163" y="1145512"/>
            <a:ext cx="5894089" cy="1785104"/>
          </a:xfrm>
          <a:prstGeom prst="rect">
            <a:avLst/>
          </a:prstGeom>
          <a:noFill/>
        </p:spPr>
        <p:txBody>
          <a:bodyPr wrap="square" rtlCol="0">
            <a:spAutoFit/>
          </a:bodyPr>
          <a:lstStyle/>
          <a:p>
            <a:pPr marL="342900" indent="-342900">
              <a:buFont typeface="Arial" panose="020B0604020202020204" pitchFamily="34" charset="0"/>
              <a:buChar char="•"/>
              <a:tabLst>
                <a:tab pos="2286000" algn="l"/>
              </a:tabLst>
            </a:pPr>
            <a:r>
              <a:rPr lang="en-US" sz="2200" b="1" dirty="0">
                <a:latin typeface="+mj-lt"/>
              </a:rPr>
              <a:t>Scroll in right hand of One on throne</a:t>
            </a:r>
          </a:p>
          <a:p>
            <a:pPr marL="342900" indent="-342900">
              <a:buFont typeface="Arial" panose="020B0604020202020204" pitchFamily="34" charset="0"/>
              <a:buChar char="•"/>
              <a:tabLst>
                <a:tab pos="2286000" algn="l"/>
              </a:tabLst>
            </a:pPr>
            <a:r>
              <a:rPr lang="en-US" sz="2200" b="1" dirty="0">
                <a:latin typeface="+mj-lt"/>
              </a:rPr>
              <a:t>Written on both sides and sealed</a:t>
            </a:r>
          </a:p>
          <a:p>
            <a:pPr marL="342900" indent="-342900">
              <a:buFont typeface="Arial" panose="020B0604020202020204" pitchFamily="34" charset="0"/>
              <a:buChar char="•"/>
              <a:tabLst>
                <a:tab pos="2286000" algn="l"/>
              </a:tabLst>
            </a:pPr>
            <a:r>
              <a:rPr lang="en-US" sz="2200" b="1" dirty="0">
                <a:latin typeface="+mj-lt"/>
              </a:rPr>
              <a:t>Strong angel, “Who is worthy to open…</a:t>
            </a:r>
          </a:p>
          <a:p>
            <a:pPr marL="342900" indent="-342900">
              <a:buFont typeface="Arial" panose="020B0604020202020204" pitchFamily="34" charset="0"/>
              <a:buChar char="•"/>
              <a:tabLst>
                <a:tab pos="2286000" algn="l"/>
              </a:tabLst>
            </a:pPr>
            <a:r>
              <a:rPr lang="en-US" sz="2200" b="1" dirty="0">
                <a:latin typeface="+mj-lt"/>
              </a:rPr>
              <a:t>No one (future known only to deity)</a:t>
            </a:r>
          </a:p>
          <a:p>
            <a:pPr marL="342900" indent="-342900">
              <a:buFont typeface="Arial" panose="020B0604020202020204" pitchFamily="34" charset="0"/>
              <a:buChar char="•"/>
              <a:tabLst>
                <a:tab pos="2286000" algn="l"/>
              </a:tabLst>
            </a:pPr>
            <a:r>
              <a:rPr lang="en-US" sz="2200" b="1" dirty="0">
                <a:latin typeface="+mj-lt"/>
              </a:rPr>
              <a:t>John wept, no one can open “future” in scroll</a:t>
            </a:r>
          </a:p>
        </p:txBody>
      </p:sp>
    </p:spTree>
    <p:extLst>
      <p:ext uri="{BB962C8B-B14F-4D97-AF65-F5344CB8AC3E}">
        <p14:creationId xmlns:p14="http://schemas.microsoft.com/office/powerpoint/2010/main" val="417925915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365195" y="211869"/>
            <a:ext cx="5691554" cy="1077218"/>
          </a:xfrm>
          <a:prstGeom prst="rect">
            <a:avLst/>
          </a:prstGeom>
          <a:noFill/>
        </p:spPr>
        <p:txBody>
          <a:bodyPr wrap="square" rtlCol="0">
            <a:spAutoFit/>
          </a:bodyPr>
          <a:lstStyle/>
          <a:p>
            <a:pPr algn="ctr"/>
            <a:r>
              <a:rPr lang="en-US" sz="3200" b="1" dirty="0">
                <a:solidFill>
                  <a:schemeClr val="tx1"/>
                </a:solidFill>
                <a:latin typeface="+mj-lt"/>
              </a:rPr>
              <a:t>Chapter Five:</a:t>
            </a:r>
          </a:p>
          <a:p>
            <a:pPr algn="ctr"/>
            <a:r>
              <a:rPr lang="en-US" sz="3200" b="1" dirty="0">
                <a:latin typeface="+mj-lt"/>
              </a:rPr>
              <a:t>Believe Also in Me . . .</a:t>
            </a:r>
          </a:p>
        </p:txBody>
      </p:sp>
      <p:sp>
        <p:nvSpPr>
          <p:cNvPr id="4" name="TextBox 3">
            <a:extLst>
              <a:ext uri="{FF2B5EF4-FFF2-40B4-BE49-F238E27FC236}">
                <a16:creationId xmlns:a16="http://schemas.microsoft.com/office/drawing/2014/main" id="{C0ABCD2B-FAB8-438C-905E-8A88A1B376A6}"/>
              </a:ext>
            </a:extLst>
          </p:cNvPr>
          <p:cNvSpPr txBox="1"/>
          <p:nvPr/>
        </p:nvSpPr>
        <p:spPr>
          <a:xfrm>
            <a:off x="6135252" y="260992"/>
            <a:ext cx="5812238" cy="6524863"/>
          </a:xfrm>
          <a:prstGeom prst="rect">
            <a:avLst/>
          </a:prstGeom>
          <a:solidFill>
            <a:srgbClr val="04070C"/>
          </a:solidFill>
          <a:ln w="76200">
            <a:solidFill>
              <a:srgbClr val="0000CC"/>
            </a:solidFill>
          </a:ln>
        </p:spPr>
        <p:txBody>
          <a:bodyPr wrap="square" rtlCol="0">
            <a:spAutoFit/>
          </a:bodyPr>
          <a:lstStyle/>
          <a:p>
            <a:pPr algn="just"/>
            <a:r>
              <a:rPr lang="en-US" sz="2200" b="1" dirty="0">
                <a:solidFill>
                  <a:schemeClr val="bg1"/>
                </a:solidFill>
                <a:latin typeface="+mj-lt"/>
              </a:rPr>
              <a:t>   1  And I saw in the right hand of Him who sat on the throne a scroll written inside and on the back, sealed with seven seals. </a:t>
            </a:r>
          </a:p>
          <a:p>
            <a:pPr algn="just"/>
            <a:r>
              <a:rPr lang="en-US" sz="2200" b="1" dirty="0">
                <a:solidFill>
                  <a:schemeClr val="bg1"/>
                </a:solidFill>
                <a:latin typeface="+mj-lt"/>
              </a:rPr>
              <a:t>  2  Then I saw a strong angel proclaiming with a loud voice, "Who is worthy to open the scroll and to loose its seals?" </a:t>
            </a:r>
          </a:p>
          <a:p>
            <a:pPr algn="just"/>
            <a:r>
              <a:rPr lang="en-US" sz="2200" b="1" dirty="0">
                <a:solidFill>
                  <a:schemeClr val="bg1"/>
                </a:solidFill>
                <a:latin typeface="+mj-lt"/>
              </a:rPr>
              <a:t>  3  And no one in heaven or on the earth or under the earth was able to open the scroll, or to look at it. </a:t>
            </a:r>
          </a:p>
          <a:p>
            <a:pPr algn="just"/>
            <a:r>
              <a:rPr lang="en-US" sz="2200" b="1" dirty="0">
                <a:solidFill>
                  <a:schemeClr val="bg1"/>
                </a:solidFill>
                <a:latin typeface="+mj-lt"/>
              </a:rPr>
              <a:t>  4  So I wept much, because no one was found worthy to open and read the scroll, or to look at it. </a:t>
            </a:r>
          </a:p>
          <a:p>
            <a:pPr algn="just"/>
            <a:r>
              <a:rPr lang="en-US" sz="2200" b="1" dirty="0">
                <a:solidFill>
                  <a:schemeClr val="bg1"/>
                </a:solidFill>
                <a:latin typeface="+mj-lt"/>
              </a:rPr>
              <a:t>  5  But one of the elders said to me, "</a:t>
            </a:r>
            <a:r>
              <a:rPr lang="en-US" sz="2200" b="1" dirty="0">
                <a:solidFill>
                  <a:srgbClr val="FFFF00"/>
                </a:solidFill>
                <a:latin typeface="+mj-lt"/>
              </a:rPr>
              <a:t>Do not weep. Behold, the Lion of the tribe of Judah, the Root of David, has prevailed </a:t>
            </a:r>
            <a:r>
              <a:rPr lang="en-US" sz="2200" b="1" dirty="0">
                <a:solidFill>
                  <a:schemeClr val="bg1"/>
                </a:solidFill>
                <a:latin typeface="+mj-lt"/>
              </a:rPr>
              <a:t>to open the scroll and to loose its seven seals." </a:t>
            </a:r>
          </a:p>
          <a:p>
            <a:pPr algn="just"/>
            <a:r>
              <a:rPr lang="en-US" sz="2200" b="1" dirty="0">
                <a:solidFill>
                  <a:schemeClr val="bg1"/>
                </a:solidFill>
                <a:latin typeface="+mj-lt"/>
              </a:rPr>
              <a:t>  6  And I looked, and behold, in the midst of the throne and of the four living creatures, and in the midst of the elders, stood a Lamb . . .  </a:t>
            </a:r>
          </a:p>
        </p:txBody>
      </p:sp>
      <p:sp>
        <p:nvSpPr>
          <p:cNvPr id="6" name="TextBox 5">
            <a:extLst>
              <a:ext uri="{FF2B5EF4-FFF2-40B4-BE49-F238E27FC236}">
                <a16:creationId xmlns:a16="http://schemas.microsoft.com/office/drawing/2014/main" id="{A4A9C7E8-D1D2-4965-9816-88CEBFDF5863}"/>
              </a:ext>
            </a:extLst>
          </p:cNvPr>
          <p:cNvSpPr txBox="1"/>
          <p:nvPr/>
        </p:nvSpPr>
        <p:spPr>
          <a:xfrm>
            <a:off x="241163" y="1145512"/>
            <a:ext cx="5894089" cy="2123658"/>
          </a:xfrm>
          <a:prstGeom prst="rect">
            <a:avLst/>
          </a:prstGeom>
          <a:noFill/>
        </p:spPr>
        <p:txBody>
          <a:bodyPr wrap="square" rtlCol="0">
            <a:spAutoFit/>
          </a:bodyPr>
          <a:lstStyle/>
          <a:p>
            <a:pPr marL="342900" indent="-342900">
              <a:buFont typeface="Arial" panose="020B0604020202020204" pitchFamily="34" charset="0"/>
              <a:buChar char="•"/>
              <a:tabLst>
                <a:tab pos="2286000" algn="l"/>
              </a:tabLst>
            </a:pPr>
            <a:r>
              <a:rPr lang="en-US" sz="2200" b="1" dirty="0">
                <a:latin typeface="+mj-lt"/>
              </a:rPr>
              <a:t>Scroll in right hand of One on throne</a:t>
            </a:r>
          </a:p>
          <a:p>
            <a:pPr marL="342900" indent="-342900">
              <a:buFont typeface="Arial" panose="020B0604020202020204" pitchFamily="34" charset="0"/>
              <a:buChar char="•"/>
              <a:tabLst>
                <a:tab pos="2286000" algn="l"/>
              </a:tabLst>
            </a:pPr>
            <a:r>
              <a:rPr lang="en-US" sz="2200" b="1" dirty="0">
                <a:latin typeface="+mj-lt"/>
              </a:rPr>
              <a:t>Written on both sides and sealed</a:t>
            </a:r>
          </a:p>
          <a:p>
            <a:pPr marL="342900" indent="-342900">
              <a:buFont typeface="Arial" panose="020B0604020202020204" pitchFamily="34" charset="0"/>
              <a:buChar char="•"/>
              <a:tabLst>
                <a:tab pos="2286000" algn="l"/>
              </a:tabLst>
            </a:pPr>
            <a:r>
              <a:rPr lang="en-US" sz="2200" b="1" dirty="0">
                <a:latin typeface="+mj-lt"/>
              </a:rPr>
              <a:t>Strong angel, “Who is worthy to open…</a:t>
            </a:r>
          </a:p>
          <a:p>
            <a:pPr marL="342900" indent="-342900">
              <a:buFont typeface="Arial" panose="020B0604020202020204" pitchFamily="34" charset="0"/>
              <a:buChar char="•"/>
              <a:tabLst>
                <a:tab pos="2286000" algn="l"/>
              </a:tabLst>
            </a:pPr>
            <a:r>
              <a:rPr lang="en-US" sz="2200" b="1" dirty="0">
                <a:latin typeface="+mj-lt"/>
              </a:rPr>
              <a:t>No one (future known only to deity)</a:t>
            </a:r>
          </a:p>
          <a:p>
            <a:pPr marL="342900" indent="-342900">
              <a:buFont typeface="Arial" panose="020B0604020202020204" pitchFamily="34" charset="0"/>
              <a:buChar char="•"/>
              <a:tabLst>
                <a:tab pos="2286000" algn="l"/>
              </a:tabLst>
            </a:pPr>
            <a:r>
              <a:rPr lang="en-US" sz="2200" b="1" dirty="0">
                <a:latin typeface="+mj-lt"/>
              </a:rPr>
              <a:t>John wept, no one can open “future” in scroll</a:t>
            </a:r>
          </a:p>
          <a:p>
            <a:pPr marL="342900" indent="-342900">
              <a:buFont typeface="Arial" panose="020B0604020202020204" pitchFamily="34" charset="0"/>
              <a:buChar char="•"/>
              <a:tabLst>
                <a:tab pos="2286000" algn="l"/>
              </a:tabLst>
            </a:pPr>
            <a:r>
              <a:rPr lang="en-US" sz="2200" b="1" dirty="0">
                <a:latin typeface="+mj-lt"/>
              </a:rPr>
              <a:t>Weep not, Lion and Lamb is worthy</a:t>
            </a:r>
            <a:endParaRPr lang="en-US" sz="2200" b="1" i="1" dirty="0">
              <a:latin typeface="+mj-lt"/>
            </a:endParaRPr>
          </a:p>
        </p:txBody>
      </p:sp>
    </p:spTree>
    <p:extLst>
      <p:ext uri="{BB962C8B-B14F-4D97-AF65-F5344CB8AC3E}">
        <p14:creationId xmlns:p14="http://schemas.microsoft.com/office/powerpoint/2010/main" val="2157662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365195" y="211869"/>
            <a:ext cx="5691554" cy="1077218"/>
          </a:xfrm>
          <a:prstGeom prst="rect">
            <a:avLst/>
          </a:prstGeom>
          <a:noFill/>
        </p:spPr>
        <p:txBody>
          <a:bodyPr wrap="square" rtlCol="0">
            <a:spAutoFit/>
          </a:bodyPr>
          <a:lstStyle/>
          <a:p>
            <a:pPr algn="ctr"/>
            <a:r>
              <a:rPr lang="en-US" sz="3200" b="1" dirty="0">
                <a:solidFill>
                  <a:schemeClr val="tx1"/>
                </a:solidFill>
                <a:latin typeface="+mj-lt"/>
              </a:rPr>
              <a:t>Chapter Five:</a:t>
            </a:r>
          </a:p>
          <a:p>
            <a:pPr algn="ctr"/>
            <a:r>
              <a:rPr lang="en-US" sz="3200" b="1" dirty="0">
                <a:latin typeface="+mj-lt"/>
              </a:rPr>
              <a:t>Believe Also in Me . . .</a:t>
            </a:r>
          </a:p>
        </p:txBody>
      </p:sp>
      <p:sp>
        <p:nvSpPr>
          <p:cNvPr id="4" name="TextBox 3">
            <a:extLst>
              <a:ext uri="{FF2B5EF4-FFF2-40B4-BE49-F238E27FC236}">
                <a16:creationId xmlns:a16="http://schemas.microsoft.com/office/drawing/2014/main" id="{C0ABCD2B-FAB8-438C-905E-8A88A1B376A6}"/>
              </a:ext>
            </a:extLst>
          </p:cNvPr>
          <p:cNvSpPr txBox="1"/>
          <p:nvPr/>
        </p:nvSpPr>
        <p:spPr>
          <a:xfrm>
            <a:off x="6135252" y="260992"/>
            <a:ext cx="5812238" cy="6524863"/>
          </a:xfrm>
          <a:prstGeom prst="rect">
            <a:avLst/>
          </a:prstGeom>
          <a:solidFill>
            <a:srgbClr val="04070C"/>
          </a:solidFill>
          <a:ln w="76200">
            <a:solidFill>
              <a:srgbClr val="0000CC"/>
            </a:solidFill>
          </a:ln>
        </p:spPr>
        <p:txBody>
          <a:bodyPr wrap="square" rtlCol="0">
            <a:spAutoFit/>
          </a:bodyPr>
          <a:lstStyle/>
          <a:p>
            <a:pPr algn="just"/>
            <a:r>
              <a:rPr lang="en-US" sz="2200" b="1" dirty="0">
                <a:solidFill>
                  <a:schemeClr val="bg1"/>
                </a:solidFill>
                <a:latin typeface="+mj-lt"/>
              </a:rPr>
              <a:t>   1  And I saw in the right hand of Him who sat on the throne a scroll written inside and on the back, sealed with seven seals. </a:t>
            </a:r>
          </a:p>
          <a:p>
            <a:pPr algn="just"/>
            <a:r>
              <a:rPr lang="en-US" sz="2200" b="1" dirty="0">
                <a:solidFill>
                  <a:schemeClr val="bg1"/>
                </a:solidFill>
                <a:latin typeface="+mj-lt"/>
              </a:rPr>
              <a:t>  2  Then I saw a strong angel proclaiming with a loud voice, "Who is worthy to open the scroll and to loose its seals?" </a:t>
            </a:r>
          </a:p>
          <a:p>
            <a:pPr algn="just"/>
            <a:r>
              <a:rPr lang="en-US" sz="2200" b="1" dirty="0">
                <a:solidFill>
                  <a:schemeClr val="bg1"/>
                </a:solidFill>
                <a:latin typeface="+mj-lt"/>
              </a:rPr>
              <a:t>  3  And no one in heaven or on the earth or under the earth was able to open the scroll, or to look at it. </a:t>
            </a:r>
          </a:p>
          <a:p>
            <a:pPr algn="just"/>
            <a:r>
              <a:rPr lang="en-US" sz="2200" b="1" dirty="0">
                <a:solidFill>
                  <a:schemeClr val="bg1"/>
                </a:solidFill>
                <a:latin typeface="+mj-lt"/>
              </a:rPr>
              <a:t>  4  So I wept much, because no one was found worthy to open and read the scroll, or to look at it. </a:t>
            </a:r>
          </a:p>
          <a:p>
            <a:pPr algn="just"/>
            <a:r>
              <a:rPr lang="en-US" sz="2200" b="1" dirty="0">
                <a:solidFill>
                  <a:schemeClr val="bg1"/>
                </a:solidFill>
                <a:latin typeface="+mj-lt"/>
              </a:rPr>
              <a:t>  5  But one of the elders said to me, "Do not weep. Behold, the Lion of the tribe of Judah, the Root of David, has prevailed to open the scroll and to loose its seven seals." </a:t>
            </a:r>
          </a:p>
          <a:p>
            <a:pPr algn="just"/>
            <a:r>
              <a:rPr lang="en-US" sz="2200" b="1" dirty="0">
                <a:solidFill>
                  <a:schemeClr val="bg1"/>
                </a:solidFill>
                <a:latin typeface="+mj-lt"/>
              </a:rPr>
              <a:t>  6  And I looked, and behold, </a:t>
            </a:r>
            <a:r>
              <a:rPr lang="en-US" sz="2200" b="1" dirty="0">
                <a:solidFill>
                  <a:srgbClr val="FFFF00"/>
                </a:solidFill>
                <a:latin typeface="+mj-lt"/>
              </a:rPr>
              <a:t>in the midst of the throne and of the four living creatures</a:t>
            </a:r>
            <a:r>
              <a:rPr lang="en-US" sz="2200" b="1" dirty="0">
                <a:solidFill>
                  <a:schemeClr val="bg1"/>
                </a:solidFill>
                <a:latin typeface="+mj-lt"/>
              </a:rPr>
              <a:t>, and in the midst of the elders, stood a Lamb . . .  </a:t>
            </a:r>
          </a:p>
        </p:txBody>
      </p:sp>
      <p:sp>
        <p:nvSpPr>
          <p:cNvPr id="6" name="TextBox 5">
            <a:extLst>
              <a:ext uri="{FF2B5EF4-FFF2-40B4-BE49-F238E27FC236}">
                <a16:creationId xmlns:a16="http://schemas.microsoft.com/office/drawing/2014/main" id="{A4A9C7E8-D1D2-4965-9816-88CEBFDF5863}"/>
              </a:ext>
            </a:extLst>
          </p:cNvPr>
          <p:cNvSpPr txBox="1"/>
          <p:nvPr/>
        </p:nvSpPr>
        <p:spPr>
          <a:xfrm>
            <a:off x="241163" y="1145512"/>
            <a:ext cx="5894089" cy="2462213"/>
          </a:xfrm>
          <a:prstGeom prst="rect">
            <a:avLst/>
          </a:prstGeom>
          <a:noFill/>
        </p:spPr>
        <p:txBody>
          <a:bodyPr wrap="square" rtlCol="0">
            <a:spAutoFit/>
          </a:bodyPr>
          <a:lstStyle/>
          <a:p>
            <a:pPr marL="342900" indent="-342900">
              <a:buFont typeface="Arial" panose="020B0604020202020204" pitchFamily="34" charset="0"/>
              <a:buChar char="•"/>
              <a:tabLst>
                <a:tab pos="2286000" algn="l"/>
              </a:tabLst>
            </a:pPr>
            <a:r>
              <a:rPr lang="en-US" sz="2200" b="1" dirty="0">
                <a:latin typeface="+mj-lt"/>
              </a:rPr>
              <a:t>Scroll in right hand of One on throne</a:t>
            </a:r>
          </a:p>
          <a:p>
            <a:pPr marL="342900" indent="-342900">
              <a:buFont typeface="Arial" panose="020B0604020202020204" pitchFamily="34" charset="0"/>
              <a:buChar char="•"/>
              <a:tabLst>
                <a:tab pos="2286000" algn="l"/>
              </a:tabLst>
            </a:pPr>
            <a:r>
              <a:rPr lang="en-US" sz="2200" b="1" dirty="0">
                <a:latin typeface="+mj-lt"/>
              </a:rPr>
              <a:t>Written on both sides and sealed</a:t>
            </a:r>
          </a:p>
          <a:p>
            <a:pPr marL="342900" indent="-342900">
              <a:buFont typeface="Arial" panose="020B0604020202020204" pitchFamily="34" charset="0"/>
              <a:buChar char="•"/>
              <a:tabLst>
                <a:tab pos="2286000" algn="l"/>
              </a:tabLst>
            </a:pPr>
            <a:r>
              <a:rPr lang="en-US" sz="2200" b="1" dirty="0">
                <a:latin typeface="+mj-lt"/>
              </a:rPr>
              <a:t>Strong angel, “Who is worthy to open…</a:t>
            </a:r>
          </a:p>
          <a:p>
            <a:pPr marL="342900" indent="-342900">
              <a:buFont typeface="Arial" panose="020B0604020202020204" pitchFamily="34" charset="0"/>
              <a:buChar char="•"/>
              <a:tabLst>
                <a:tab pos="2286000" algn="l"/>
              </a:tabLst>
            </a:pPr>
            <a:r>
              <a:rPr lang="en-US" sz="2200" b="1" dirty="0">
                <a:latin typeface="+mj-lt"/>
              </a:rPr>
              <a:t>No one (future known only to deity)</a:t>
            </a:r>
          </a:p>
          <a:p>
            <a:pPr marL="342900" indent="-342900">
              <a:buFont typeface="Arial" panose="020B0604020202020204" pitchFamily="34" charset="0"/>
              <a:buChar char="•"/>
              <a:tabLst>
                <a:tab pos="2286000" algn="l"/>
              </a:tabLst>
            </a:pPr>
            <a:r>
              <a:rPr lang="en-US" sz="2200" b="1" dirty="0">
                <a:latin typeface="+mj-lt"/>
              </a:rPr>
              <a:t>John wept, no one can open “future” in scroll</a:t>
            </a:r>
          </a:p>
          <a:p>
            <a:pPr marL="342900" indent="-342900">
              <a:buFont typeface="Arial" panose="020B0604020202020204" pitchFamily="34" charset="0"/>
              <a:buChar char="•"/>
              <a:tabLst>
                <a:tab pos="2286000" algn="l"/>
              </a:tabLst>
            </a:pPr>
            <a:r>
              <a:rPr lang="en-US" sz="2200" b="1" dirty="0">
                <a:latin typeface="+mj-lt"/>
              </a:rPr>
              <a:t>Weep not, Lion and Lamb is worthy</a:t>
            </a:r>
          </a:p>
          <a:p>
            <a:pPr marL="342900" indent="-342900">
              <a:buFont typeface="Arial" panose="020B0604020202020204" pitchFamily="34" charset="0"/>
              <a:buChar char="•"/>
              <a:tabLst>
                <a:tab pos="2286000" algn="l"/>
              </a:tabLst>
            </a:pPr>
            <a:r>
              <a:rPr lang="en-US" sz="2200" b="1" dirty="0">
                <a:latin typeface="+mj-lt"/>
              </a:rPr>
              <a:t>In midst of throne/elders/four creatures</a:t>
            </a:r>
            <a:endParaRPr lang="en-US" sz="2200" b="1" i="1" dirty="0">
              <a:latin typeface="+mj-lt"/>
            </a:endParaRPr>
          </a:p>
        </p:txBody>
      </p:sp>
    </p:spTree>
    <p:extLst>
      <p:ext uri="{BB962C8B-B14F-4D97-AF65-F5344CB8AC3E}">
        <p14:creationId xmlns:p14="http://schemas.microsoft.com/office/powerpoint/2010/main" val="200299886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365195" y="211869"/>
            <a:ext cx="5691554" cy="1077218"/>
          </a:xfrm>
          <a:prstGeom prst="rect">
            <a:avLst/>
          </a:prstGeom>
          <a:noFill/>
        </p:spPr>
        <p:txBody>
          <a:bodyPr wrap="square" rtlCol="0">
            <a:spAutoFit/>
          </a:bodyPr>
          <a:lstStyle/>
          <a:p>
            <a:pPr algn="ctr"/>
            <a:r>
              <a:rPr lang="en-US" sz="3200" b="1" dirty="0">
                <a:latin typeface="+mj-lt"/>
              </a:rPr>
              <a:t>Chapter Five:</a:t>
            </a:r>
          </a:p>
          <a:p>
            <a:pPr algn="ctr"/>
            <a:r>
              <a:rPr lang="en-US" sz="3200" b="1" dirty="0">
                <a:latin typeface="+mj-lt"/>
              </a:rPr>
              <a:t>Believe Also in Me . . .</a:t>
            </a:r>
          </a:p>
        </p:txBody>
      </p:sp>
      <p:sp>
        <p:nvSpPr>
          <p:cNvPr id="4" name="TextBox 3">
            <a:extLst>
              <a:ext uri="{FF2B5EF4-FFF2-40B4-BE49-F238E27FC236}">
                <a16:creationId xmlns:a16="http://schemas.microsoft.com/office/drawing/2014/main" id="{C0ABCD2B-FAB8-438C-905E-8A88A1B376A6}"/>
              </a:ext>
            </a:extLst>
          </p:cNvPr>
          <p:cNvSpPr txBox="1"/>
          <p:nvPr/>
        </p:nvSpPr>
        <p:spPr>
          <a:xfrm>
            <a:off x="6135252" y="240896"/>
            <a:ext cx="5812238" cy="6186309"/>
          </a:xfrm>
          <a:prstGeom prst="rect">
            <a:avLst/>
          </a:prstGeom>
          <a:solidFill>
            <a:srgbClr val="04070C"/>
          </a:solidFill>
          <a:ln w="76200">
            <a:solidFill>
              <a:srgbClr val="0000CC"/>
            </a:solidFill>
          </a:ln>
        </p:spPr>
        <p:txBody>
          <a:bodyPr wrap="square" rtlCol="0">
            <a:spAutoFit/>
          </a:bodyPr>
          <a:lstStyle/>
          <a:p>
            <a:pPr algn="just"/>
            <a:r>
              <a:rPr lang="en-US" sz="2200" b="1" dirty="0">
                <a:solidFill>
                  <a:schemeClr val="bg1"/>
                </a:solidFill>
                <a:latin typeface="+mj-lt"/>
              </a:rPr>
              <a:t>  6  And I looked, and behold, in the midst of the throne and of the four living creatures, and in the midst of the elders, </a:t>
            </a:r>
            <a:r>
              <a:rPr lang="en-US" sz="2200" b="1" dirty="0">
                <a:solidFill>
                  <a:srgbClr val="FFFF00"/>
                </a:solidFill>
                <a:latin typeface="+mj-lt"/>
              </a:rPr>
              <a:t>stood a Lamb </a:t>
            </a:r>
            <a:r>
              <a:rPr lang="en-US" sz="2200" b="1" dirty="0">
                <a:solidFill>
                  <a:schemeClr val="bg1"/>
                </a:solidFill>
                <a:latin typeface="+mj-lt"/>
              </a:rPr>
              <a:t>. . .  as though it had been slain, having </a:t>
            </a:r>
            <a:r>
              <a:rPr lang="en-US" sz="2200" b="1" dirty="0">
                <a:solidFill>
                  <a:srgbClr val="FFFF00"/>
                </a:solidFill>
                <a:latin typeface="+mj-lt"/>
              </a:rPr>
              <a:t>seven horns and seven eyes</a:t>
            </a:r>
            <a:r>
              <a:rPr lang="en-US" sz="2200" b="1" dirty="0">
                <a:solidFill>
                  <a:schemeClr val="bg1"/>
                </a:solidFill>
                <a:latin typeface="+mj-lt"/>
              </a:rPr>
              <a:t>, which are the seven Spirits of God sent out into all the earth. </a:t>
            </a:r>
          </a:p>
          <a:p>
            <a:pPr algn="just"/>
            <a:r>
              <a:rPr lang="en-US" sz="2200" b="1" dirty="0">
                <a:solidFill>
                  <a:schemeClr val="bg1"/>
                </a:solidFill>
                <a:latin typeface="+mj-lt"/>
              </a:rPr>
              <a:t>  7  Then He came and took the scroll out of the right hand of Him who sat on the throne. </a:t>
            </a:r>
          </a:p>
          <a:p>
            <a:pPr algn="just"/>
            <a:r>
              <a:rPr lang="en-US" sz="2200" b="1" dirty="0">
                <a:solidFill>
                  <a:schemeClr val="bg1"/>
                </a:solidFill>
                <a:latin typeface="+mj-lt"/>
              </a:rPr>
              <a:t>  8  Now when He had taken the scroll, the four living creatures and the twenty-four elders fell down before the Lamb, each having a harp, and golden bowls full of incense, which are the prayers of the saints. </a:t>
            </a:r>
          </a:p>
          <a:p>
            <a:pPr algn="just"/>
            <a:r>
              <a:rPr lang="en-US" sz="2200" b="1" dirty="0">
                <a:solidFill>
                  <a:schemeClr val="bg1"/>
                </a:solidFill>
                <a:latin typeface="+mj-lt"/>
              </a:rPr>
              <a:t>  9  And they sang a new song, saying: "You are worthy to take the scroll, And to open its seals; For You were slain, And have redeemed us to God by Your blood Out of every tribe and tongue and people and nation, </a:t>
            </a:r>
          </a:p>
        </p:txBody>
      </p:sp>
      <p:sp>
        <p:nvSpPr>
          <p:cNvPr id="6" name="TextBox 5">
            <a:extLst>
              <a:ext uri="{FF2B5EF4-FFF2-40B4-BE49-F238E27FC236}">
                <a16:creationId xmlns:a16="http://schemas.microsoft.com/office/drawing/2014/main" id="{A4A9C7E8-D1D2-4965-9816-88CEBFDF5863}"/>
              </a:ext>
            </a:extLst>
          </p:cNvPr>
          <p:cNvSpPr txBox="1"/>
          <p:nvPr/>
        </p:nvSpPr>
        <p:spPr>
          <a:xfrm>
            <a:off x="241163" y="1145512"/>
            <a:ext cx="5894089" cy="2800767"/>
          </a:xfrm>
          <a:prstGeom prst="rect">
            <a:avLst/>
          </a:prstGeom>
          <a:noFill/>
        </p:spPr>
        <p:txBody>
          <a:bodyPr wrap="square" rtlCol="0">
            <a:spAutoFit/>
          </a:bodyPr>
          <a:lstStyle/>
          <a:p>
            <a:pPr marL="342900" indent="-342900">
              <a:buFont typeface="Arial" panose="020B0604020202020204" pitchFamily="34" charset="0"/>
              <a:buChar char="•"/>
              <a:tabLst>
                <a:tab pos="2286000" algn="l"/>
              </a:tabLst>
            </a:pPr>
            <a:r>
              <a:rPr lang="en-US" sz="2200" b="1" dirty="0">
                <a:latin typeface="+mj-lt"/>
              </a:rPr>
              <a:t>Scroll in right hand of One on throne</a:t>
            </a:r>
          </a:p>
          <a:p>
            <a:pPr marL="342900" indent="-342900">
              <a:buFont typeface="Arial" panose="020B0604020202020204" pitchFamily="34" charset="0"/>
              <a:buChar char="•"/>
              <a:tabLst>
                <a:tab pos="2286000" algn="l"/>
              </a:tabLst>
            </a:pPr>
            <a:r>
              <a:rPr lang="en-US" sz="2200" b="1" dirty="0">
                <a:latin typeface="+mj-lt"/>
              </a:rPr>
              <a:t>Written on both sides and sealed</a:t>
            </a:r>
          </a:p>
          <a:p>
            <a:pPr marL="342900" indent="-342900">
              <a:buFont typeface="Arial" panose="020B0604020202020204" pitchFamily="34" charset="0"/>
              <a:buChar char="•"/>
              <a:tabLst>
                <a:tab pos="2286000" algn="l"/>
              </a:tabLst>
            </a:pPr>
            <a:r>
              <a:rPr lang="en-US" sz="2200" b="1" dirty="0">
                <a:latin typeface="+mj-lt"/>
              </a:rPr>
              <a:t>Strong angel, “Who is worthy to open…</a:t>
            </a:r>
          </a:p>
          <a:p>
            <a:pPr marL="342900" indent="-342900">
              <a:buFont typeface="Arial" panose="020B0604020202020204" pitchFamily="34" charset="0"/>
              <a:buChar char="•"/>
              <a:tabLst>
                <a:tab pos="2286000" algn="l"/>
              </a:tabLst>
            </a:pPr>
            <a:r>
              <a:rPr lang="en-US" sz="2200" b="1" dirty="0">
                <a:latin typeface="+mj-lt"/>
              </a:rPr>
              <a:t>No one (future known only to deity)</a:t>
            </a:r>
          </a:p>
          <a:p>
            <a:pPr marL="342900" indent="-342900">
              <a:buFont typeface="Arial" panose="020B0604020202020204" pitchFamily="34" charset="0"/>
              <a:buChar char="•"/>
              <a:tabLst>
                <a:tab pos="2286000" algn="l"/>
              </a:tabLst>
            </a:pPr>
            <a:r>
              <a:rPr lang="en-US" sz="2200" b="1" dirty="0">
                <a:latin typeface="+mj-lt"/>
              </a:rPr>
              <a:t>John wept, no one can open “future” in scroll</a:t>
            </a:r>
          </a:p>
          <a:p>
            <a:pPr marL="342900" indent="-342900">
              <a:buFont typeface="Arial" panose="020B0604020202020204" pitchFamily="34" charset="0"/>
              <a:buChar char="•"/>
              <a:tabLst>
                <a:tab pos="2286000" algn="l"/>
              </a:tabLst>
            </a:pPr>
            <a:r>
              <a:rPr lang="en-US" sz="2200" b="1" dirty="0">
                <a:latin typeface="+mj-lt"/>
              </a:rPr>
              <a:t>Weep not, Lion and Lamb is worthy</a:t>
            </a:r>
          </a:p>
          <a:p>
            <a:pPr marL="342900" indent="-342900">
              <a:buFont typeface="Arial" panose="020B0604020202020204" pitchFamily="34" charset="0"/>
              <a:buChar char="•"/>
              <a:tabLst>
                <a:tab pos="2286000" algn="l"/>
              </a:tabLst>
            </a:pPr>
            <a:r>
              <a:rPr lang="en-US" sz="2200" b="1" dirty="0">
                <a:latin typeface="+mj-lt"/>
              </a:rPr>
              <a:t>In midst of throne/elders/four creatures</a:t>
            </a:r>
          </a:p>
          <a:p>
            <a:pPr marL="342900" indent="-342900">
              <a:buFont typeface="Arial" panose="020B0604020202020204" pitchFamily="34" charset="0"/>
              <a:buChar char="•"/>
              <a:tabLst>
                <a:tab pos="2286000" algn="l"/>
              </a:tabLst>
            </a:pPr>
            <a:r>
              <a:rPr lang="en-US" sz="2200" b="1" dirty="0">
                <a:latin typeface="+mj-lt"/>
              </a:rPr>
              <a:t>John sees slain, living Lamb=seven horns/eyes</a:t>
            </a:r>
          </a:p>
        </p:txBody>
      </p:sp>
    </p:spTree>
    <p:extLst>
      <p:ext uri="{BB962C8B-B14F-4D97-AF65-F5344CB8AC3E}">
        <p14:creationId xmlns:p14="http://schemas.microsoft.com/office/powerpoint/2010/main" val="36489012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2" name="TextBox 1">
            <a:extLst>
              <a:ext uri="{FF2B5EF4-FFF2-40B4-BE49-F238E27FC236}">
                <a16:creationId xmlns:a16="http://schemas.microsoft.com/office/drawing/2014/main" id="{4AA2939F-0D24-4821-8F2B-4DE996F35E0F}"/>
              </a:ext>
            </a:extLst>
          </p:cNvPr>
          <p:cNvSpPr txBox="1"/>
          <p:nvPr/>
        </p:nvSpPr>
        <p:spPr>
          <a:xfrm>
            <a:off x="6307015" y="1352183"/>
            <a:ext cx="5451232" cy="4524315"/>
          </a:xfrm>
          <a:prstGeom prst="rect">
            <a:avLst/>
          </a:prstGeom>
          <a:solidFill>
            <a:srgbClr val="04070C"/>
          </a:solidFill>
          <a:ln w="76200">
            <a:solidFill>
              <a:srgbClr val="0000CC"/>
            </a:solidFill>
          </a:ln>
        </p:spPr>
        <p:txBody>
          <a:bodyPr wrap="square" rtlCol="0">
            <a:spAutoFit/>
          </a:bodyPr>
          <a:lstStyle/>
          <a:p>
            <a:pPr algn="just"/>
            <a:r>
              <a:rPr lang="en-US" sz="2400" b="1" dirty="0">
                <a:solidFill>
                  <a:schemeClr val="bg1"/>
                </a:solidFill>
                <a:latin typeface="+mj-lt"/>
              </a:rPr>
              <a:t>  1  The Revelation of Jesus Christ, which God gave Him </a:t>
            </a:r>
            <a:r>
              <a:rPr lang="en-US" sz="2400" b="1" dirty="0">
                <a:solidFill>
                  <a:srgbClr val="FFFF00"/>
                </a:solidFill>
                <a:latin typeface="+mj-lt"/>
              </a:rPr>
              <a:t>to show HIS SERVANTS</a:t>
            </a:r>
            <a:r>
              <a:rPr lang="en-US" sz="2400" b="1" dirty="0">
                <a:solidFill>
                  <a:schemeClr val="bg1"/>
                </a:solidFill>
                <a:latin typeface="+mj-lt"/>
              </a:rPr>
              <a:t>—things which must shortly take place. And He sent and signified it by His angel to His servant John, </a:t>
            </a:r>
          </a:p>
          <a:p>
            <a:pPr algn="just"/>
            <a:r>
              <a:rPr lang="en-US" sz="2400" b="1" dirty="0">
                <a:solidFill>
                  <a:schemeClr val="bg1"/>
                </a:solidFill>
                <a:latin typeface="+mj-lt"/>
              </a:rPr>
              <a:t>  2  who bore witness to the word of God, and to the testimony of Jesus Christ, to all things that he saw. </a:t>
            </a:r>
          </a:p>
          <a:p>
            <a:pPr algn="just"/>
            <a:r>
              <a:rPr lang="en-US" sz="2400" b="1" dirty="0">
                <a:solidFill>
                  <a:schemeClr val="bg1"/>
                </a:solidFill>
                <a:latin typeface="+mj-lt"/>
              </a:rPr>
              <a:t>  3  Blessed is he who reads and those who hear the words of this prophecy, and keep those things which are written in it; for the time is near</a:t>
            </a:r>
            <a:r>
              <a:rPr lang="en-US" sz="2400" dirty="0">
                <a:solidFill>
                  <a:srgbClr val="FFFF00"/>
                </a:solidFill>
                <a:latin typeface="+mj-lt"/>
              </a:rPr>
              <a:t>. </a:t>
            </a:r>
          </a:p>
        </p:txBody>
      </p:sp>
      <p:sp>
        <p:nvSpPr>
          <p:cNvPr id="4" name="TextBox 3">
            <a:extLst>
              <a:ext uri="{FF2B5EF4-FFF2-40B4-BE49-F238E27FC236}">
                <a16:creationId xmlns:a16="http://schemas.microsoft.com/office/drawing/2014/main" id="{8A9A8B68-64BE-42D5-83F3-1469D4940189}"/>
              </a:ext>
            </a:extLst>
          </p:cNvPr>
          <p:cNvSpPr txBox="1"/>
          <p:nvPr/>
        </p:nvSpPr>
        <p:spPr>
          <a:xfrm>
            <a:off x="515816" y="1477109"/>
            <a:ext cx="5662246" cy="1615827"/>
          </a:xfrm>
          <a:prstGeom prst="rect">
            <a:avLst/>
          </a:prstGeom>
          <a:noFill/>
        </p:spPr>
        <p:txBody>
          <a:bodyPr wrap="square" rtlCol="0">
            <a:spAutoFit/>
          </a:bodyPr>
          <a:lstStyle/>
          <a:p>
            <a:pPr marL="339725" indent="-339725">
              <a:spcAft>
                <a:spcPts val="1800"/>
              </a:spcAft>
              <a:buFont typeface="Arial" panose="020B0604020202020204" pitchFamily="34" charset="0"/>
              <a:buChar char="•"/>
            </a:pPr>
            <a:r>
              <a:rPr lang="en-US" sz="2800" b="1" dirty="0">
                <a:latin typeface="+mj-lt"/>
              </a:rPr>
              <a:t>It is a revelation </a:t>
            </a:r>
          </a:p>
          <a:p>
            <a:pPr marL="339725" indent="-339725">
              <a:spcAft>
                <a:spcPts val="1800"/>
              </a:spcAft>
              <a:buFont typeface="Arial" panose="020B0604020202020204" pitchFamily="34" charset="0"/>
              <a:buChar char="•"/>
            </a:pPr>
            <a:r>
              <a:rPr lang="en-US" sz="2800" b="1" dirty="0">
                <a:latin typeface="+mj-lt"/>
              </a:rPr>
              <a:t>It is a revelation TO SEVEN CHURCHES </a:t>
            </a:r>
            <a:r>
              <a:rPr lang="en-US" sz="2800" b="1">
                <a:latin typeface="+mj-lt"/>
              </a:rPr>
              <a:t>IN ASIA </a:t>
            </a:r>
            <a:endParaRPr lang="en-US" sz="2800" b="1" dirty="0">
              <a:latin typeface="+mj-lt"/>
            </a:endParaRPr>
          </a:p>
        </p:txBody>
      </p:sp>
      <p:sp>
        <p:nvSpPr>
          <p:cNvPr id="5" name="TextBox 4">
            <a:extLst>
              <a:ext uri="{FF2B5EF4-FFF2-40B4-BE49-F238E27FC236}">
                <a16:creationId xmlns:a16="http://schemas.microsoft.com/office/drawing/2014/main" id="{08F0B4FA-6322-4EAB-9238-255EA7E2A2B4}"/>
              </a:ext>
            </a:extLst>
          </p:cNvPr>
          <p:cNvSpPr txBox="1"/>
          <p:nvPr/>
        </p:nvSpPr>
        <p:spPr>
          <a:xfrm>
            <a:off x="375139" y="316524"/>
            <a:ext cx="11383108" cy="769441"/>
          </a:xfrm>
          <a:prstGeom prst="rect">
            <a:avLst/>
          </a:prstGeom>
          <a:noFill/>
        </p:spPr>
        <p:txBody>
          <a:bodyPr wrap="square" rtlCol="0">
            <a:spAutoFit/>
          </a:bodyPr>
          <a:lstStyle/>
          <a:p>
            <a:pPr algn="ctr"/>
            <a:r>
              <a:rPr lang="en-US" sz="4400" b="1" dirty="0">
                <a:latin typeface="+mj-lt"/>
              </a:rPr>
              <a:t>Four Keys to Understand the Book</a:t>
            </a:r>
          </a:p>
        </p:txBody>
      </p:sp>
    </p:spTree>
    <p:extLst>
      <p:ext uri="{BB962C8B-B14F-4D97-AF65-F5344CB8AC3E}">
        <p14:creationId xmlns:p14="http://schemas.microsoft.com/office/powerpoint/2010/main" val="214290322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365195" y="211869"/>
            <a:ext cx="5691554" cy="1077218"/>
          </a:xfrm>
          <a:prstGeom prst="rect">
            <a:avLst/>
          </a:prstGeom>
          <a:noFill/>
        </p:spPr>
        <p:txBody>
          <a:bodyPr wrap="square" rtlCol="0">
            <a:spAutoFit/>
          </a:bodyPr>
          <a:lstStyle/>
          <a:p>
            <a:pPr algn="ctr"/>
            <a:r>
              <a:rPr lang="en-US" sz="3200" b="1" dirty="0">
                <a:latin typeface="+mj-lt"/>
              </a:rPr>
              <a:t>Chapter Five:</a:t>
            </a:r>
          </a:p>
          <a:p>
            <a:pPr algn="ctr"/>
            <a:r>
              <a:rPr lang="en-US" sz="3200" b="1" dirty="0">
                <a:latin typeface="+mj-lt"/>
              </a:rPr>
              <a:t>Believe Also in Me . . .</a:t>
            </a:r>
          </a:p>
        </p:txBody>
      </p:sp>
      <p:sp>
        <p:nvSpPr>
          <p:cNvPr id="4" name="TextBox 3">
            <a:extLst>
              <a:ext uri="{FF2B5EF4-FFF2-40B4-BE49-F238E27FC236}">
                <a16:creationId xmlns:a16="http://schemas.microsoft.com/office/drawing/2014/main" id="{C0ABCD2B-FAB8-438C-905E-8A88A1B376A6}"/>
              </a:ext>
            </a:extLst>
          </p:cNvPr>
          <p:cNvSpPr txBox="1"/>
          <p:nvPr/>
        </p:nvSpPr>
        <p:spPr>
          <a:xfrm>
            <a:off x="6135252" y="240896"/>
            <a:ext cx="5812238" cy="6186309"/>
          </a:xfrm>
          <a:prstGeom prst="rect">
            <a:avLst/>
          </a:prstGeom>
          <a:solidFill>
            <a:srgbClr val="04070C"/>
          </a:solidFill>
          <a:ln w="76200">
            <a:solidFill>
              <a:srgbClr val="0000CC"/>
            </a:solidFill>
          </a:ln>
        </p:spPr>
        <p:txBody>
          <a:bodyPr wrap="square" rtlCol="0">
            <a:spAutoFit/>
          </a:bodyPr>
          <a:lstStyle/>
          <a:p>
            <a:pPr algn="just"/>
            <a:r>
              <a:rPr lang="en-US" sz="2200" b="1" dirty="0">
                <a:solidFill>
                  <a:schemeClr val="bg1"/>
                </a:solidFill>
                <a:latin typeface="+mj-lt"/>
              </a:rPr>
              <a:t>  6  And I looked, and behold, in the midst of the throne and of the four living creatures, and in the midst of the elders, stood a Lamb . . .  as though it had been slain, having seven horns and seven eyes, which </a:t>
            </a:r>
            <a:r>
              <a:rPr lang="en-US" sz="2200" b="1" dirty="0">
                <a:solidFill>
                  <a:srgbClr val="FFFF00"/>
                </a:solidFill>
                <a:latin typeface="+mj-lt"/>
              </a:rPr>
              <a:t>are the seven Spirits of God </a:t>
            </a:r>
            <a:r>
              <a:rPr lang="en-US" sz="2200" b="1" dirty="0">
                <a:solidFill>
                  <a:schemeClr val="bg1"/>
                </a:solidFill>
                <a:latin typeface="+mj-lt"/>
              </a:rPr>
              <a:t>sent out into all the earth. </a:t>
            </a:r>
          </a:p>
          <a:p>
            <a:pPr algn="just"/>
            <a:r>
              <a:rPr lang="en-US" sz="2200" b="1" dirty="0">
                <a:solidFill>
                  <a:schemeClr val="bg1"/>
                </a:solidFill>
                <a:latin typeface="+mj-lt"/>
              </a:rPr>
              <a:t>  7  Then He came and took the scroll out of the right hand of Him who sat on the throne. </a:t>
            </a:r>
          </a:p>
          <a:p>
            <a:pPr algn="just"/>
            <a:r>
              <a:rPr lang="en-US" sz="2200" b="1" dirty="0">
                <a:solidFill>
                  <a:schemeClr val="bg1"/>
                </a:solidFill>
                <a:latin typeface="+mj-lt"/>
              </a:rPr>
              <a:t>  8  Now when He had taken the scroll, the four living creatures and the twenty-four elders fell down before the Lamb, each having a harp, and golden bowls full of incense, which are the prayers of the saints. </a:t>
            </a:r>
          </a:p>
          <a:p>
            <a:pPr algn="just"/>
            <a:r>
              <a:rPr lang="en-US" sz="2200" b="1" dirty="0">
                <a:solidFill>
                  <a:schemeClr val="bg1"/>
                </a:solidFill>
                <a:latin typeface="+mj-lt"/>
              </a:rPr>
              <a:t>  9  And they sang a new song, saying: "You are worthy to take the scroll, And to open its seals; For You were slain, And have redeemed us to God by Your blood Out of every tribe and tongue and people and nation, </a:t>
            </a:r>
          </a:p>
        </p:txBody>
      </p:sp>
      <p:sp>
        <p:nvSpPr>
          <p:cNvPr id="6" name="TextBox 5">
            <a:extLst>
              <a:ext uri="{FF2B5EF4-FFF2-40B4-BE49-F238E27FC236}">
                <a16:creationId xmlns:a16="http://schemas.microsoft.com/office/drawing/2014/main" id="{A4A9C7E8-D1D2-4965-9816-88CEBFDF5863}"/>
              </a:ext>
            </a:extLst>
          </p:cNvPr>
          <p:cNvSpPr txBox="1"/>
          <p:nvPr/>
        </p:nvSpPr>
        <p:spPr>
          <a:xfrm>
            <a:off x="241163" y="1145512"/>
            <a:ext cx="5894089" cy="3139321"/>
          </a:xfrm>
          <a:prstGeom prst="rect">
            <a:avLst/>
          </a:prstGeom>
          <a:noFill/>
        </p:spPr>
        <p:txBody>
          <a:bodyPr wrap="square" rtlCol="0">
            <a:spAutoFit/>
          </a:bodyPr>
          <a:lstStyle/>
          <a:p>
            <a:pPr marL="342900" indent="-342900">
              <a:buFont typeface="Arial" panose="020B0604020202020204" pitchFamily="34" charset="0"/>
              <a:buChar char="•"/>
              <a:tabLst>
                <a:tab pos="2286000" algn="l"/>
              </a:tabLst>
            </a:pPr>
            <a:r>
              <a:rPr lang="en-US" sz="2200" b="1" dirty="0">
                <a:latin typeface="+mj-lt"/>
              </a:rPr>
              <a:t>Scroll in right hand of One on throne</a:t>
            </a:r>
          </a:p>
          <a:p>
            <a:pPr marL="342900" indent="-342900">
              <a:buFont typeface="Arial" panose="020B0604020202020204" pitchFamily="34" charset="0"/>
              <a:buChar char="•"/>
              <a:tabLst>
                <a:tab pos="2286000" algn="l"/>
              </a:tabLst>
            </a:pPr>
            <a:r>
              <a:rPr lang="en-US" sz="2200" b="1" dirty="0">
                <a:latin typeface="+mj-lt"/>
              </a:rPr>
              <a:t>Written on both sides and sealed</a:t>
            </a:r>
          </a:p>
          <a:p>
            <a:pPr marL="342900" indent="-342900">
              <a:buFont typeface="Arial" panose="020B0604020202020204" pitchFamily="34" charset="0"/>
              <a:buChar char="•"/>
              <a:tabLst>
                <a:tab pos="2286000" algn="l"/>
              </a:tabLst>
            </a:pPr>
            <a:r>
              <a:rPr lang="en-US" sz="2200" b="1" dirty="0">
                <a:latin typeface="+mj-lt"/>
              </a:rPr>
              <a:t>Strong angel, “Who is worthy to open…</a:t>
            </a:r>
          </a:p>
          <a:p>
            <a:pPr marL="342900" indent="-342900">
              <a:buFont typeface="Arial" panose="020B0604020202020204" pitchFamily="34" charset="0"/>
              <a:buChar char="•"/>
              <a:tabLst>
                <a:tab pos="2286000" algn="l"/>
              </a:tabLst>
            </a:pPr>
            <a:r>
              <a:rPr lang="en-US" sz="2200" b="1" dirty="0">
                <a:latin typeface="+mj-lt"/>
              </a:rPr>
              <a:t>No one (future known only to deity)</a:t>
            </a:r>
          </a:p>
          <a:p>
            <a:pPr marL="342900" indent="-342900">
              <a:buFont typeface="Arial" panose="020B0604020202020204" pitchFamily="34" charset="0"/>
              <a:buChar char="•"/>
              <a:tabLst>
                <a:tab pos="2286000" algn="l"/>
              </a:tabLst>
            </a:pPr>
            <a:r>
              <a:rPr lang="en-US" sz="2200" b="1" dirty="0">
                <a:latin typeface="+mj-lt"/>
              </a:rPr>
              <a:t>John wept, no one can open “future” in scroll</a:t>
            </a:r>
          </a:p>
          <a:p>
            <a:pPr marL="342900" indent="-342900">
              <a:buFont typeface="Arial" panose="020B0604020202020204" pitchFamily="34" charset="0"/>
              <a:buChar char="•"/>
              <a:tabLst>
                <a:tab pos="2286000" algn="l"/>
              </a:tabLst>
            </a:pPr>
            <a:r>
              <a:rPr lang="en-US" sz="2200" b="1" dirty="0">
                <a:latin typeface="+mj-lt"/>
              </a:rPr>
              <a:t>Weep not, Lion and Lamb is worthy</a:t>
            </a:r>
          </a:p>
          <a:p>
            <a:pPr marL="342900" indent="-342900">
              <a:buFont typeface="Arial" panose="020B0604020202020204" pitchFamily="34" charset="0"/>
              <a:buChar char="•"/>
              <a:tabLst>
                <a:tab pos="2286000" algn="l"/>
              </a:tabLst>
            </a:pPr>
            <a:r>
              <a:rPr lang="en-US" sz="2200" b="1" dirty="0">
                <a:latin typeface="+mj-lt"/>
              </a:rPr>
              <a:t>In midst of throne/elders/four creatures</a:t>
            </a:r>
          </a:p>
          <a:p>
            <a:pPr marL="342900" indent="-342900">
              <a:buFont typeface="Arial" panose="020B0604020202020204" pitchFamily="34" charset="0"/>
              <a:buChar char="•"/>
              <a:tabLst>
                <a:tab pos="2286000" algn="l"/>
              </a:tabLst>
            </a:pPr>
            <a:r>
              <a:rPr lang="en-US" sz="2200" b="1" dirty="0">
                <a:latin typeface="+mj-lt"/>
              </a:rPr>
              <a:t>John sees slain, living Lamb=seven horns/eyes</a:t>
            </a:r>
          </a:p>
          <a:p>
            <a:pPr marL="342900" indent="-342900">
              <a:buFont typeface="Arial" panose="020B0604020202020204" pitchFamily="34" charset="0"/>
              <a:buChar char="•"/>
              <a:tabLst>
                <a:tab pos="2286000" algn="l"/>
              </a:tabLst>
            </a:pPr>
            <a:r>
              <a:rPr lang="en-US" sz="2200" b="1" dirty="0">
                <a:latin typeface="+mj-lt"/>
              </a:rPr>
              <a:t>Text defines seven horns and eyes</a:t>
            </a:r>
          </a:p>
        </p:txBody>
      </p:sp>
    </p:spTree>
    <p:extLst>
      <p:ext uri="{BB962C8B-B14F-4D97-AF65-F5344CB8AC3E}">
        <p14:creationId xmlns:p14="http://schemas.microsoft.com/office/powerpoint/2010/main" val="13406842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365195" y="211869"/>
            <a:ext cx="5691554" cy="1077218"/>
          </a:xfrm>
          <a:prstGeom prst="rect">
            <a:avLst/>
          </a:prstGeom>
          <a:noFill/>
        </p:spPr>
        <p:txBody>
          <a:bodyPr wrap="square" rtlCol="0">
            <a:spAutoFit/>
          </a:bodyPr>
          <a:lstStyle/>
          <a:p>
            <a:pPr algn="ctr"/>
            <a:r>
              <a:rPr lang="en-US" sz="3200" b="1" dirty="0">
                <a:latin typeface="+mj-lt"/>
              </a:rPr>
              <a:t>Chapter Five:</a:t>
            </a:r>
          </a:p>
          <a:p>
            <a:pPr algn="ctr"/>
            <a:r>
              <a:rPr lang="en-US" sz="3200" b="1" dirty="0">
                <a:latin typeface="+mj-lt"/>
              </a:rPr>
              <a:t>Believe Also in Me . . .</a:t>
            </a:r>
          </a:p>
        </p:txBody>
      </p:sp>
      <p:sp>
        <p:nvSpPr>
          <p:cNvPr id="4" name="TextBox 3">
            <a:extLst>
              <a:ext uri="{FF2B5EF4-FFF2-40B4-BE49-F238E27FC236}">
                <a16:creationId xmlns:a16="http://schemas.microsoft.com/office/drawing/2014/main" id="{C0ABCD2B-FAB8-438C-905E-8A88A1B376A6}"/>
              </a:ext>
            </a:extLst>
          </p:cNvPr>
          <p:cNvSpPr txBox="1"/>
          <p:nvPr/>
        </p:nvSpPr>
        <p:spPr>
          <a:xfrm>
            <a:off x="6135252" y="240896"/>
            <a:ext cx="5812238" cy="6186309"/>
          </a:xfrm>
          <a:prstGeom prst="rect">
            <a:avLst/>
          </a:prstGeom>
          <a:solidFill>
            <a:srgbClr val="04070C"/>
          </a:solidFill>
          <a:ln w="76200">
            <a:solidFill>
              <a:srgbClr val="0000CC"/>
            </a:solidFill>
          </a:ln>
        </p:spPr>
        <p:txBody>
          <a:bodyPr wrap="square" rtlCol="0">
            <a:spAutoFit/>
          </a:bodyPr>
          <a:lstStyle/>
          <a:p>
            <a:pPr algn="just"/>
            <a:r>
              <a:rPr lang="en-US" sz="2200" b="1" dirty="0">
                <a:solidFill>
                  <a:schemeClr val="bg1"/>
                </a:solidFill>
                <a:latin typeface="+mj-lt"/>
              </a:rPr>
              <a:t>  6  And I looked, and behold, in the midst of the throne and of the four living creatures, and in the midst of the elders, </a:t>
            </a:r>
            <a:r>
              <a:rPr lang="en-US" sz="2200" b="1" dirty="0">
                <a:solidFill>
                  <a:srgbClr val="FFFF00"/>
                </a:solidFill>
                <a:latin typeface="+mj-lt"/>
              </a:rPr>
              <a:t>stood a Lamb </a:t>
            </a:r>
            <a:r>
              <a:rPr lang="en-US" sz="2200" b="1" dirty="0">
                <a:solidFill>
                  <a:schemeClr val="bg1"/>
                </a:solidFill>
                <a:latin typeface="+mj-lt"/>
              </a:rPr>
              <a:t>. . .  as though it had been slain, having </a:t>
            </a:r>
            <a:r>
              <a:rPr lang="en-US" sz="2200" b="1" dirty="0">
                <a:solidFill>
                  <a:srgbClr val="FFFF00"/>
                </a:solidFill>
                <a:latin typeface="+mj-lt"/>
              </a:rPr>
              <a:t>seven horns and seven eyes</a:t>
            </a:r>
            <a:r>
              <a:rPr lang="en-US" sz="2200" b="1" dirty="0">
                <a:solidFill>
                  <a:schemeClr val="bg1"/>
                </a:solidFill>
                <a:latin typeface="+mj-lt"/>
              </a:rPr>
              <a:t>, which are </a:t>
            </a:r>
            <a:r>
              <a:rPr lang="en-US" sz="2200" b="1" dirty="0">
                <a:solidFill>
                  <a:srgbClr val="FFFF00"/>
                </a:solidFill>
                <a:latin typeface="+mj-lt"/>
              </a:rPr>
              <a:t>the seven Spirits </a:t>
            </a:r>
            <a:r>
              <a:rPr lang="en-US" sz="2200" b="1" dirty="0">
                <a:solidFill>
                  <a:schemeClr val="bg1"/>
                </a:solidFill>
                <a:latin typeface="+mj-lt"/>
              </a:rPr>
              <a:t>of God sent out into all the earth. </a:t>
            </a:r>
          </a:p>
          <a:p>
            <a:pPr algn="just"/>
            <a:r>
              <a:rPr lang="en-US" sz="2200" b="1" dirty="0">
                <a:solidFill>
                  <a:schemeClr val="bg1"/>
                </a:solidFill>
                <a:latin typeface="+mj-lt"/>
              </a:rPr>
              <a:t>  7  Then He came and </a:t>
            </a:r>
            <a:r>
              <a:rPr lang="en-US" sz="2200" b="1" dirty="0">
                <a:solidFill>
                  <a:srgbClr val="FFFF00"/>
                </a:solidFill>
                <a:latin typeface="+mj-lt"/>
              </a:rPr>
              <a:t>took the scroll</a:t>
            </a:r>
            <a:r>
              <a:rPr lang="en-US" sz="2200" b="1" dirty="0">
                <a:solidFill>
                  <a:schemeClr val="bg1"/>
                </a:solidFill>
                <a:latin typeface="+mj-lt"/>
              </a:rPr>
              <a:t> out of the right hand of Him who sat on the throne. </a:t>
            </a:r>
          </a:p>
          <a:p>
            <a:pPr algn="just"/>
            <a:r>
              <a:rPr lang="en-US" sz="2200" b="1" dirty="0">
                <a:solidFill>
                  <a:schemeClr val="bg1"/>
                </a:solidFill>
                <a:latin typeface="+mj-lt"/>
              </a:rPr>
              <a:t>  8  Now when He had taken the scroll, the four living creatures and the twenty-four elders fell down before the Lamb, each having a harp, and golden bowls full of incense, which are the prayers of the saints. </a:t>
            </a:r>
          </a:p>
          <a:p>
            <a:pPr algn="just"/>
            <a:r>
              <a:rPr lang="en-US" sz="2200" b="1" dirty="0">
                <a:solidFill>
                  <a:schemeClr val="bg1"/>
                </a:solidFill>
                <a:latin typeface="+mj-lt"/>
              </a:rPr>
              <a:t>  9  And they sang a new song, saying: "You are worthy to take the scroll, And to open its seals; For You were slain, And have redeemed us to God by Your blood Out of every tribe and tongue and people and nation, </a:t>
            </a:r>
          </a:p>
        </p:txBody>
      </p:sp>
      <p:sp>
        <p:nvSpPr>
          <p:cNvPr id="6" name="TextBox 5">
            <a:extLst>
              <a:ext uri="{FF2B5EF4-FFF2-40B4-BE49-F238E27FC236}">
                <a16:creationId xmlns:a16="http://schemas.microsoft.com/office/drawing/2014/main" id="{A4A9C7E8-D1D2-4965-9816-88CEBFDF5863}"/>
              </a:ext>
            </a:extLst>
          </p:cNvPr>
          <p:cNvSpPr txBox="1"/>
          <p:nvPr/>
        </p:nvSpPr>
        <p:spPr>
          <a:xfrm>
            <a:off x="241163" y="1145512"/>
            <a:ext cx="5894089" cy="3477875"/>
          </a:xfrm>
          <a:prstGeom prst="rect">
            <a:avLst/>
          </a:prstGeom>
          <a:noFill/>
        </p:spPr>
        <p:txBody>
          <a:bodyPr wrap="square" rtlCol="0">
            <a:spAutoFit/>
          </a:bodyPr>
          <a:lstStyle/>
          <a:p>
            <a:pPr marL="342900" indent="-342900">
              <a:buFont typeface="Arial" panose="020B0604020202020204" pitchFamily="34" charset="0"/>
              <a:buChar char="•"/>
              <a:tabLst>
                <a:tab pos="2286000" algn="l"/>
              </a:tabLst>
            </a:pPr>
            <a:r>
              <a:rPr lang="en-US" sz="2200" b="1" dirty="0">
                <a:latin typeface="+mj-lt"/>
              </a:rPr>
              <a:t>Scroll in right hand of One on throne</a:t>
            </a:r>
          </a:p>
          <a:p>
            <a:pPr marL="342900" indent="-342900">
              <a:buFont typeface="Arial" panose="020B0604020202020204" pitchFamily="34" charset="0"/>
              <a:buChar char="•"/>
              <a:tabLst>
                <a:tab pos="2286000" algn="l"/>
              </a:tabLst>
            </a:pPr>
            <a:r>
              <a:rPr lang="en-US" sz="2200" b="1" dirty="0">
                <a:latin typeface="+mj-lt"/>
              </a:rPr>
              <a:t>Written on both sides and sealed</a:t>
            </a:r>
          </a:p>
          <a:p>
            <a:pPr marL="342900" indent="-342900">
              <a:buFont typeface="Arial" panose="020B0604020202020204" pitchFamily="34" charset="0"/>
              <a:buChar char="•"/>
              <a:tabLst>
                <a:tab pos="2286000" algn="l"/>
              </a:tabLst>
            </a:pPr>
            <a:r>
              <a:rPr lang="en-US" sz="2200" b="1" dirty="0">
                <a:latin typeface="+mj-lt"/>
              </a:rPr>
              <a:t>Strong angel, “Who is worthy to open…</a:t>
            </a:r>
          </a:p>
          <a:p>
            <a:pPr marL="342900" indent="-342900">
              <a:buFont typeface="Arial" panose="020B0604020202020204" pitchFamily="34" charset="0"/>
              <a:buChar char="•"/>
              <a:tabLst>
                <a:tab pos="2286000" algn="l"/>
              </a:tabLst>
            </a:pPr>
            <a:r>
              <a:rPr lang="en-US" sz="2200" b="1" dirty="0">
                <a:latin typeface="+mj-lt"/>
              </a:rPr>
              <a:t>No one (future known only to deity)</a:t>
            </a:r>
          </a:p>
          <a:p>
            <a:pPr marL="342900" indent="-342900">
              <a:buFont typeface="Arial" panose="020B0604020202020204" pitchFamily="34" charset="0"/>
              <a:buChar char="•"/>
              <a:tabLst>
                <a:tab pos="2286000" algn="l"/>
              </a:tabLst>
            </a:pPr>
            <a:r>
              <a:rPr lang="en-US" sz="2200" b="1" dirty="0">
                <a:latin typeface="+mj-lt"/>
              </a:rPr>
              <a:t>John wept, no one can open “future” in scroll</a:t>
            </a:r>
          </a:p>
          <a:p>
            <a:pPr marL="342900" indent="-342900">
              <a:buFont typeface="Arial" panose="020B0604020202020204" pitchFamily="34" charset="0"/>
              <a:buChar char="•"/>
              <a:tabLst>
                <a:tab pos="2286000" algn="l"/>
              </a:tabLst>
            </a:pPr>
            <a:r>
              <a:rPr lang="en-US" sz="2200" b="1" dirty="0">
                <a:latin typeface="+mj-lt"/>
              </a:rPr>
              <a:t>Weep not, Lion and Lamb is worthy</a:t>
            </a:r>
          </a:p>
          <a:p>
            <a:pPr marL="342900" indent="-342900">
              <a:buFont typeface="Arial" panose="020B0604020202020204" pitchFamily="34" charset="0"/>
              <a:buChar char="•"/>
              <a:tabLst>
                <a:tab pos="2286000" algn="l"/>
              </a:tabLst>
            </a:pPr>
            <a:r>
              <a:rPr lang="en-US" sz="2200" b="1" dirty="0">
                <a:latin typeface="+mj-lt"/>
              </a:rPr>
              <a:t>In midst of throne/elders/four creatures</a:t>
            </a:r>
          </a:p>
          <a:p>
            <a:pPr marL="342900" indent="-342900">
              <a:buFont typeface="Arial" panose="020B0604020202020204" pitchFamily="34" charset="0"/>
              <a:buChar char="•"/>
              <a:tabLst>
                <a:tab pos="2286000" algn="l"/>
              </a:tabLst>
            </a:pPr>
            <a:r>
              <a:rPr lang="en-US" sz="2200" b="1" dirty="0">
                <a:latin typeface="+mj-lt"/>
              </a:rPr>
              <a:t>John sees slain, living Lamb=seven horns/eyes</a:t>
            </a:r>
          </a:p>
          <a:p>
            <a:pPr marL="342900" indent="-342900">
              <a:buFont typeface="Arial" panose="020B0604020202020204" pitchFamily="34" charset="0"/>
              <a:buChar char="•"/>
              <a:tabLst>
                <a:tab pos="2286000" algn="l"/>
              </a:tabLst>
            </a:pPr>
            <a:r>
              <a:rPr lang="en-US" sz="2200" b="1" dirty="0">
                <a:latin typeface="+mj-lt"/>
              </a:rPr>
              <a:t>Text defines seven horns and eyes</a:t>
            </a:r>
          </a:p>
          <a:p>
            <a:pPr marL="342900" indent="-342900">
              <a:buFont typeface="Arial" panose="020B0604020202020204" pitchFamily="34" charset="0"/>
              <a:buChar char="•"/>
              <a:tabLst>
                <a:tab pos="2286000" algn="l"/>
              </a:tabLst>
            </a:pPr>
            <a:r>
              <a:rPr lang="en-US" sz="2200" b="1" dirty="0">
                <a:latin typeface="+mj-lt"/>
              </a:rPr>
              <a:t>He has (authority) and the fulness of Spirit</a:t>
            </a:r>
          </a:p>
        </p:txBody>
      </p:sp>
    </p:spTree>
    <p:extLst>
      <p:ext uri="{BB962C8B-B14F-4D97-AF65-F5344CB8AC3E}">
        <p14:creationId xmlns:p14="http://schemas.microsoft.com/office/powerpoint/2010/main" val="322944707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365195" y="211869"/>
            <a:ext cx="5691554" cy="1077218"/>
          </a:xfrm>
          <a:prstGeom prst="rect">
            <a:avLst/>
          </a:prstGeom>
          <a:noFill/>
        </p:spPr>
        <p:txBody>
          <a:bodyPr wrap="square" rtlCol="0">
            <a:spAutoFit/>
          </a:bodyPr>
          <a:lstStyle/>
          <a:p>
            <a:pPr algn="ctr"/>
            <a:r>
              <a:rPr lang="en-US" sz="3200" b="1" dirty="0">
                <a:latin typeface="+mj-lt"/>
              </a:rPr>
              <a:t>Chapter Five:</a:t>
            </a:r>
          </a:p>
          <a:p>
            <a:pPr algn="ctr"/>
            <a:r>
              <a:rPr lang="en-US" sz="3200" b="1" dirty="0">
                <a:latin typeface="+mj-lt"/>
              </a:rPr>
              <a:t>Believe Also in Me . . .</a:t>
            </a:r>
          </a:p>
        </p:txBody>
      </p:sp>
      <p:sp>
        <p:nvSpPr>
          <p:cNvPr id="4" name="TextBox 3">
            <a:extLst>
              <a:ext uri="{FF2B5EF4-FFF2-40B4-BE49-F238E27FC236}">
                <a16:creationId xmlns:a16="http://schemas.microsoft.com/office/drawing/2014/main" id="{C0ABCD2B-FAB8-438C-905E-8A88A1B376A6}"/>
              </a:ext>
            </a:extLst>
          </p:cNvPr>
          <p:cNvSpPr txBox="1"/>
          <p:nvPr/>
        </p:nvSpPr>
        <p:spPr>
          <a:xfrm>
            <a:off x="6135252" y="240896"/>
            <a:ext cx="5812238" cy="6186309"/>
          </a:xfrm>
          <a:prstGeom prst="rect">
            <a:avLst/>
          </a:prstGeom>
          <a:solidFill>
            <a:srgbClr val="04070C"/>
          </a:solidFill>
          <a:ln w="76200">
            <a:solidFill>
              <a:srgbClr val="0000CC"/>
            </a:solidFill>
          </a:ln>
        </p:spPr>
        <p:txBody>
          <a:bodyPr wrap="square" rtlCol="0">
            <a:spAutoFit/>
          </a:bodyPr>
          <a:lstStyle/>
          <a:p>
            <a:pPr algn="just"/>
            <a:r>
              <a:rPr lang="en-US" sz="2200" b="1" dirty="0">
                <a:solidFill>
                  <a:schemeClr val="bg1"/>
                </a:solidFill>
                <a:latin typeface="+mj-lt"/>
              </a:rPr>
              <a:t>  6  And I looked, and behold, in the midst of the throne and of the four living creatures, and in the midst of the elders, stood a Lamb . . .  as though it had been slain, having seven horns and seven eyes, which are the seven Spirits of God sent out into all the earth. </a:t>
            </a:r>
          </a:p>
          <a:p>
            <a:pPr algn="just"/>
            <a:r>
              <a:rPr lang="en-US" sz="2200" b="1" dirty="0">
                <a:solidFill>
                  <a:schemeClr val="bg1"/>
                </a:solidFill>
                <a:latin typeface="+mj-lt"/>
              </a:rPr>
              <a:t>  7  Then He came and took the scroll out of the right hand of Him who sat on the throne. </a:t>
            </a:r>
          </a:p>
          <a:p>
            <a:pPr algn="just"/>
            <a:r>
              <a:rPr lang="en-US" sz="2200" b="1" dirty="0">
                <a:solidFill>
                  <a:schemeClr val="bg1"/>
                </a:solidFill>
                <a:latin typeface="+mj-lt"/>
              </a:rPr>
              <a:t>  8  Now </a:t>
            </a:r>
            <a:r>
              <a:rPr lang="en-US" sz="2200" b="1" dirty="0">
                <a:solidFill>
                  <a:srgbClr val="FFFF00"/>
                </a:solidFill>
                <a:latin typeface="+mj-lt"/>
              </a:rPr>
              <a:t>when He had taken the scroll</a:t>
            </a:r>
            <a:r>
              <a:rPr lang="en-US" sz="2200" b="1" dirty="0">
                <a:solidFill>
                  <a:schemeClr val="bg1"/>
                </a:solidFill>
                <a:latin typeface="+mj-lt"/>
              </a:rPr>
              <a:t>, the four living creatures and the twenty-four elders fell down before the Lamb, each having a harp, and golden bowls full of incense, which are the prayers of the saints. </a:t>
            </a:r>
          </a:p>
          <a:p>
            <a:pPr algn="just"/>
            <a:r>
              <a:rPr lang="en-US" sz="2200" b="1" dirty="0">
                <a:solidFill>
                  <a:schemeClr val="bg1"/>
                </a:solidFill>
                <a:latin typeface="+mj-lt"/>
              </a:rPr>
              <a:t>  9  And they sang a new song, saying: "You are worthy to take the scroll, And to open its seals; For You were slain, And have redeemed us to God by Your blood Out of every tribe and tongue and people and nation, </a:t>
            </a:r>
          </a:p>
        </p:txBody>
      </p:sp>
      <p:sp>
        <p:nvSpPr>
          <p:cNvPr id="6" name="TextBox 5">
            <a:extLst>
              <a:ext uri="{FF2B5EF4-FFF2-40B4-BE49-F238E27FC236}">
                <a16:creationId xmlns:a16="http://schemas.microsoft.com/office/drawing/2014/main" id="{A4A9C7E8-D1D2-4965-9816-88CEBFDF5863}"/>
              </a:ext>
            </a:extLst>
          </p:cNvPr>
          <p:cNvSpPr txBox="1"/>
          <p:nvPr/>
        </p:nvSpPr>
        <p:spPr>
          <a:xfrm>
            <a:off x="241163" y="1145512"/>
            <a:ext cx="5894089" cy="3816429"/>
          </a:xfrm>
          <a:prstGeom prst="rect">
            <a:avLst/>
          </a:prstGeom>
          <a:noFill/>
        </p:spPr>
        <p:txBody>
          <a:bodyPr wrap="square" rtlCol="0">
            <a:spAutoFit/>
          </a:bodyPr>
          <a:lstStyle/>
          <a:p>
            <a:pPr marL="342900" indent="-342900">
              <a:buFont typeface="Arial" panose="020B0604020202020204" pitchFamily="34" charset="0"/>
              <a:buChar char="•"/>
              <a:tabLst>
                <a:tab pos="2286000" algn="l"/>
              </a:tabLst>
            </a:pPr>
            <a:r>
              <a:rPr lang="en-US" sz="2200" b="1" dirty="0">
                <a:latin typeface="+mj-lt"/>
              </a:rPr>
              <a:t>Scroll in right hand of One on throne</a:t>
            </a:r>
          </a:p>
          <a:p>
            <a:pPr marL="342900" indent="-342900">
              <a:buFont typeface="Arial" panose="020B0604020202020204" pitchFamily="34" charset="0"/>
              <a:buChar char="•"/>
              <a:tabLst>
                <a:tab pos="2286000" algn="l"/>
              </a:tabLst>
            </a:pPr>
            <a:r>
              <a:rPr lang="en-US" sz="2200" b="1" dirty="0">
                <a:latin typeface="+mj-lt"/>
              </a:rPr>
              <a:t>Written on both sides and sealed</a:t>
            </a:r>
          </a:p>
          <a:p>
            <a:pPr marL="342900" indent="-342900">
              <a:buFont typeface="Arial" panose="020B0604020202020204" pitchFamily="34" charset="0"/>
              <a:buChar char="•"/>
              <a:tabLst>
                <a:tab pos="2286000" algn="l"/>
              </a:tabLst>
            </a:pPr>
            <a:r>
              <a:rPr lang="en-US" sz="2200" b="1" dirty="0">
                <a:latin typeface="+mj-lt"/>
              </a:rPr>
              <a:t>Strong angel, “Who is worthy to open…</a:t>
            </a:r>
          </a:p>
          <a:p>
            <a:pPr marL="342900" indent="-342900">
              <a:buFont typeface="Arial" panose="020B0604020202020204" pitchFamily="34" charset="0"/>
              <a:buChar char="•"/>
              <a:tabLst>
                <a:tab pos="2286000" algn="l"/>
              </a:tabLst>
            </a:pPr>
            <a:r>
              <a:rPr lang="en-US" sz="2200" b="1" dirty="0">
                <a:latin typeface="+mj-lt"/>
              </a:rPr>
              <a:t>No one (future known only to deity)</a:t>
            </a:r>
          </a:p>
          <a:p>
            <a:pPr marL="342900" indent="-342900">
              <a:buFont typeface="Arial" panose="020B0604020202020204" pitchFamily="34" charset="0"/>
              <a:buChar char="•"/>
              <a:tabLst>
                <a:tab pos="2286000" algn="l"/>
              </a:tabLst>
            </a:pPr>
            <a:r>
              <a:rPr lang="en-US" sz="2200" b="1" dirty="0">
                <a:latin typeface="+mj-lt"/>
              </a:rPr>
              <a:t>John wept, no one can open “future” in scroll</a:t>
            </a:r>
          </a:p>
          <a:p>
            <a:pPr marL="342900" indent="-342900">
              <a:buFont typeface="Arial" panose="020B0604020202020204" pitchFamily="34" charset="0"/>
              <a:buChar char="•"/>
              <a:tabLst>
                <a:tab pos="2286000" algn="l"/>
              </a:tabLst>
            </a:pPr>
            <a:r>
              <a:rPr lang="en-US" sz="2200" b="1" dirty="0">
                <a:latin typeface="+mj-lt"/>
              </a:rPr>
              <a:t>Weep not, Lion and Lamb is worthy</a:t>
            </a:r>
          </a:p>
          <a:p>
            <a:pPr marL="342900" indent="-342900">
              <a:buFont typeface="Arial" panose="020B0604020202020204" pitchFamily="34" charset="0"/>
              <a:buChar char="•"/>
              <a:tabLst>
                <a:tab pos="2286000" algn="l"/>
              </a:tabLst>
            </a:pPr>
            <a:r>
              <a:rPr lang="en-US" sz="2200" b="1" dirty="0">
                <a:latin typeface="+mj-lt"/>
              </a:rPr>
              <a:t>In midst of throne/elders/four creatures</a:t>
            </a:r>
          </a:p>
          <a:p>
            <a:pPr marL="342900" indent="-342900">
              <a:buFont typeface="Arial" panose="020B0604020202020204" pitchFamily="34" charset="0"/>
              <a:buChar char="•"/>
              <a:tabLst>
                <a:tab pos="2286000" algn="l"/>
              </a:tabLst>
            </a:pPr>
            <a:r>
              <a:rPr lang="en-US" sz="2200" b="1" dirty="0">
                <a:latin typeface="+mj-lt"/>
              </a:rPr>
              <a:t>John sees slain, living Lamb=seven horns/eyes</a:t>
            </a:r>
          </a:p>
          <a:p>
            <a:pPr marL="342900" indent="-342900">
              <a:buFont typeface="Arial" panose="020B0604020202020204" pitchFamily="34" charset="0"/>
              <a:buChar char="•"/>
              <a:tabLst>
                <a:tab pos="2286000" algn="l"/>
              </a:tabLst>
            </a:pPr>
            <a:r>
              <a:rPr lang="en-US" sz="2200" b="1" dirty="0">
                <a:latin typeface="+mj-lt"/>
              </a:rPr>
              <a:t>Text defines seven horns and eyes</a:t>
            </a:r>
          </a:p>
          <a:p>
            <a:pPr marL="342900" indent="-342900">
              <a:buFont typeface="Arial" panose="020B0604020202020204" pitchFamily="34" charset="0"/>
              <a:buChar char="•"/>
              <a:tabLst>
                <a:tab pos="2286000" algn="l"/>
              </a:tabLst>
            </a:pPr>
            <a:r>
              <a:rPr lang="en-US" sz="2200" b="1" dirty="0">
                <a:latin typeface="+mj-lt"/>
              </a:rPr>
              <a:t>He has (authority) and the fulness of Spirit</a:t>
            </a:r>
          </a:p>
          <a:p>
            <a:pPr marL="342900" indent="-342900">
              <a:buFont typeface="Arial" panose="020B0604020202020204" pitchFamily="34" charset="0"/>
              <a:buChar char="•"/>
              <a:tabLst>
                <a:tab pos="2286000" algn="l"/>
              </a:tabLst>
            </a:pPr>
            <a:r>
              <a:rPr lang="en-US" sz="2200" b="1" dirty="0">
                <a:latin typeface="+mj-lt"/>
              </a:rPr>
              <a:t>Lamb takes scroll, worship erupts</a:t>
            </a:r>
          </a:p>
        </p:txBody>
      </p:sp>
    </p:spTree>
    <p:extLst>
      <p:ext uri="{BB962C8B-B14F-4D97-AF65-F5344CB8AC3E}">
        <p14:creationId xmlns:p14="http://schemas.microsoft.com/office/powerpoint/2010/main" val="206179062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365195" y="211869"/>
            <a:ext cx="5691554" cy="1077218"/>
          </a:xfrm>
          <a:prstGeom prst="rect">
            <a:avLst/>
          </a:prstGeom>
          <a:noFill/>
        </p:spPr>
        <p:txBody>
          <a:bodyPr wrap="square" rtlCol="0">
            <a:spAutoFit/>
          </a:bodyPr>
          <a:lstStyle/>
          <a:p>
            <a:pPr algn="ctr"/>
            <a:r>
              <a:rPr lang="en-US" sz="3200" b="1" dirty="0">
                <a:latin typeface="+mj-lt"/>
              </a:rPr>
              <a:t>Chapter Five:</a:t>
            </a:r>
          </a:p>
          <a:p>
            <a:pPr algn="ctr"/>
            <a:r>
              <a:rPr lang="en-US" sz="3200" b="1" dirty="0">
                <a:latin typeface="+mj-lt"/>
              </a:rPr>
              <a:t>Believe Also in Me . . .</a:t>
            </a:r>
          </a:p>
        </p:txBody>
      </p:sp>
      <p:sp>
        <p:nvSpPr>
          <p:cNvPr id="4" name="TextBox 3">
            <a:extLst>
              <a:ext uri="{FF2B5EF4-FFF2-40B4-BE49-F238E27FC236}">
                <a16:creationId xmlns:a16="http://schemas.microsoft.com/office/drawing/2014/main" id="{C0ABCD2B-FAB8-438C-905E-8A88A1B376A6}"/>
              </a:ext>
            </a:extLst>
          </p:cNvPr>
          <p:cNvSpPr txBox="1"/>
          <p:nvPr/>
        </p:nvSpPr>
        <p:spPr>
          <a:xfrm>
            <a:off x="6135252" y="240896"/>
            <a:ext cx="5812238" cy="6186309"/>
          </a:xfrm>
          <a:prstGeom prst="rect">
            <a:avLst/>
          </a:prstGeom>
          <a:solidFill>
            <a:srgbClr val="04070C"/>
          </a:solidFill>
          <a:ln w="76200">
            <a:solidFill>
              <a:srgbClr val="0000CC"/>
            </a:solidFill>
          </a:ln>
        </p:spPr>
        <p:txBody>
          <a:bodyPr wrap="square" rtlCol="0">
            <a:spAutoFit/>
          </a:bodyPr>
          <a:lstStyle/>
          <a:p>
            <a:pPr algn="just"/>
            <a:r>
              <a:rPr lang="en-US" sz="2200" b="1" dirty="0">
                <a:solidFill>
                  <a:schemeClr val="bg1"/>
                </a:solidFill>
                <a:latin typeface="+mj-lt"/>
              </a:rPr>
              <a:t>  6  And I looked, and behold, in the midst of the throne and of the four living creatures, and in the midst of the elders, stood a Lamb . . .  as though it had been slain, having seven horns and seven eyes, which are the seven Spirits of God sent out into all the earth. </a:t>
            </a:r>
          </a:p>
          <a:p>
            <a:pPr algn="just"/>
            <a:r>
              <a:rPr lang="en-US" sz="2200" b="1" dirty="0">
                <a:solidFill>
                  <a:schemeClr val="bg1"/>
                </a:solidFill>
                <a:latin typeface="+mj-lt"/>
              </a:rPr>
              <a:t>  7  Then He came and took the scroll out of the right hand of Him who sat on the throne. </a:t>
            </a:r>
          </a:p>
          <a:p>
            <a:pPr algn="just"/>
            <a:r>
              <a:rPr lang="en-US" sz="2200" b="1" dirty="0">
                <a:solidFill>
                  <a:schemeClr val="bg1"/>
                </a:solidFill>
                <a:latin typeface="+mj-lt"/>
              </a:rPr>
              <a:t>  8  Now when He had taken the scroll, </a:t>
            </a:r>
            <a:r>
              <a:rPr lang="en-US" sz="2200" b="1" dirty="0">
                <a:solidFill>
                  <a:srgbClr val="FFFF00"/>
                </a:solidFill>
                <a:latin typeface="+mj-lt"/>
              </a:rPr>
              <a:t>the four living creatures and the twenty-four elders </a:t>
            </a:r>
            <a:r>
              <a:rPr lang="en-US" sz="2200" b="1" dirty="0">
                <a:solidFill>
                  <a:schemeClr val="bg1"/>
                </a:solidFill>
                <a:latin typeface="+mj-lt"/>
              </a:rPr>
              <a:t>fell down before the Lamb, each having a harp, and golden bowls full of incense, which are the prayers of the saints. </a:t>
            </a:r>
          </a:p>
          <a:p>
            <a:pPr algn="just"/>
            <a:r>
              <a:rPr lang="en-US" sz="2200" b="1" dirty="0">
                <a:solidFill>
                  <a:schemeClr val="bg1"/>
                </a:solidFill>
                <a:latin typeface="+mj-lt"/>
              </a:rPr>
              <a:t>  9  And they sang a new song, saying: "You are worthy to take the scroll, And to open its seals; For You were slain, And have redeemed us to God by Your blood Out of every tribe and tongue and people and nation, </a:t>
            </a:r>
          </a:p>
        </p:txBody>
      </p:sp>
      <p:sp>
        <p:nvSpPr>
          <p:cNvPr id="6" name="TextBox 5">
            <a:extLst>
              <a:ext uri="{FF2B5EF4-FFF2-40B4-BE49-F238E27FC236}">
                <a16:creationId xmlns:a16="http://schemas.microsoft.com/office/drawing/2014/main" id="{A4A9C7E8-D1D2-4965-9816-88CEBFDF5863}"/>
              </a:ext>
            </a:extLst>
          </p:cNvPr>
          <p:cNvSpPr txBox="1"/>
          <p:nvPr/>
        </p:nvSpPr>
        <p:spPr>
          <a:xfrm>
            <a:off x="241163" y="1145512"/>
            <a:ext cx="5894089" cy="4154984"/>
          </a:xfrm>
          <a:prstGeom prst="rect">
            <a:avLst/>
          </a:prstGeom>
          <a:noFill/>
        </p:spPr>
        <p:txBody>
          <a:bodyPr wrap="square" rtlCol="0">
            <a:spAutoFit/>
          </a:bodyPr>
          <a:lstStyle/>
          <a:p>
            <a:pPr marL="342900" indent="-342900">
              <a:buFont typeface="Arial" panose="020B0604020202020204" pitchFamily="34" charset="0"/>
              <a:buChar char="•"/>
              <a:tabLst>
                <a:tab pos="2286000" algn="l"/>
              </a:tabLst>
            </a:pPr>
            <a:r>
              <a:rPr lang="en-US" sz="2200" b="1" dirty="0">
                <a:latin typeface="+mj-lt"/>
              </a:rPr>
              <a:t>Scroll in right hand of One on throne</a:t>
            </a:r>
          </a:p>
          <a:p>
            <a:pPr marL="342900" indent="-342900">
              <a:buFont typeface="Arial" panose="020B0604020202020204" pitchFamily="34" charset="0"/>
              <a:buChar char="•"/>
              <a:tabLst>
                <a:tab pos="2286000" algn="l"/>
              </a:tabLst>
            </a:pPr>
            <a:r>
              <a:rPr lang="en-US" sz="2200" b="1" dirty="0">
                <a:latin typeface="+mj-lt"/>
              </a:rPr>
              <a:t>Written on both sides and sealed</a:t>
            </a:r>
          </a:p>
          <a:p>
            <a:pPr marL="342900" indent="-342900">
              <a:buFont typeface="Arial" panose="020B0604020202020204" pitchFamily="34" charset="0"/>
              <a:buChar char="•"/>
              <a:tabLst>
                <a:tab pos="2286000" algn="l"/>
              </a:tabLst>
            </a:pPr>
            <a:r>
              <a:rPr lang="en-US" sz="2200" b="1" dirty="0">
                <a:latin typeface="+mj-lt"/>
              </a:rPr>
              <a:t>Strong angel, “Who is worthy to open…</a:t>
            </a:r>
          </a:p>
          <a:p>
            <a:pPr marL="342900" indent="-342900">
              <a:buFont typeface="Arial" panose="020B0604020202020204" pitchFamily="34" charset="0"/>
              <a:buChar char="•"/>
              <a:tabLst>
                <a:tab pos="2286000" algn="l"/>
              </a:tabLst>
            </a:pPr>
            <a:r>
              <a:rPr lang="en-US" sz="2200" b="1" dirty="0">
                <a:latin typeface="+mj-lt"/>
              </a:rPr>
              <a:t>No one (future known only to deity)</a:t>
            </a:r>
          </a:p>
          <a:p>
            <a:pPr marL="342900" indent="-342900">
              <a:buFont typeface="Arial" panose="020B0604020202020204" pitchFamily="34" charset="0"/>
              <a:buChar char="•"/>
              <a:tabLst>
                <a:tab pos="2286000" algn="l"/>
              </a:tabLst>
            </a:pPr>
            <a:r>
              <a:rPr lang="en-US" sz="2200" b="1" dirty="0">
                <a:latin typeface="+mj-lt"/>
              </a:rPr>
              <a:t>John wept, no one can open “future” in scroll</a:t>
            </a:r>
          </a:p>
          <a:p>
            <a:pPr marL="342900" indent="-342900">
              <a:buFont typeface="Arial" panose="020B0604020202020204" pitchFamily="34" charset="0"/>
              <a:buChar char="•"/>
              <a:tabLst>
                <a:tab pos="2286000" algn="l"/>
              </a:tabLst>
            </a:pPr>
            <a:r>
              <a:rPr lang="en-US" sz="2200" b="1" dirty="0">
                <a:latin typeface="+mj-lt"/>
              </a:rPr>
              <a:t>Weep not, Lion and Lamb is worthy</a:t>
            </a:r>
          </a:p>
          <a:p>
            <a:pPr marL="342900" indent="-342900">
              <a:buFont typeface="Arial" panose="020B0604020202020204" pitchFamily="34" charset="0"/>
              <a:buChar char="•"/>
              <a:tabLst>
                <a:tab pos="2286000" algn="l"/>
              </a:tabLst>
            </a:pPr>
            <a:r>
              <a:rPr lang="en-US" sz="2200" b="1" dirty="0">
                <a:latin typeface="+mj-lt"/>
              </a:rPr>
              <a:t>In midst of throne/elders/four creatures</a:t>
            </a:r>
          </a:p>
          <a:p>
            <a:pPr marL="342900" indent="-342900">
              <a:buFont typeface="Arial" panose="020B0604020202020204" pitchFamily="34" charset="0"/>
              <a:buChar char="•"/>
              <a:tabLst>
                <a:tab pos="2286000" algn="l"/>
              </a:tabLst>
            </a:pPr>
            <a:r>
              <a:rPr lang="en-US" sz="2200" b="1" dirty="0">
                <a:latin typeface="+mj-lt"/>
              </a:rPr>
              <a:t>John sees slain, living Lamb=seven horns/eyes</a:t>
            </a:r>
          </a:p>
          <a:p>
            <a:pPr marL="342900" indent="-342900">
              <a:buFont typeface="Arial" panose="020B0604020202020204" pitchFamily="34" charset="0"/>
              <a:buChar char="•"/>
              <a:tabLst>
                <a:tab pos="2286000" algn="l"/>
              </a:tabLst>
            </a:pPr>
            <a:r>
              <a:rPr lang="en-US" sz="2200" b="1" dirty="0">
                <a:latin typeface="+mj-lt"/>
              </a:rPr>
              <a:t>Text defines seven horns and eyes</a:t>
            </a:r>
          </a:p>
          <a:p>
            <a:pPr marL="342900" indent="-342900">
              <a:buFont typeface="Arial" panose="020B0604020202020204" pitchFamily="34" charset="0"/>
              <a:buChar char="•"/>
              <a:tabLst>
                <a:tab pos="2286000" algn="l"/>
              </a:tabLst>
            </a:pPr>
            <a:r>
              <a:rPr lang="en-US" sz="2200" b="1" dirty="0">
                <a:latin typeface="+mj-lt"/>
              </a:rPr>
              <a:t>He has (authority) and the fulness of Spirit</a:t>
            </a:r>
          </a:p>
          <a:p>
            <a:pPr marL="342900" indent="-342900">
              <a:buFont typeface="Arial" panose="020B0604020202020204" pitchFamily="34" charset="0"/>
              <a:buChar char="•"/>
              <a:tabLst>
                <a:tab pos="2286000" algn="l"/>
              </a:tabLst>
            </a:pPr>
            <a:r>
              <a:rPr lang="en-US" sz="2200" b="1" dirty="0">
                <a:latin typeface="+mj-lt"/>
              </a:rPr>
              <a:t>Lamb takes scroll, worship erupts</a:t>
            </a:r>
          </a:p>
          <a:p>
            <a:pPr marL="342900" indent="-342900">
              <a:buFont typeface="Arial" panose="020B0604020202020204" pitchFamily="34" charset="0"/>
              <a:buChar char="•"/>
              <a:tabLst>
                <a:tab pos="2286000" algn="l"/>
              </a:tabLst>
            </a:pPr>
            <a:r>
              <a:rPr lang="en-US" sz="2200" b="1" dirty="0">
                <a:latin typeface="+mj-lt"/>
              </a:rPr>
              <a:t>Living creature and elders worship</a:t>
            </a:r>
          </a:p>
        </p:txBody>
      </p:sp>
    </p:spTree>
    <p:extLst>
      <p:ext uri="{BB962C8B-B14F-4D97-AF65-F5344CB8AC3E}">
        <p14:creationId xmlns:p14="http://schemas.microsoft.com/office/powerpoint/2010/main" val="305660733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365195" y="211869"/>
            <a:ext cx="5691554" cy="1077218"/>
          </a:xfrm>
          <a:prstGeom prst="rect">
            <a:avLst/>
          </a:prstGeom>
          <a:noFill/>
        </p:spPr>
        <p:txBody>
          <a:bodyPr wrap="square" rtlCol="0">
            <a:spAutoFit/>
          </a:bodyPr>
          <a:lstStyle/>
          <a:p>
            <a:pPr algn="ctr"/>
            <a:r>
              <a:rPr lang="en-US" sz="3200" b="1" dirty="0">
                <a:latin typeface="+mj-lt"/>
              </a:rPr>
              <a:t>Chapter Five:</a:t>
            </a:r>
          </a:p>
          <a:p>
            <a:pPr algn="ctr"/>
            <a:r>
              <a:rPr lang="en-US" sz="3200" b="1" dirty="0">
                <a:latin typeface="+mj-lt"/>
              </a:rPr>
              <a:t>Believe Also in Me . . .</a:t>
            </a:r>
          </a:p>
        </p:txBody>
      </p:sp>
      <p:sp>
        <p:nvSpPr>
          <p:cNvPr id="4" name="TextBox 3">
            <a:extLst>
              <a:ext uri="{FF2B5EF4-FFF2-40B4-BE49-F238E27FC236}">
                <a16:creationId xmlns:a16="http://schemas.microsoft.com/office/drawing/2014/main" id="{C0ABCD2B-FAB8-438C-905E-8A88A1B376A6}"/>
              </a:ext>
            </a:extLst>
          </p:cNvPr>
          <p:cNvSpPr txBox="1"/>
          <p:nvPr/>
        </p:nvSpPr>
        <p:spPr>
          <a:xfrm>
            <a:off x="6135252" y="240896"/>
            <a:ext cx="5812238" cy="6186309"/>
          </a:xfrm>
          <a:prstGeom prst="rect">
            <a:avLst/>
          </a:prstGeom>
          <a:solidFill>
            <a:srgbClr val="04070C"/>
          </a:solidFill>
          <a:ln w="76200">
            <a:solidFill>
              <a:srgbClr val="0000CC"/>
            </a:solidFill>
          </a:ln>
        </p:spPr>
        <p:txBody>
          <a:bodyPr wrap="square" rtlCol="0">
            <a:spAutoFit/>
          </a:bodyPr>
          <a:lstStyle/>
          <a:p>
            <a:pPr algn="just"/>
            <a:r>
              <a:rPr lang="en-US" sz="2200" b="1" dirty="0">
                <a:solidFill>
                  <a:schemeClr val="bg1"/>
                </a:solidFill>
                <a:latin typeface="+mj-lt"/>
              </a:rPr>
              <a:t>  6  And I looked, and behold, in the midst of the throne and of the four living creatures, and in the midst of the elders, stood a Lamb . . </a:t>
            </a:r>
            <a:r>
              <a:rPr lang="en-US" sz="2200" b="1">
                <a:solidFill>
                  <a:schemeClr val="bg1"/>
                </a:solidFill>
                <a:latin typeface="+mj-lt"/>
              </a:rPr>
              <a:t>.  as </a:t>
            </a:r>
            <a:r>
              <a:rPr lang="en-US" sz="2200" b="1" dirty="0">
                <a:solidFill>
                  <a:schemeClr val="bg1"/>
                </a:solidFill>
                <a:latin typeface="+mj-lt"/>
              </a:rPr>
              <a:t>though it had been slain, having seven horns and seven eyes, which are the seven Spirits of God sent out into all the earth. </a:t>
            </a:r>
          </a:p>
          <a:p>
            <a:pPr algn="just"/>
            <a:r>
              <a:rPr lang="en-US" sz="2200" b="1" dirty="0">
                <a:solidFill>
                  <a:schemeClr val="bg1"/>
                </a:solidFill>
                <a:latin typeface="+mj-lt"/>
              </a:rPr>
              <a:t>  7  Then He came and took the scroll out of the right hand of Him who sat on the throne. </a:t>
            </a:r>
          </a:p>
          <a:p>
            <a:pPr algn="just"/>
            <a:r>
              <a:rPr lang="en-US" sz="2200" b="1" dirty="0">
                <a:solidFill>
                  <a:schemeClr val="bg1"/>
                </a:solidFill>
                <a:latin typeface="+mj-lt"/>
              </a:rPr>
              <a:t>  8  Now when He had taken the scroll, the four living creatures and the twenty-four elders fell down before the Lamb, each having a harp, and golden bowls full of incense, which are the prayers of the saints. </a:t>
            </a:r>
          </a:p>
          <a:p>
            <a:pPr algn="just"/>
            <a:r>
              <a:rPr lang="en-US" sz="2200" b="1" dirty="0">
                <a:solidFill>
                  <a:schemeClr val="bg1"/>
                </a:solidFill>
                <a:latin typeface="+mj-lt"/>
              </a:rPr>
              <a:t>  9  And they sang a new song, saying: "You are worthy to take the scroll, And to open its seals; For You were slain, And have redeemed us to God by Your blood Out of every tribe and tongue and people and nation, </a:t>
            </a:r>
          </a:p>
        </p:txBody>
      </p:sp>
      <p:sp>
        <p:nvSpPr>
          <p:cNvPr id="6" name="TextBox 5">
            <a:extLst>
              <a:ext uri="{FF2B5EF4-FFF2-40B4-BE49-F238E27FC236}">
                <a16:creationId xmlns:a16="http://schemas.microsoft.com/office/drawing/2014/main" id="{A4A9C7E8-D1D2-4965-9816-88CEBFDF5863}"/>
              </a:ext>
            </a:extLst>
          </p:cNvPr>
          <p:cNvSpPr txBox="1"/>
          <p:nvPr/>
        </p:nvSpPr>
        <p:spPr>
          <a:xfrm>
            <a:off x="241163" y="1145512"/>
            <a:ext cx="5894089" cy="6186309"/>
          </a:xfrm>
          <a:prstGeom prst="rect">
            <a:avLst/>
          </a:prstGeom>
          <a:noFill/>
        </p:spPr>
        <p:txBody>
          <a:bodyPr wrap="square" rtlCol="0">
            <a:spAutoFit/>
          </a:bodyPr>
          <a:lstStyle/>
          <a:p>
            <a:pPr marL="342900" indent="-342900">
              <a:buFont typeface="Arial" panose="020B0604020202020204" pitchFamily="34" charset="0"/>
              <a:buChar char="•"/>
              <a:tabLst>
                <a:tab pos="2286000" algn="l"/>
              </a:tabLst>
            </a:pPr>
            <a:r>
              <a:rPr lang="en-US" sz="2200" b="1" dirty="0">
                <a:latin typeface="+mj-lt"/>
              </a:rPr>
              <a:t>Scroll in right hand of One on throne</a:t>
            </a:r>
          </a:p>
          <a:p>
            <a:pPr marL="342900" indent="-342900">
              <a:buFont typeface="Arial" panose="020B0604020202020204" pitchFamily="34" charset="0"/>
              <a:buChar char="•"/>
              <a:tabLst>
                <a:tab pos="2286000" algn="l"/>
              </a:tabLst>
            </a:pPr>
            <a:r>
              <a:rPr lang="en-US" sz="2200" b="1" dirty="0">
                <a:latin typeface="+mj-lt"/>
              </a:rPr>
              <a:t>Written on both sides and sealed</a:t>
            </a:r>
          </a:p>
          <a:p>
            <a:pPr marL="342900" indent="-342900">
              <a:buFont typeface="Arial" panose="020B0604020202020204" pitchFamily="34" charset="0"/>
              <a:buChar char="•"/>
              <a:tabLst>
                <a:tab pos="2286000" algn="l"/>
              </a:tabLst>
            </a:pPr>
            <a:r>
              <a:rPr lang="en-US" sz="2200" b="1" dirty="0">
                <a:latin typeface="+mj-lt"/>
              </a:rPr>
              <a:t>Strong angel, “Who is worthy to open…</a:t>
            </a:r>
          </a:p>
          <a:p>
            <a:pPr marL="342900" indent="-342900">
              <a:buFont typeface="Arial" panose="020B0604020202020204" pitchFamily="34" charset="0"/>
              <a:buChar char="•"/>
              <a:tabLst>
                <a:tab pos="2286000" algn="l"/>
              </a:tabLst>
            </a:pPr>
            <a:r>
              <a:rPr lang="en-US" sz="2200" b="1" dirty="0">
                <a:latin typeface="+mj-lt"/>
              </a:rPr>
              <a:t>No one (future known only to deity)</a:t>
            </a:r>
          </a:p>
          <a:p>
            <a:pPr marL="342900" indent="-342900">
              <a:buFont typeface="Arial" panose="020B0604020202020204" pitchFamily="34" charset="0"/>
              <a:buChar char="•"/>
              <a:tabLst>
                <a:tab pos="2286000" algn="l"/>
              </a:tabLst>
            </a:pPr>
            <a:r>
              <a:rPr lang="en-US" sz="2200" b="1" dirty="0">
                <a:latin typeface="+mj-lt"/>
              </a:rPr>
              <a:t>John wept, no one can open “future” in scroll</a:t>
            </a:r>
          </a:p>
          <a:p>
            <a:pPr marL="342900" indent="-342900">
              <a:buFont typeface="Arial" panose="020B0604020202020204" pitchFamily="34" charset="0"/>
              <a:buChar char="•"/>
              <a:tabLst>
                <a:tab pos="2286000" algn="l"/>
              </a:tabLst>
            </a:pPr>
            <a:r>
              <a:rPr lang="en-US" sz="2200" b="1" dirty="0">
                <a:latin typeface="+mj-lt"/>
              </a:rPr>
              <a:t>Weep not, Lion and Lamb is worthy</a:t>
            </a:r>
          </a:p>
          <a:p>
            <a:pPr marL="342900" indent="-342900">
              <a:buFont typeface="Arial" panose="020B0604020202020204" pitchFamily="34" charset="0"/>
              <a:buChar char="•"/>
              <a:tabLst>
                <a:tab pos="2286000" algn="l"/>
              </a:tabLst>
            </a:pPr>
            <a:r>
              <a:rPr lang="en-US" sz="2200" b="1" dirty="0">
                <a:latin typeface="+mj-lt"/>
              </a:rPr>
              <a:t>In midst of throne/elders/four creatures</a:t>
            </a:r>
          </a:p>
          <a:p>
            <a:pPr marL="342900" indent="-342900">
              <a:buFont typeface="Arial" panose="020B0604020202020204" pitchFamily="34" charset="0"/>
              <a:buChar char="•"/>
              <a:tabLst>
                <a:tab pos="2286000" algn="l"/>
              </a:tabLst>
            </a:pPr>
            <a:r>
              <a:rPr lang="en-US" sz="2200" b="1" dirty="0">
                <a:latin typeface="+mj-lt"/>
              </a:rPr>
              <a:t>John sees slain, living Lamb=seven horns/eyes</a:t>
            </a:r>
          </a:p>
          <a:p>
            <a:pPr marL="342900" indent="-342900">
              <a:buFont typeface="Arial" panose="020B0604020202020204" pitchFamily="34" charset="0"/>
              <a:buChar char="•"/>
              <a:tabLst>
                <a:tab pos="2286000" algn="l"/>
              </a:tabLst>
            </a:pPr>
            <a:r>
              <a:rPr lang="en-US" sz="2200" b="1" dirty="0">
                <a:latin typeface="+mj-lt"/>
              </a:rPr>
              <a:t>Text defines seven horns and eyes</a:t>
            </a:r>
          </a:p>
          <a:p>
            <a:pPr marL="342900" indent="-342900">
              <a:buFont typeface="Arial" panose="020B0604020202020204" pitchFamily="34" charset="0"/>
              <a:buChar char="•"/>
              <a:tabLst>
                <a:tab pos="2286000" algn="l"/>
              </a:tabLst>
            </a:pPr>
            <a:r>
              <a:rPr lang="en-US" sz="2200" b="1" dirty="0">
                <a:latin typeface="+mj-lt"/>
              </a:rPr>
              <a:t>He has (authority) and the fulness of Spirit</a:t>
            </a:r>
          </a:p>
          <a:p>
            <a:pPr marL="342900" indent="-342900">
              <a:buFont typeface="Arial" panose="020B0604020202020204" pitchFamily="34" charset="0"/>
              <a:buChar char="•"/>
              <a:tabLst>
                <a:tab pos="2286000" algn="l"/>
              </a:tabLst>
            </a:pPr>
            <a:r>
              <a:rPr lang="en-US" sz="2200" b="1" dirty="0">
                <a:latin typeface="+mj-lt"/>
              </a:rPr>
              <a:t>Lamb takes scroll, worship erupts</a:t>
            </a:r>
          </a:p>
          <a:p>
            <a:pPr marL="342900" indent="-342900">
              <a:buFont typeface="Arial" panose="020B0604020202020204" pitchFamily="34" charset="0"/>
              <a:buChar char="•"/>
              <a:tabLst>
                <a:tab pos="2286000" algn="l"/>
              </a:tabLst>
            </a:pPr>
            <a:r>
              <a:rPr lang="en-US" sz="2200" b="1" dirty="0">
                <a:latin typeface="+mj-lt"/>
              </a:rPr>
              <a:t>Living creature and elders worship</a:t>
            </a:r>
          </a:p>
          <a:p>
            <a:pPr marL="342900" indent="-342900">
              <a:buFont typeface="Arial" panose="020B0604020202020204" pitchFamily="34" charset="0"/>
              <a:buChar char="•"/>
              <a:tabLst>
                <a:tab pos="2286000" algn="l"/>
              </a:tabLst>
            </a:pPr>
            <a:r>
              <a:rPr lang="en-US" sz="2200" b="1" dirty="0">
                <a:latin typeface="+mj-lt"/>
              </a:rPr>
              <a:t>A new song: “</a:t>
            </a:r>
            <a:r>
              <a:rPr lang="en-US" sz="2200" b="1" i="1" dirty="0">
                <a:latin typeface="+mj-lt"/>
              </a:rPr>
              <a:t>Worthy Art Thou</a:t>
            </a:r>
            <a:r>
              <a:rPr lang="en-US" sz="2200" b="1" dirty="0">
                <a:latin typeface="+mj-lt"/>
              </a:rPr>
              <a:t>” because</a:t>
            </a:r>
            <a:r>
              <a:rPr lang="en-US" sz="2200" b="1" i="1" dirty="0">
                <a:latin typeface="+mj-lt"/>
              </a:rPr>
              <a:t>:</a:t>
            </a:r>
          </a:p>
          <a:p>
            <a:pPr marL="342900" indent="-342900">
              <a:buFont typeface="Arial" panose="020B0604020202020204" pitchFamily="34" charset="0"/>
              <a:buChar char="•"/>
              <a:tabLst>
                <a:tab pos="2286000" algn="l"/>
              </a:tabLst>
            </a:pPr>
            <a:r>
              <a:rPr lang="en-US" sz="2200" b="1" dirty="0">
                <a:latin typeface="+mj-lt"/>
              </a:rPr>
              <a:t>All creation in heaven and earth</a:t>
            </a:r>
          </a:p>
          <a:p>
            <a:pPr marL="342900" indent="-342900">
              <a:buFont typeface="Arial" panose="020B0604020202020204" pitchFamily="34" charset="0"/>
              <a:buChar char="•"/>
              <a:tabLst>
                <a:tab pos="2286000" algn="l"/>
              </a:tabLst>
            </a:pPr>
            <a:r>
              <a:rPr lang="en-US" sz="2200" b="1" dirty="0">
                <a:latin typeface="+mj-lt"/>
              </a:rPr>
              <a:t>Four creature=Amen</a:t>
            </a:r>
          </a:p>
          <a:p>
            <a:pPr marL="342900" indent="-342900">
              <a:buFont typeface="Arial" panose="020B0604020202020204" pitchFamily="34" charset="0"/>
              <a:buChar char="•"/>
              <a:tabLst>
                <a:tab pos="2286000" algn="l"/>
              </a:tabLst>
            </a:pPr>
            <a:r>
              <a:rPr lang="en-US" sz="2200" b="1" dirty="0">
                <a:latin typeface="+mj-lt"/>
              </a:rPr>
              <a:t>Twenty four elders fall down and worship</a:t>
            </a:r>
          </a:p>
          <a:p>
            <a:pPr marL="342900" indent="-342900">
              <a:buFont typeface="Arial" panose="020B0604020202020204" pitchFamily="34" charset="0"/>
              <a:buChar char="•"/>
              <a:tabLst>
                <a:tab pos="2286000" algn="l"/>
              </a:tabLst>
            </a:pPr>
            <a:endParaRPr lang="en-US" sz="2200" b="1" dirty="0">
              <a:latin typeface="+mj-lt"/>
            </a:endParaRPr>
          </a:p>
          <a:p>
            <a:pPr marL="342900" indent="-342900">
              <a:buFont typeface="Arial" panose="020B0604020202020204" pitchFamily="34" charset="0"/>
              <a:buChar char="•"/>
              <a:tabLst>
                <a:tab pos="2286000" algn="l"/>
              </a:tabLst>
            </a:pPr>
            <a:endParaRPr lang="en-US" sz="2200" b="1" dirty="0">
              <a:latin typeface="+mj-lt"/>
            </a:endParaRPr>
          </a:p>
        </p:txBody>
      </p:sp>
    </p:spTree>
    <p:extLst>
      <p:ext uri="{BB962C8B-B14F-4D97-AF65-F5344CB8AC3E}">
        <p14:creationId xmlns:p14="http://schemas.microsoft.com/office/powerpoint/2010/main" val="391023981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365195" y="211869"/>
            <a:ext cx="5691554" cy="1077218"/>
          </a:xfrm>
          <a:prstGeom prst="rect">
            <a:avLst/>
          </a:prstGeom>
          <a:noFill/>
        </p:spPr>
        <p:txBody>
          <a:bodyPr wrap="square" rtlCol="0">
            <a:spAutoFit/>
          </a:bodyPr>
          <a:lstStyle/>
          <a:p>
            <a:pPr algn="ctr"/>
            <a:r>
              <a:rPr lang="en-US" sz="3200" b="1" dirty="0">
                <a:latin typeface="+mj-lt"/>
              </a:rPr>
              <a:t>Chapter Five:</a:t>
            </a:r>
          </a:p>
          <a:p>
            <a:pPr algn="ctr"/>
            <a:r>
              <a:rPr lang="en-US" sz="3200" b="1" dirty="0">
                <a:latin typeface="+mj-lt"/>
              </a:rPr>
              <a:t>Believe Also in Me . . .</a:t>
            </a:r>
          </a:p>
        </p:txBody>
      </p:sp>
      <p:sp>
        <p:nvSpPr>
          <p:cNvPr id="4" name="TextBox 3">
            <a:extLst>
              <a:ext uri="{FF2B5EF4-FFF2-40B4-BE49-F238E27FC236}">
                <a16:creationId xmlns:a16="http://schemas.microsoft.com/office/drawing/2014/main" id="{C0ABCD2B-FAB8-438C-905E-8A88A1B376A6}"/>
              </a:ext>
            </a:extLst>
          </p:cNvPr>
          <p:cNvSpPr txBox="1"/>
          <p:nvPr/>
        </p:nvSpPr>
        <p:spPr>
          <a:xfrm>
            <a:off x="6135252" y="240896"/>
            <a:ext cx="5812238" cy="6186309"/>
          </a:xfrm>
          <a:prstGeom prst="rect">
            <a:avLst/>
          </a:prstGeom>
          <a:solidFill>
            <a:srgbClr val="04070C"/>
          </a:solidFill>
          <a:ln w="76200">
            <a:solidFill>
              <a:srgbClr val="0000CC"/>
            </a:solidFill>
          </a:ln>
        </p:spPr>
        <p:txBody>
          <a:bodyPr wrap="square" rtlCol="0">
            <a:spAutoFit/>
          </a:bodyPr>
          <a:lstStyle/>
          <a:p>
            <a:pPr algn="just"/>
            <a:r>
              <a:rPr lang="en-US" sz="2200" b="1" dirty="0">
                <a:solidFill>
                  <a:schemeClr val="bg1"/>
                </a:solidFill>
                <a:latin typeface="+mj-lt"/>
              </a:rPr>
              <a:t>  6  And I looked, and behold, in the midst of the throne and of the four living creatures, and in the midst of the elders, stood a Lamb . . </a:t>
            </a:r>
            <a:r>
              <a:rPr lang="en-US" sz="2200" b="1">
                <a:solidFill>
                  <a:schemeClr val="bg1"/>
                </a:solidFill>
                <a:latin typeface="+mj-lt"/>
              </a:rPr>
              <a:t>.  as </a:t>
            </a:r>
            <a:r>
              <a:rPr lang="en-US" sz="2200" b="1" dirty="0">
                <a:solidFill>
                  <a:schemeClr val="bg1"/>
                </a:solidFill>
                <a:latin typeface="+mj-lt"/>
              </a:rPr>
              <a:t>though it had been slain, having seven horns and seven eyes, which are the seven Spirits of God sent out into all the earth. </a:t>
            </a:r>
          </a:p>
          <a:p>
            <a:pPr algn="just"/>
            <a:r>
              <a:rPr lang="en-US" sz="2200" b="1" dirty="0">
                <a:solidFill>
                  <a:schemeClr val="bg1"/>
                </a:solidFill>
                <a:latin typeface="+mj-lt"/>
              </a:rPr>
              <a:t>  7  Then He came and took the scroll out of the right hand of Him who sat on the throne. </a:t>
            </a:r>
          </a:p>
          <a:p>
            <a:pPr algn="just"/>
            <a:r>
              <a:rPr lang="en-US" sz="2200" b="1" dirty="0">
                <a:solidFill>
                  <a:schemeClr val="bg1"/>
                </a:solidFill>
                <a:latin typeface="+mj-lt"/>
              </a:rPr>
              <a:t>  8  Now when He had taken the scroll, the four living creatures and the twenty-four elders fell down before the Lamb, each having a harp, and golden bowls full of incense, which are the prayers of the saints. </a:t>
            </a:r>
          </a:p>
          <a:p>
            <a:pPr algn="just"/>
            <a:r>
              <a:rPr lang="en-US" sz="2200" b="1" dirty="0">
                <a:solidFill>
                  <a:schemeClr val="bg1"/>
                </a:solidFill>
                <a:latin typeface="+mj-lt"/>
              </a:rPr>
              <a:t>  9  And they sang a new song, saying: "You are worthy to take the scroll, And to open its seals; For You were slain, And have redeemed us to God by Your blood Out of every tribe and tongue and people and nation, </a:t>
            </a:r>
          </a:p>
        </p:txBody>
      </p:sp>
      <p:sp>
        <p:nvSpPr>
          <p:cNvPr id="6" name="TextBox 5">
            <a:extLst>
              <a:ext uri="{FF2B5EF4-FFF2-40B4-BE49-F238E27FC236}">
                <a16:creationId xmlns:a16="http://schemas.microsoft.com/office/drawing/2014/main" id="{A4A9C7E8-D1D2-4965-9816-88CEBFDF5863}"/>
              </a:ext>
            </a:extLst>
          </p:cNvPr>
          <p:cNvSpPr txBox="1"/>
          <p:nvPr/>
        </p:nvSpPr>
        <p:spPr>
          <a:xfrm>
            <a:off x="241163" y="1145512"/>
            <a:ext cx="5894089" cy="4832092"/>
          </a:xfrm>
          <a:prstGeom prst="rect">
            <a:avLst/>
          </a:prstGeom>
          <a:noFill/>
        </p:spPr>
        <p:txBody>
          <a:bodyPr wrap="square" rtlCol="0">
            <a:spAutoFit/>
          </a:bodyPr>
          <a:lstStyle/>
          <a:p>
            <a:pPr marL="342900" indent="-342900">
              <a:buFont typeface="Arial" panose="020B0604020202020204" pitchFamily="34" charset="0"/>
              <a:buChar char="•"/>
              <a:tabLst>
                <a:tab pos="2286000" algn="l"/>
              </a:tabLst>
            </a:pPr>
            <a:r>
              <a:rPr lang="en-US" sz="2200" b="1" dirty="0">
                <a:latin typeface="+mj-lt"/>
              </a:rPr>
              <a:t>Scroll in right hand of One on throne</a:t>
            </a:r>
          </a:p>
          <a:p>
            <a:pPr marL="342900" indent="-342900">
              <a:buFont typeface="Arial" panose="020B0604020202020204" pitchFamily="34" charset="0"/>
              <a:buChar char="•"/>
              <a:tabLst>
                <a:tab pos="2286000" algn="l"/>
              </a:tabLst>
            </a:pPr>
            <a:r>
              <a:rPr lang="en-US" sz="2200" b="1" dirty="0">
                <a:latin typeface="+mj-lt"/>
              </a:rPr>
              <a:t>Written on both sides and sealed</a:t>
            </a:r>
          </a:p>
          <a:p>
            <a:pPr marL="342900" indent="-342900">
              <a:buFont typeface="Arial" panose="020B0604020202020204" pitchFamily="34" charset="0"/>
              <a:buChar char="•"/>
              <a:tabLst>
                <a:tab pos="2286000" algn="l"/>
              </a:tabLst>
            </a:pPr>
            <a:r>
              <a:rPr lang="en-US" sz="2200" b="1" dirty="0">
                <a:latin typeface="+mj-lt"/>
              </a:rPr>
              <a:t>Strong angel, “Who is worthy to open…</a:t>
            </a:r>
          </a:p>
          <a:p>
            <a:pPr marL="342900" indent="-342900">
              <a:buFont typeface="Arial" panose="020B0604020202020204" pitchFamily="34" charset="0"/>
              <a:buChar char="•"/>
              <a:tabLst>
                <a:tab pos="2286000" algn="l"/>
              </a:tabLst>
            </a:pPr>
            <a:r>
              <a:rPr lang="en-US" sz="2200" b="1" dirty="0">
                <a:latin typeface="+mj-lt"/>
              </a:rPr>
              <a:t>No one (future known only to deity)</a:t>
            </a:r>
          </a:p>
          <a:p>
            <a:pPr marL="342900" indent="-342900">
              <a:buFont typeface="Arial" panose="020B0604020202020204" pitchFamily="34" charset="0"/>
              <a:buChar char="•"/>
              <a:tabLst>
                <a:tab pos="2286000" algn="l"/>
              </a:tabLst>
            </a:pPr>
            <a:r>
              <a:rPr lang="en-US" sz="2200" b="1" dirty="0">
                <a:latin typeface="+mj-lt"/>
              </a:rPr>
              <a:t>John wept, no one can open “future” in scroll</a:t>
            </a:r>
          </a:p>
          <a:p>
            <a:pPr marL="342900" indent="-342900">
              <a:buFont typeface="Arial" panose="020B0604020202020204" pitchFamily="34" charset="0"/>
              <a:buChar char="•"/>
              <a:tabLst>
                <a:tab pos="2286000" algn="l"/>
              </a:tabLst>
            </a:pPr>
            <a:r>
              <a:rPr lang="en-US" sz="2200" b="1" dirty="0">
                <a:latin typeface="+mj-lt"/>
              </a:rPr>
              <a:t>Weep not, Lion and Lamb is worthy</a:t>
            </a:r>
          </a:p>
          <a:p>
            <a:pPr marL="342900" indent="-342900">
              <a:buFont typeface="Arial" panose="020B0604020202020204" pitchFamily="34" charset="0"/>
              <a:buChar char="•"/>
              <a:tabLst>
                <a:tab pos="2286000" algn="l"/>
              </a:tabLst>
            </a:pPr>
            <a:r>
              <a:rPr lang="en-US" sz="2200" b="1" dirty="0">
                <a:latin typeface="+mj-lt"/>
              </a:rPr>
              <a:t>In midst of throne/elders/four creatures</a:t>
            </a:r>
          </a:p>
          <a:p>
            <a:pPr marL="342900" indent="-342900">
              <a:buFont typeface="Arial" panose="020B0604020202020204" pitchFamily="34" charset="0"/>
              <a:buChar char="•"/>
              <a:tabLst>
                <a:tab pos="2286000" algn="l"/>
              </a:tabLst>
            </a:pPr>
            <a:r>
              <a:rPr lang="en-US" sz="2200" b="1" dirty="0">
                <a:latin typeface="+mj-lt"/>
              </a:rPr>
              <a:t>John sees slain, living Lamb=seven horns/eyes</a:t>
            </a:r>
          </a:p>
          <a:p>
            <a:pPr marL="342900" indent="-342900">
              <a:buFont typeface="Arial" panose="020B0604020202020204" pitchFamily="34" charset="0"/>
              <a:buChar char="•"/>
              <a:tabLst>
                <a:tab pos="2286000" algn="l"/>
              </a:tabLst>
            </a:pPr>
            <a:r>
              <a:rPr lang="en-US" sz="2200" b="1" dirty="0">
                <a:latin typeface="+mj-lt"/>
              </a:rPr>
              <a:t>Text defines seven horns and eyes</a:t>
            </a:r>
          </a:p>
          <a:p>
            <a:pPr marL="342900" indent="-342900">
              <a:buFont typeface="Arial" panose="020B0604020202020204" pitchFamily="34" charset="0"/>
              <a:buChar char="•"/>
              <a:tabLst>
                <a:tab pos="2286000" algn="l"/>
              </a:tabLst>
            </a:pPr>
            <a:r>
              <a:rPr lang="en-US" sz="2200" b="1" dirty="0">
                <a:latin typeface="+mj-lt"/>
              </a:rPr>
              <a:t>He has (authority) and the fulness of Spirit</a:t>
            </a:r>
          </a:p>
          <a:p>
            <a:pPr marL="342900" indent="-342900">
              <a:buFont typeface="Arial" panose="020B0604020202020204" pitchFamily="34" charset="0"/>
              <a:buChar char="•"/>
              <a:tabLst>
                <a:tab pos="2286000" algn="l"/>
              </a:tabLst>
            </a:pPr>
            <a:r>
              <a:rPr lang="en-US" sz="2200" b="1" dirty="0">
                <a:latin typeface="+mj-lt"/>
              </a:rPr>
              <a:t>Lamb takes scroll, worship erupts</a:t>
            </a:r>
          </a:p>
          <a:p>
            <a:pPr marL="342900" indent="-342900">
              <a:buFont typeface="Arial" panose="020B0604020202020204" pitchFamily="34" charset="0"/>
              <a:buChar char="•"/>
              <a:tabLst>
                <a:tab pos="2286000" algn="l"/>
              </a:tabLst>
            </a:pPr>
            <a:r>
              <a:rPr lang="en-US" sz="2200" b="1" dirty="0">
                <a:latin typeface="+mj-lt"/>
              </a:rPr>
              <a:t>Living creature and elders worship</a:t>
            </a:r>
          </a:p>
          <a:p>
            <a:pPr marL="342900" indent="-342900">
              <a:buFont typeface="Arial" panose="020B0604020202020204" pitchFamily="34" charset="0"/>
              <a:buChar char="•"/>
              <a:tabLst>
                <a:tab pos="2286000" algn="l"/>
              </a:tabLst>
            </a:pPr>
            <a:r>
              <a:rPr lang="en-US" sz="2200" b="1" dirty="0">
                <a:latin typeface="+mj-lt"/>
              </a:rPr>
              <a:t>A new song: “</a:t>
            </a:r>
            <a:r>
              <a:rPr lang="en-US" sz="2200" b="1" i="1" dirty="0">
                <a:latin typeface="+mj-lt"/>
              </a:rPr>
              <a:t>Worthy Art Thou</a:t>
            </a:r>
            <a:r>
              <a:rPr lang="en-US" sz="2200" b="1" dirty="0">
                <a:latin typeface="+mj-lt"/>
              </a:rPr>
              <a:t>” because</a:t>
            </a:r>
            <a:r>
              <a:rPr lang="en-US" sz="2200" b="1" i="1" dirty="0">
                <a:latin typeface="+mj-lt"/>
              </a:rPr>
              <a:t>:</a:t>
            </a:r>
            <a:endParaRPr lang="en-US" sz="2200" b="1" dirty="0">
              <a:latin typeface="+mj-lt"/>
            </a:endParaRPr>
          </a:p>
          <a:p>
            <a:pPr marL="342900" indent="-342900">
              <a:buFont typeface="Arial" panose="020B0604020202020204" pitchFamily="34" charset="0"/>
              <a:buChar char="•"/>
              <a:tabLst>
                <a:tab pos="2286000" algn="l"/>
              </a:tabLst>
            </a:pPr>
            <a:endParaRPr lang="en-US" sz="2200" b="1" dirty="0">
              <a:latin typeface="+mj-lt"/>
            </a:endParaRPr>
          </a:p>
        </p:txBody>
      </p:sp>
    </p:spTree>
    <p:extLst>
      <p:ext uri="{BB962C8B-B14F-4D97-AF65-F5344CB8AC3E}">
        <p14:creationId xmlns:p14="http://schemas.microsoft.com/office/powerpoint/2010/main" val="60169462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365195" y="211869"/>
            <a:ext cx="5691554" cy="1077218"/>
          </a:xfrm>
          <a:prstGeom prst="rect">
            <a:avLst/>
          </a:prstGeom>
          <a:noFill/>
        </p:spPr>
        <p:txBody>
          <a:bodyPr wrap="square" rtlCol="0">
            <a:spAutoFit/>
          </a:bodyPr>
          <a:lstStyle/>
          <a:p>
            <a:pPr algn="ctr"/>
            <a:r>
              <a:rPr lang="en-US" sz="3200" b="1" dirty="0">
                <a:latin typeface="+mj-lt"/>
              </a:rPr>
              <a:t>Chapter Five:</a:t>
            </a:r>
          </a:p>
          <a:p>
            <a:pPr algn="ctr"/>
            <a:r>
              <a:rPr lang="en-US" sz="3200" b="1" dirty="0">
                <a:latin typeface="+mj-lt"/>
              </a:rPr>
              <a:t>Believe Also in Me . . .</a:t>
            </a:r>
          </a:p>
        </p:txBody>
      </p:sp>
      <p:sp>
        <p:nvSpPr>
          <p:cNvPr id="4" name="TextBox 3">
            <a:extLst>
              <a:ext uri="{FF2B5EF4-FFF2-40B4-BE49-F238E27FC236}">
                <a16:creationId xmlns:a16="http://schemas.microsoft.com/office/drawing/2014/main" id="{C0ABCD2B-FAB8-438C-905E-8A88A1B376A6}"/>
              </a:ext>
            </a:extLst>
          </p:cNvPr>
          <p:cNvSpPr txBox="1"/>
          <p:nvPr/>
        </p:nvSpPr>
        <p:spPr>
          <a:xfrm>
            <a:off x="6135252" y="240896"/>
            <a:ext cx="5812238" cy="6186309"/>
          </a:xfrm>
          <a:prstGeom prst="rect">
            <a:avLst/>
          </a:prstGeom>
          <a:solidFill>
            <a:srgbClr val="04070C"/>
          </a:solidFill>
          <a:ln w="76200">
            <a:solidFill>
              <a:srgbClr val="0000CC"/>
            </a:solidFill>
          </a:ln>
        </p:spPr>
        <p:txBody>
          <a:bodyPr wrap="square" rtlCol="0">
            <a:spAutoFit/>
          </a:bodyPr>
          <a:lstStyle/>
          <a:p>
            <a:pPr algn="just"/>
            <a:r>
              <a:rPr lang="en-US" sz="2200" b="1" dirty="0">
                <a:solidFill>
                  <a:schemeClr val="bg1"/>
                </a:solidFill>
                <a:latin typeface="+mj-lt"/>
              </a:rPr>
              <a:t>  6  And I looked, and behold, in the midst of the throne and of the four living creatures, and in the midst of the elders, stood a Lamb . . .  as though it had been slain, having seven horns and seven eyes, which are the seven Spirits of God sent out into all the earth. </a:t>
            </a:r>
          </a:p>
          <a:p>
            <a:pPr algn="just"/>
            <a:r>
              <a:rPr lang="en-US" sz="2200" b="1" dirty="0">
                <a:solidFill>
                  <a:schemeClr val="bg1"/>
                </a:solidFill>
                <a:latin typeface="+mj-lt"/>
              </a:rPr>
              <a:t>  7  Then He came and took the scroll out of the right hand of Him who sat on the throne. </a:t>
            </a:r>
          </a:p>
          <a:p>
            <a:pPr algn="just"/>
            <a:r>
              <a:rPr lang="en-US" sz="2200" b="1" dirty="0">
                <a:solidFill>
                  <a:schemeClr val="bg1"/>
                </a:solidFill>
                <a:latin typeface="+mj-lt"/>
              </a:rPr>
              <a:t>  8  Now when He had taken the scroll, the four living creatures and the twenty-four elders fell down before the Lamb, each having a harp, and golden bowls full of incense, which are the prayers of the saints. </a:t>
            </a:r>
          </a:p>
          <a:p>
            <a:pPr algn="just"/>
            <a:r>
              <a:rPr lang="en-US" sz="2200" b="1" dirty="0">
                <a:solidFill>
                  <a:schemeClr val="bg1"/>
                </a:solidFill>
                <a:latin typeface="+mj-lt"/>
              </a:rPr>
              <a:t>  9  And they sang a new song, saying: "</a:t>
            </a:r>
            <a:r>
              <a:rPr lang="en-US" sz="2200" b="1" dirty="0">
                <a:solidFill>
                  <a:srgbClr val="FFFF00"/>
                </a:solidFill>
                <a:latin typeface="+mj-lt"/>
              </a:rPr>
              <a:t>You are worthy</a:t>
            </a:r>
            <a:r>
              <a:rPr lang="en-US" sz="2200" b="1" dirty="0">
                <a:solidFill>
                  <a:schemeClr val="bg1"/>
                </a:solidFill>
                <a:latin typeface="+mj-lt"/>
              </a:rPr>
              <a:t> to take the scroll, And to open its seals; </a:t>
            </a:r>
            <a:r>
              <a:rPr lang="en-US" sz="2200" b="1" dirty="0">
                <a:solidFill>
                  <a:srgbClr val="FFFF00"/>
                </a:solidFill>
                <a:latin typeface="+mj-lt"/>
              </a:rPr>
              <a:t>For</a:t>
            </a:r>
            <a:r>
              <a:rPr lang="en-US" sz="2200" b="1" dirty="0">
                <a:solidFill>
                  <a:schemeClr val="bg1"/>
                </a:solidFill>
                <a:latin typeface="+mj-lt"/>
              </a:rPr>
              <a:t> </a:t>
            </a:r>
            <a:r>
              <a:rPr lang="en-US" sz="2200" b="1" dirty="0">
                <a:solidFill>
                  <a:srgbClr val="FFFF00"/>
                </a:solidFill>
                <a:latin typeface="+mj-lt"/>
              </a:rPr>
              <a:t>You were slain</a:t>
            </a:r>
            <a:r>
              <a:rPr lang="en-US" sz="2200" b="1" dirty="0">
                <a:solidFill>
                  <a:schemeClr val="bg1"/>
                </a:solidFill>
                <a:latin typeface="+mj-lt"/>
              </a:rPr>
              <a:t>, And </a:t>
            </a:r>
            <a:r>
              <a:rPr lang="en-US" sz="2200" b="1" dirty="0">
                <a:solidFill>
                  <a:srgbClr val="FFFF00"/>
                </a:solidFill>
                <a:latin typeface="+mj-lt"/>
              </a:rPr>
              <a:t>have redeemed </a:t>
            </a:r>
            <a:r>
              <a:rPr lang="en-US" sz="2200" b="1" dirty="0">
                <a:solidFill>
                  <a:schemeClr val="bg1"/>
                </a:solidFill>
                <a:latin typeface="+mj-lt"/>
              </a:rPr>
              <a:t>us to God </a:t>
            </a:r>
            <a:r>
              <a:rPr lang="en-US" sz="2200" b="1" dirty="0">
                <a:solidFill>
                  <a:srgbClr val="FFFF00"/>
                </a:solidFill>
                <a:latin typeface="+mj-lt"/>
              </a:rPr>
              <a:t>by Your blood</a:t>
            </a:r>
            <a:r>
              <a:rPr lang="en-US" sz="2200" b="1" dirty="0">
                <a:solidFill>
                  <a:schemeClr val="bg1"/>
                </a:solidFill>
                <a:latin typeface="+mj-lt"/>
              </a:rPr>
              <a:t> Out of every tribe and tongue and people and nation, </a:t>
            </a:r>
          </a:p>
        </p:txBody>
      </p:sp>
      <p:sp>
        <p:nvSpPr>
          <p:cNvPr id="6" name="TextBox 5">
            <a:extLst>
              <a:ext uri="{FF2B5EF4-FFF2-40B4-BE49-F238E27FC236}">
                <a16:creationId xmlns:a16="http://schemas.microsoft.com/office/drawing/2014/main" id="{A4A9C7E8-D1D2-4965-9816-88CEBFDF5863}"/>
              </a:ext>
            </a:extLst>
          </p:cNvPr>
          <p:cNvSpPr txBox="1"/>
          <p:nvPr/>
        </p:nvSpPr>
        <p:spPr>
          <a:xfrm>
            <a:off x="241163" y="1145512"/>
            <a:ext cx="5894089" cy="4832092"/>
          </a:xfrm>
          <a:prstGeom prst="rect">
            <a:avLst/>
          </a:prstGeom>
          <a:noFill/>
        </p:spPr>
        <p:txBody>
          <a:bodyPr wrap="square" rtlCol="0">
            <a:spAutoFit/>
          </a:bodyPr>
          <a:lstStyle/>
          <a:p>
            <a:pPr marL="342900" indent="-342900">
              <a:buFont typeface="Arial" panose="020B0604020202020204" pitchFamily="34" charset="0"/>
              <a:buChar char="•"/>
              <a:tabLst>
                <a:tab pos="2286000" algn="l"/>
              </a:tabLst>
            </a:pPr>
            <a:r>
              <a:rPr lang="en-US" sz="2200" b="1" dirty="0">
                <a:latin typeface="+mj-lt"/>
              </a:rPr>
              <a:t>Scroll in right hand of One on throne</a:t>
            </a:r>
          </a:p>
          <a:p>
            <a:pPr marL="342900" indent="-342900">
              <a:buFont typeface="Arial" panose="020B0604020202020204" pitchFamily="34" charset="0"/>
              <a:buChar char="•"/>
              <a:tabLst>
                <a:tab pos="2286000" algn="l"/>
              </a:tabLst>
            </a:pPr>
            <a:r>
              <a:rPr lang="en-US" sz="2200" b="1" dirty="0">
                <a:latin typeface="+mj-lt"/>
              </a:rPr>
              <a:t>Written on both sides and sealed</a:t>
            </a:r>
          </a:p>
          <a:p>
            <a:pPr marL="342900" indent="-342900">
              <a:buFont typeface="Arial" panose="020B0604020202020204" pitchFamily="34" charset="0"/>
              <a:buChar char="•"/>
              <a:tabLst>
                <a:tab pos="2286000" algn="l"/>
              </a:tabLst>
            </a:pPr>
            <a:r>
              <a:rPr lang="en-US" sz="2200" b="1" dirty="0">
                <a:latin typeface="+mj-lt"/>
              </a:rPr>
              <a:t>Strong angel, “Who is worthy to open…</a:t>
            </a:r>
          </a:p>
          <a:p>
            <a:pPr marL="342900" indent="-342900">
              <a:buFont typeface="Arial" panose="020B0604020202020204" pitchFamily="34" charset="0"/>
              <a:buChar char="•"/>
              <a:tabLst>
                <a:tab pos="2286000" algn="l"/>
              </a:tabLst>
            </a:pPr>
            <a:r>
              <a:rPr lang="en-US" sz="2200" b="1" dirty="0">
                <a:latin typeface="+mj-lt"/>
              </a:rPr>
              <a:t>No one (future known only to deity)</a:t>
            </a:r>
          </a:p>
          <a:p>
            <a:pPr marL="342900" indent="-342900">
              <a:buFont typeface="Arial" panose="020B0604020202020204" pitchFamily="34" charset="0"/>
              <a:buChar char="•"/>
              <a:tabLst>
                <a:tab pos="2286000" algn="l"/>
              </a:tabLst>
            </a:pPr>
            <a:r>
              <a:rPr lang="en-US" sz="2200" b="1" dirty="0">
                <a:latin typeface="+mj-lt"/>
              </a:rPr>
              <a:t>John wept, no one can open “future” in scroll</a:t>
            </a:r>
          </a:p>
          <a:p>
            <a:pPr marL="342900" indent="-342900">
              <a:buFont typeface="Arial" panose="020B0604020202020204" pitchFamily="34" charset="0"/>
              <a:buChar char="•"/>
              <a:tabLst>
                <a:tab pos="2286000" algn="l"/>
              </a:tabLst>
            </a:pPr>
            <a:r>
              <a:rPr lang="en-US" sz="2200" b="1" dirty="0">
                <a:latin typeface="+mj-lt"/>
              </a:rPr>
              <a:t>Weep not, Lion and Lamb is worthy</a:t>
            </a:r>
          </a:p>
          <a:p>
            <a:pPr marL="342900" indent="-342900">
              <a:buFont typeface="Arial" panose="020B0604020202020204" pitchFamily="34" charset="0"/>
              <a:buChar char="•"/>
              <a:tabLst>
                <a:tab pos="2286000" algn="l"/>
              </a:tabLst>
            </a:pPr>
            <a:r>
              <a:rPr lang="en-US" sz="2200" b="1" dirty="0">
                <a:latin typeface="+mj-lt"/>
              </a:rPr>
              <a:t>In midst of throne/elders/four creatures</a:t>
            </a:r>
          </a:p>
          <a:p>
            <a:pPr marL="342900" indent="-342900">
              <a:buFont typeface="Arial" panose="020B0604020202020204" pitchFamily="34" charset="0"/>
              <a:buChar char="•"/>
              <a:tabLst>
                <a:tab pos="2286000" algn="l"/>
              </a:tabLst>
            </a:pPr>
            <a:r>
              <a:rPr lang="en-US" sz="2200" b="1" dirty="0">
                <a:latin typeface="+mj-lt"/>
              </a:rPr>
              <a:t>John sees slain, living Lamb=seven horns/eyes</a:t>
            </a:r>
          </a:p>
          <a:p>
            <a:pPr marL="342900" indent="-342900">
              <a:buFont typeface="Arial" panose="020B0604020202020204" pitchFamily="34" charset="0"/>
              <a:buChar char="•"/>
              <a:tabLst>
                <a:tab pos="2286000" algn="l"/>
              </a:tabLst>
            </a:pPr>
            <a:r>
              <a:rPr lang="en-US" sz="2200" b="1" dirty="0">
                <a:latin typeface="+mj-lt"/>
              </a:rPr>
              <a:t>Text defines seven horns and eyes</a:t>
            </a:r>
          </a:p>
          <a:p>
            <a:pPr marL="342900" indent="-342900">
              <a:buFont typeface="Arial" panose="020B0604020202020204" pitchFamily="34" charset="0"/>
              <a:buChar char="•"/>
              <a:tabLst>
                <a:tab pos="2286000" algn="l"/>
              </a:tabLst>
            </a:pPr>
            <a:r>
              <a:rPr lang="en-US" sz="2200" b="1" dirty="0">
                <a:latin typeface="+mj-lt"/>
              </a:rPr>
              <a:t>He has (authority) and the fulness of Spirit</a:t>
            </a:r>
          </a:p>
          <a:p>
            <a:pPr marL="342900" indent="-342900">
              <a:buFont typeface="Arial" panose="020B0604020202020204" pitchFamily="34" charset="0"/>
              <a:buChar char="•"/>
              <a:tabLst>
                <a:tab pos="2286000" algn="l"/>
              </a:tabLst>
            </a:pPr>
            <a:r>
              <a:rPr lang="en-US" sz="2200" b="1" dirty="0">
                <a:latin typeface="+mj-lt"/>
              </a:rPr>
              <a:t>Lamb takes scroll, worship erupts</a:t>
            </a:r>
          </a:p>
          <a:p>
            <a:pPr marL="342900" indent="-342900">
              <a:buFont typeface="Arial" panose="020B0604020202020204" pitchFamily="34" charset="0"/>
              <a:buChar char="•"/>
              <a:tabLst>
                <a:tab pos="2286000" algn="l"/>
              </a:tabLst>
            </a:pPr>
            <a:r>
              <a:rPr lang="en-US" sz="2200" b="1" dirty="0">
                <a:latin typeface="+mj-lt"/>
              </a:rPr>
              <a:t>Living creature and elders worship</a:t>
            </a:r>
          </a:p>
          <a:p>
            <a:pPr marL="342900" indent="-342900">
              <a:buFont typeface="Arial" panose="020B0604020202020204" pitchFamily="34" charset="0"/>
              <a:buChar char="•"/>
              <a:tabLst>
                <a:tab pos="2286000" algn="l"/>
              </a:tabLst>
            </a:pPr>
            <a:r>
              <a:rPr lang="en-US" sz="2200" b="1" dirty="0">
                <a:latin typeface="+mj-lt"/>
              </a:rPr>
              <a:t>A new song: “</a:t>
            </a:r>
            <a:r>
              <a:rPr lang="en-US" sz="2200" b="1" i="1" dirty="0">
                <a:latin typeface="+mj-lt"/>
              </a:rPr>
              <a:t>Worthy Art Thou</a:t>
            </a:r>
            <a:r>
              <a:rPr lang="en-US" sz="2200" b="1" dirty="0">
                <a:latin typeface="+mj-lt"/>
              </a:rPr>
              <a:t>” because</a:t>
            </a:r>
            <a:r>
              <a:rPr lang="en-US" sz="2200" b="1" i="1" dirty="0">
                <a:latin typeface="+mj-lt"/>
              </a:rPr>
              <a:t>:</a:t>
            </a:r>
            <a:endParaRPr lang="en-US" sz="2200" b="1" dirty="0">
              <a:latin typeface="+mj-lt"/>
            </a:endParaRPr>
          </a:p>
          <a:p>
            <a:pPr marL="342900" indent="-342900">
              <a:buFont typeface="Arial" panose="020B0604020202020204" pitchFamily="34" charset="0"/>
              <a:buChar char="•"/>
              <a:tabLst>
                <a:tab pos="2286000" algn="l"/>
              </a:tabLst>
            </a:pPr>
            <a:endParaRPr lang="en-US" sz="2200" b="1" dirty="0">
              <a:latin typeface="+mj-lt"/>
            </a:endParaRPr>
          </a:p>
        </p:txBody>
      </p:sp>
    </p:spTree>
    <p:extLst>
      <p:ext uri="{BB962C8B-B14F-4D97-AF65-F5344CB8AC3E}">
        <p14:creationId xmlns:p14="http://schemas.microsoft.com/office/powerpoint/2010/main" val="137542652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365195" y="211869"/>
            <a:ext cx="5691554" cy="1077218"/>
          </a:xfrm>
          <a:prstGeom prst="rect">
            <a:avLst/>
          </a:prstGeom>
          <a:noFill/>
        </p:spPr>
        <p:txBody>
          <a:bodyPr wrap="square" rtlCol="0">
            <a:spAutoFit/>
          </a:bodyPr>
          <a:lstStyle/>
          <a:p>
            <a:pPr algn="ctr"/>
            <a:r>
              <a:rPr lang="en-US" sz="3200" b="1" dirty="0">
                <a:latin typeface="+mj-lt"/>
              </a:rPr>
              <a:t>Chapter Five:</a:t>
            </a:r>
          </a:p>
          <a:p>
            <a:pPr algn="ctr"/>
            <a:r>
              <a:rPr lang="en-US" sz="3200" b="1" dirty="0">
                <a:latin typeface="+mj-lt"/>
              </a:rPr>
              <a:t>Believe Also in Me . . .</a:t>
            </a:r>
          </a:p>
        </p:txBody>
      </p:sp>
      <p:sp>
        <p:nvSpPr>
          <p:cNvPr id="4" name="TextBox 3">
            <a:extLst>
              <a:ext uri="{FF2B5EF4-FFF2-40B4-BE49-F238E27FC236}">
                <a16:creationId xmlns:a16="http://schemas.microsoft.com/office/drawing/2014/main" id="{C0ABCD2B-FAB8-438C-905E-8A88A1B376A6}"/>
              </a:ext>
            </a:extLst>
          </p:cNvPr>
          <p:cNvSpPr txBox="1"/>
          <p:nvPr/>
        </p:nvSpPr>
        <p:spPr>
          <a:xfrm>
            <a:off x="6135252" y="200704"/>
            <a:ext cx="5812238" cy="6555641"/>
          </a:xfrm>
          <a:prstGeom prst="rect">
            <a:avLst/>
          </a:prstGeom>
          <a:solidFill>
            <a:srgbClr val="04070C"/>
          </a:solidFill>
          <a:ln w="76200">
            <a:solidFill>
              <a:srgbClr val="0000CC"/>
            </a:solidFill>
          </a:ln>
        </p:spPr>
        <p:txBody>
          <a:bodyPr wrap="square" rtlCol="0">
            <a:spAutoFit/>
          </a:bodyPr>
          <a:lstStyle/>
          <a:p>
            <a:pPr algn="just"/>
            <a:r>
              <a:rPr lang="en-US" sz="2100" b="1" dirty="0">
                <a:solidFill>
                  <a:schemeClr val="bg1"/>
                </a:solidFill>
                <a:latin typeface="+mj-lt"/>
              </a:rPr>
              <a:t>  10  And have made us kings and priests to our God; And we shall reign on the earth." </a:t>
            </a:r>
          </a:p>
          <a:p>
            <a:pPr algn="just"/>
            <a:r>
              <a:rPr lang="en-US" sz="2100" b="1" dirty="0">
                <a:solidFill>
                  <a:schemeClr val="bg1"/>
                </a:solidFill>
                <a:latin typeface="+mj-lt"/>
              </a:rPr>
              <a:t>  </a:t>
            </a:r>
            <a:r>
              <a:rPr lang="en-US" sz="2100" b="1" dirty="0">
                <a:solidFill>
                  <a:srgbClr val="FFFF00"/>
                </a:solidFill>
                <a:latin typeface="+mj-lt"/>
              </a:rPr>
              <a:t>11  Then I looked, and I heard the voice of many angels around the throne, the living creatures, and the elders; and the number of them was ten thousand times ten thousand, and thousands of thousands, </a:t>
            </a:r>
          </a:p>
          <a:p>
            <a:pPr algn="just"/>
            <a:r>
              <a:rPr lang="en-US" sz="2100" b="1" dirty="0">
                <a:solidFill>
                  <a:srgbClr val="FFFF00"/>
                </a:solidFill>
                <a:latin typeface="+mj-lt"/>
              </a:rPr>
              <a:t>  12  saying with a loud voice: "Worthy is the Lamb who was slain To receive power and riches and wisdom, And strength and honor and glory and blessing!" </a:t>
            </a:r>
          </a:p>
          <a:p>
            <a:pPr algn="just"/>
            <a:r>
              <a:rPr lang="en-US" sz="2100" b="1" dirty="0">
                <a:solidFill>
                  <a:srgbClr val="FFFF00"/>
                </a:solidFill>
                <a:latin typeface="+mj-lt"/>
              </a:rPr>
              <a:t>  13  And every creature which is in heaven and on the earth and under the earth and such as are in the sea, and all that are in them, I heard saying: "Blessing and honor and glory and power Be to Him who sits on the throne, And to the Lamb, forever and ever!" </a:t>
            </a:r>
          </a:p>
          <a:p>
            <a:pPr algn="just"/>
            <a:r>
              <a:rPr lang="en-US" sz="2100" b="1" dirty="0">
                <a:solidFill>
                  <a:srgbClr val="FFFF00"/>
                </a:solidFill>
                <a:latin typeface="+mj-lt"/>
              </a:rPr>
              <a:t>  14 Then the four living creatures said, "Amen!" And the twenty-four elders fell down and worshiped Him who lives forever and ever.</a:t>
            </a:r>
          </a:p>
        </p:txBody>
      </p:sp>
      <p:sp>
        <p:nvSpPr>
          <p:cNvPr id="6" name="TextBox 5">
            <a:extLst>
              <a:ext uri="{FF2B5EF4-FFF2-40B4-BE49-F238E27FC236}">
                <a16:creationId xmlns:a16="http://schemas.microsoft.com/office/drawing/2014/main" id="{A4A9C7E8-D1D2-4965-9816-88CEBFDF5863}"/>
              </a:ext>
            </a:extLst>
          </p:cNvPr>
          <p:cNvSpPr txBox="1"/>
          <p:nvPr/>
        </p:nvSpPr>
        <p:spPr>
          <a:xfrm>
            <a:off x="241163" y="1127040"/>
            <a:ext cx="5894089" cy="5509200"/>
          </a:xfrm>
          <a:prstGeom prst="rect">
            <a:avLst/>
          </a:prstGeom>
          <a:noFill/>
        </p:spPr>
        <p:txBody>
          <a:bodyPr wrap="square" rtlCol="0">
            <a:spAutoFit/>
          </a:bodyPr>
          <a:lstStyle/>
          <a:p>
            <a:pPr marL="342900" indent="-342900">
              <a:buFont typeface="Arial" panose="020B0604020202020204" pitchFamily="34" charset="0"/>
              <a:buChar char="•"/>
              <a:tabLst>
                <a:tab pos="2286000" algn="l"/>
              </a:tabLst>
            </a:pPr>
            <a:r>
              <a:rPr lang="en-US" sz="2200" b="1" dirty="0">
                <a:latin typeface="+mj-lt"/>
              </a:rPr>
              <a:t>Scroll in right hand of One on throne</a:t>
            </a:r>
          </a:p>
          <a:p>
            <a:pPr marL="342900" indent="-342900">
              <a:buFont typeface="Arial" panose="020B0604020202020204" pitchFamily="34" charset="0"/>
              <a:buChar char="•"/>
              <a:tabLst>
                <a:tab pos="2286000" algn="l"/>
              </a:tabLst>
            </a:pPr>
            <a:r>
              <a:rPr lang="en-US" sz="2200" b="1" dirty="0">
                <a:latin typeface="+mj-lt"/>
              </a:rPr>
              <a:t>Written on both sides and sealed</a:t>
            </a:r>
          </a:p>
          <a:p>
            <a:pPr marL="342900" indent="-342900">
              <a:buFont typeface="Arial" panose="020B0604020202020204" pitchFamily="34" charset="0"/>
              <a:buChar char="•"/>
              <a:tabLst>
                <a:tab pos="2286000" algn="l"/>
              </a:tabLst>
            </a:pPr>
            <a:r>
              <a:rPr lang="en-US" sz="2200" b="1" dirty="0">
                <a:latin typeface="+mj-lt"/>
              </a:rPr>
              <a:t>Strong angel, “Who is worthy to open…</a:t>
            </a:r>
          </a:p>
          <a:p>
            <a:pPr marL="342900" indent="-342900">
              <a:buFont typeface="Arial" panose="020B0604020202020204" pitchFamily="34" charset="0"/>
              <a:buChar char="•"/>
              <a:tabLst>
                <a:tab pos="2286000" algn="l"/>
              </a:tabLst>
            </a:pPr>
            <a:r>
              <a:rPr lang="en-US" sz="2200" b="1" dirty="0">
                <a:latin typeface="+mj-lt"/>
              </a:rPr>
              <a:t>No one (future known only to deity)</a:t>
            </a:r>
          </a:p>
          <a:p>
            <a:pPr marL="342900" indent="-342900">
              <a:buFont typeface="Arial" panose="020B0604020202020204" pitchFamily="34" charset="0"/>
              <a:buChar char="•"/>
              <a:tabLst>
                <a:tab pos="2286000" algn="l"/>
              </a:tabLst>
            </a:pPr>
            <a:r>
              <a:rPr lang="en-US" sz="2200" b="1" dirty="0">
                <a:latin typeface="+mj-lt"/>
              </a:rPr>
              <a:t>John wept, no one can open “future” in scroll</a:t>
            </a:r>
          </a:p>
          <a:p>
            <a:pPr marL="342900" indent="-342900">
              <a:buFont typeface="Arial" panose="020B0604020202020204" pitchFamily="34" charset="0"/>
              <a:buChar char="•"/>
              <a:tabLst>
                <a:tab pos="2286000" algn="l"/>
              </a:tabLst>
            </a:pPr>
            <a:r>
              <a:rPr lang="en-US" sz="2200" b="1" dirty="0">
                <a:latin typeface="+mj-lt"/>
              </a:rPr>
              <a:t>Weep not, Lion and Lamb is worthy</a:t>
            </a:r>
          </a:p>
          <a:p>
            <a:pPr marL="342900" indent="-342900">
              <a:buFont typeface="Arial" panose="020B0604020202020204" pitchFamily="34" charset="0"/>
              <a:buChar char="•"/>
              <a:tabLst>
                <a:tab pos="2286000" algn="l"/>
              </a:tabLst>
            </a:pPr>
            <a:r>
              <a:rPr lang="en-US" sz="2200" b="1" dirty="0">
                <a:latin typeface="+mj-lt"/>
              </a:rPr>
              <a:t>In midst of throne/elders/four creatures</a:t>
            </a:r>
          </a:p>
          <a:p>
            <a:pPr marL="342900" indent="-342900">
              <a:buFont typeface="Arial" panose="020B0604020202020204" pitchFamily="34" charset="0"/>
              <a:buChar char="•"/>
              <a:tabLst>
                <a:tab pos="2286000" algn="l"/>
              </a:tabLst>
            </a:pPr>
            <a:r>
              <a:rPr lang="en-US" sz="2200" b="1" dirty="0">
                <a:latin typeface="+mj-lt"/>
              </a:rPr>
              <a:t>John sees slain, living Lamb=seven horns/eyes</a:t>
            </a:r>
          </a:p>
          <a:p>
            <a:pPr marL="342900" indent="-342900">
              <a:buFont typeface="Arial" panose="020B0604020202020204" pitchFamily="34" charset="0"/>
              <a:buChar char="•"/>
              <a:tabLst>
                <a:tab pos="2286000" algn="l"/>
              </a:tabLst>
            </a:pPr>
            <a:r>
              <a:rPr lang="en-US" sz="2200" b="1" dirty="0">
                <a:latin typeface="+mj-lt"/>
              </a:rPr>
              <a:t>Text defines seven horns and eyes</a:t>
            </a:r>
          </a:p>
          <a:p>
            <a:pPr marL="342900" indent="-342900">
              <a:buFont typeface="Arial" panose="020B0604020202020204" pitchFamily="34" charset="0"/>
              <a:buChar char="•"/>
              <a:tabLst>
                <a:tab pos="2286000" algn="l"/>
              </a:tabLst>
            </a:pPr>
            <a:r>
              <a:rPr lang="en-US" sz="2200" b="1" dirty="0">
                <a:latin typeface="+mj-lt"/>
              </a:rPr>
              <a:t>He has (authority) and the fulness of Spirit</a:t>
            </a:r>
          </a:p>
          <a:p>
            <a:pPr marL="342900" indent="-342900">
              <a:buFont typeface="Arial" panose="020B0604020202020204" pitchFamily="34" charset="0"/>
              <a:buChar char="•"/>
              <a:tabLst>
                <a:tab pos="2286000" algn="l"/>
              </a:tabLst>
            </a:pPr>
            <a:r>
              <a:rPr lang="en-US" sz="2200" b="1" dirty="0">
                <a:latin typeface="+mj-lt"/>
              </a:rPr>
              <a:t>Lamb takes scroll, worship erupts</a:t>
            </a:r>
          </a:p>
          <a:p>
            <a:pPr marL="342900" indent="-342900">
              <a:buFont typeface="Arial" panose="020B0604020202020204" pitchFamily="34" charset="0"/>
              <a:buChar char="•"/>
              <a:tabLst>
                <a:tab pos="2286000" algn="l"/>
              </a:tabLst>
            </a:pPr>
            <a:r>
              <a:rPr lang="en-US" sz="2200" b="1" dirty="0">
                <a:latin typeface="+mj-lt"/>
              </a:rPr>
              <a:t>Living creature and elders worship</a:t>
            </a:r>
          </a:p>
          <a:p>
            <a:pPr marL="342900" indent="-342900">
              <a:buFont typeface="Arial" panose="020B0604020202020204" pitchFamily="34" charset="0"/>
              <a:buChar char="•"/>
              <a:tabLst>
                <a:tab pos="2286000" algn="l"/>
              </a:tabLst>
            </a:pPr>
            <a:r>
              <a:rPr lang="en-US" sz="2200" b="1" dirty="0">
                <a:latin typeface="+mj-lt"/>
              </a:rPr>
              <a:t>A new song: “</a:t>
            </a:r>
            <a:r>
              <a:rPr lang="en-US" sz="2200" b="1" i="1" dirty="0">
                <a:latin typeface="+mj-lt"/>
              </a:rPr>
              <a:t>Worthy Art Thou</a:t>
            </a:r>
            <a:r>
              <a:rPr lang="en-US" sz="2200" b="1" dirty="0">
                <a:latin typeface="+mj-lt"/>
              </a:rPr>
              <a:t>” because</a:t>
            </a:r>
            <a:r>
              <a:rPr lang="en-US" sz="2200" b="1" i="1" dirty="0">
                <a:latin typeface="+mj-lt"/>
              </a:rPr>
              <a:t>:</a:t>
            </a:r>
          </a:p>
          <a:p>
            <a:pPr marL="342900" indent="-342900">
              <a:buFont typeface="Arial" panose="020B0604020202020204" pitchFamily="34" charset="0"/>
              <a:buChar char="•"/>
              <a:tabLst>
                <a:tab pos="2286000" algn="l"/>
              </a:tabLst>
            </a:pPr>
            <a:r>
              <a:rPr lang="en-US" sz="2200" b="1" dirty="0">
                <a:latin typeface="+mj-lt"/>
              </a:rPr>
              <a:t>Angels, Living creatures, the elders, all in heaven on earth, under earth praise</a:t>
            </a:r>
          </a:p>
          <a:p>
            <a:pPr marL="342900" indent="-342900">
              <a:buFont typeface="Arial" panose="020B0604020202020204" pitchFamily="34" charset="0"/>
              <a:buChar char="•"/>
              <a:tabLst>
                <a:tab pos="2286000" algn="l"/>
              </a:tabLst>
            </a:pPr>
            <a:r>
              <a:rPr lang="en-US" sz="2200" b="1" dirty="0">
                <a:latin typeface="+mj-lt"/>
              </a:rPr>
              <a:t>Elders say, “Amen” cast down crowns </a:t>
            </a:r>
          </a:p>
        </p:txBody>
      </p:sp>
    </p:spTree>
    <p:extLst>
      <p:ext uri="{BB962C8B-B14F-4D97-AF65-F5344CB8AC3E}">
        <p14:creationId xmlns:p14="http://schemas.microsoft.com/office/powerpoint/2010/main" val="31288420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2" name="TextBox 1">
            <a:extLst>
              <a:ext uri="{FF2B5EF4-FFF2-40B4-BE49-F238E27FC236}">
                <a16:creationId xmlns:a16="http://schemas.microsoft.com/office/drawing/2014/main" id="{4AA2939F-0D24-4821-8F2B-4DE996F35E0F}"/>
              </a:ext>
            </a:extLst>
          </p:cNvPr>
          <p:cNvSpPr txBox="1"/>
          <p:nvPr/>
        </p:nvSpPr>
        <p:spPr>
          <a:xfrm>
            <a:off x="6307015" y="1352183"/>
            <a:ext cx="5451232" cy="4524315"/>
          </a:xfrm>
          <a:prstGeom prst="rect">
            <a:avLst/>
          </a:prstGeom>
          <a:solidFill>
            <a:srgbClr val="04070C"/>
          </a:solidFill>
          <a:ln w="76200">
            <a:solidFill>
              <a:srgbClr val="0000CC"/>
            </a:solidFill>
          </a:ln>
        </p:spPr>
        <p:txBody>
          <a:bodyPr wrap="square" rtlCol="0">
            <a:spAutoFit/>
          </a:bodyPr>
          <a:lstStyle/>
          <a:p>
            <a:pPr algn="just"/>
            <a:r>
              <a:rPr lang="en-US" sz="2400" b="1" dirty="0">
                <a:solidFill>
                  <a:schemeClr val="bg1"/>
                </a:solidFill>
                <a:latin typeface="+mj-lt"/>
              </a:rPr>
              <a:t>  1  The Revelation of Jesus Christ, which God gave Him to show His servants—things which must shortly take place. And He sent and </a:t>
            </a:r>
            <a:r>
              <a:rPr lang="en-US" sz="2400" b="1" dirty="0">
                <a:solidFill>
                  <a:srgbClr val="FFFF00"/>
                </a:solidFill>
                <a:latin typeface="+mj-lt"/>
              </a:rPr>
              <a:t>SIGN-I-FIED IT </a:t>
            </a:r>
            <a:r>
              <a:rPr lang="en-US" sz="2400" b="1" dirty="0">
                <a:solidFill>
                  <a:schemeClr val="bg1"/>
                </a:solidFill>
                <a:latin typeface="+mj-lt"/>
              </a:rPr>
              <a:t>by His angel to His servant John, </a:t>
            </a:r>
          </a:p>
          <a:p>
            <a:pPr algn="just"/>
            <a:r>
              <a:rPr lang="en-US" sz="2400" b="1" dirty="0">
                <a:solidFill>
                  <a:schemeClr val="bg1"/>
                </a:solidFill>
                <a:latin typeface="+mj-lt"/>
              </a:rPr>
              <a:t>  2  who bore witness to the word of God, and to the testimony of Jesus Christ, to all things that he saw. </a:t>
            </a:r>
          </a:p>
          <a:p>
            <a:pPr algn="just"/>
            <a:r>
              <a:rPr lang="en-US" sz="2400" b="1" dirty="0">
                <a:solidFill>
                  <a:schemeClr val="bg1"/>
                </a:solidFill>
                <a:latin typeface="+mj-lt"/>
              </a:rPr>
              <a:t>  3  Blessed is he who reads and those who hear the words of this prophecy, and keep those things which are written in it; for the time is near</a:t>
            </a:r>
            <a:r>
              <a:rPr lang="en-US" sz="2400" dirty="0">
                <a:solidFill>
                  <a:srgbClr val="FFFF00"/>
                </a:solidFill>
                <a:latin typeface="+mj-lt"/>
              </a:rPr>
              <a:t>. </a:t>
            </a:r>
          </a:p>
        </p:txBody>
      </p:sp>
      <p:sp>
        <p:nvSpPr>
          <p:cNvPr id="4" name="TextBox 3">
            <a:extLst>
              <a:ext uri="{FF2B5EF4-FFF2-40B4-BE49-F238E27FC236}">
                <a16:creationId xmlns:a16="http://schemas.microsoft.com/office/drawing/2014/main" id="{8A9A8B68-64BE-42D5-83F3-1469D4940189}"/>
              </a:ext>
            </a:extLst>
          </p:cNvPr>
          <p:cNvSpPr txBox="1"/>
          <p:nvPr/>
        </p:nvSpPr>
        <p:spPr>
          <a:xfrm>
            <a:off x="515816" y="1477109"/>
            <a:ext cx="5662246" cy="2708434"/>
          </a:xfrm>
          <a:prstGeom prst="rect">
            <a:avLst/>
          </a:prstGeom>
          <a:noFill/>
        </p:spPr>
        <p:txBody>
          <a:bodyPr wrap="square" rtlCol="0">
            <a:spAutoFit/>
          </a:bodyPr>
          <a:lstStyle/>
          <a:p>
            <a:pPr marL="339725" indent="-339725">
              <a:spcAft>
                <a:spcPts val="1800"/>
              </a:spcAft>
              <a:buFont typeface="Arial" panose="020B0604020202020204" pitchFamily="34" charset="0"/>
              <a:buChar char="•"/>
            </a:pPr>
            <a:r>
              <a:rPr lang="en-US" sz="2800" b="1" dirty="0">
                <a:latin typeface="+mj-lt"/>
              </a:rPr>
              <a:t>It is a revelation </a:t>
            </a:r>
          </a:p>
          <a:p>
            <a:pPr marL="339725" indent="-339725">
              <a:spcAft>
                <a:spcPts val="1800"/>
              </a:spcAft>
              <a:buFont typeface="Arial" panose="020B0604020202020204" pitchFamily="34" charset="0"/>
              <a:buChar char="•"/>
            </a:pPr>
            <a:r>
              <a:rPr lang="en-US" sz="2800" b="1" dirty="0">
                <a:latin typeface="+mj-lt"/>
              </a:rPr>
              <a:t>It is a revelation to seven churches </a:t>
            </a:r>
            <a:r>
              <a:rPr lang="en-US" sz="2800" b="1">
                <a:latin typeface="+mj-lt"/>
              </a:rPr>
              <a:t>in Asia </a:t>
            </a:r>
            <a:endParaRPr lang="en-US" sz="2800" b="1" dirty="0">
              <a:latin typeface="+mj-lt"/>
            </a:endParaRPr>
          </a:p>
          <a:p>
            <a:pPr marL="339725" indent="-339725">
              <a:spcAft>
                <a:spcPts val="1800"/>
              </a:spcAft>
              <a:buFont typeface="Arial" panose="020B0604020202020204" pitchFamily="34" charset="0"/>
              <a:buChar char="•"/>
            </a:pPr>
            <a:r>
              <a:rPr lang="en-US" sz="2800" b="1" dirty="0">
                <a:latin typeface="+mj-lt"/>
              </a:rPr>
              <a:t>It is a revelation to seven churches </a:t>
            </a:r>
            <a:r>
              <a:rPr lang="en-US" sz="2800" b="1">
                <a:latin typeface="+mj-lt"/>
              </a:rPr>
              <a:t>in Asia </a:t>
            </a:r>
            <a:r>
              <a:rPr lang="en-US" sz="2800" b="1" dirty="0">
                <a:latin typeface="+mj-lt"/>
              </a:rPr>
              <a:t>IN SIGNS</a:t>
            </a:r>
          </a:p>
        </p:txBody>
      </p:sp>
      <p:sp>
        <p:nvSpPr>
          <p:cNvPr id="5" name="TextBox 4">
            <a:extLst>
              <a:ext uri="{FF2B5EF4-FFF2-40B4-BE49-F238E27FC236}">
                <a16:creationId xmlns:a16="http://schemas.microsoft.com/office/drawing/2014/main" id="{08F0B4FA-6322-4EAB-9238-255EA7E2A2B4}"/>
              </a:ext>
            </a:extLst>
          </p:cNvPr>
          <p:cNvSpPr txBox="1"/>
          <p:nvPr/>
        </p:nvSpPr>
        <p:spPr>
          <a:xfrm>
            <a:off x="375139" y="316524"/>
            <a:ext cx="11383108" cy="769441"/>
          </a:xfrm>
          <a:prstGeom prst="rect">
            <a:avLst/>
          </a:prstGeom>
          <a:noFill/>
        </p:spPr>
        <p:txBody>
          <a:bodyPr wrap="square" rtlCol="0">
            <a:spAutoFit/>
          </a:bodyPr>
          <a:lstStyle/>
          <a:p>
            <a:pPr algn="ctr"/>
            <a:r>
              <a:rPr lang="en-US" sz="4400" b="1" dirty="0">
                <a:latin typeface="+mj-lt"/>
              </a:rPr>
              <a:t>Four Keys to Understand the Book</a:t>
            </a:r>
          </a:p>
        </p:txBody>
      </p:sp>
    </p:spTree>
    <p:extLst>
      <p:ext uri="{BB962C8B-B14F-4D97-AF65-F5344CB8AC3E}">
        <p14:creationId xmlns:p14="http://schemas.microsoft.com/office/powerpoint/2010/main" val="27128847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2" name="TextBox 1">
            <a:extLst>
              <a:ext uri="{FF2B5EF4-FFF2-40B4-BE49-F238E27FC236}">
                <a16:creationId xmlns:a16="http://schemas.microsoft.com/office/drawing/2014/main" id="{4AA2939F-0D24-4821-8F2B-4DE996F35E0F}"/>
              </a:ext>
            </a:extLst>
          </p:cNvPr>
          <p:cNvSpPr txBox="1"/>
          <p:nvPr/>
        </p:nvSpPr>
        <p:spPr>
          <a:xfrm>
            <a:off x="6307015" y="1352183"/>
            <a:ext cx="5451232" cy="4524315"/>
          </a:xfrm>
          <a:prstGeom prst="rect">
            <a:avLst/>
          </a:prstGeom>
          <a:solidFill>
            <a:srgbClr val="04070C"/>
          </a:solidFill>
          <a:ln w="76200">
            <a:solidFill>
              <a:srgbClr val="0000CC"/>
            </a:solidFill>
          </a:ln>
        </p:spPr>
        <p:txBody>
          <a:bodyPr wrap="square" rtlCol="0">
            <a:spAutoFit/>
          </a:bodyPr>
          <a:lstStyle/>
          <a:p>
            <a:pPr algn="just"/>
            <a:r>
              <a:rPr lang="en-US" sz="2400" b="1" dirty="0">
                <a:solidFill>
                  <a:schemeClr val="bg1"/>
                </a:solidFill>
                <a:latin typeface="+mj-lt"/>
              </a:rPr>
              <a:t>  1  The Revelation of Jesus Christ, which God gave Him to show His servants—things which </a:t>
            </a:r>
            <a:r>
              <a:rPr lang="en-US" sz="2400" b="1" dirty="0">
                <a:solidFill>
                  <a:srgbClr val="FFFF00"/>
                </a:solidFill>
                <a:latin typeface="+mj-lt"/>
              </a:rPr>
              <a:t>MUST SHORTLY TAKE PLACE</a:t>
            </a:r>
            <a:r>
              <a:rPr lang="en-US" sz="2400" b="1" dirty="0">
                <a:solidFill>
                  <a:schemeClr val="bg1"/>
                </a:solidFill>
                <a:latin typeface="+mj-lt"/>
              </a:rPr>
              <a:t>. And He sent and signified it by His angel to His servant John, </a:t>
            </a:r>
          </a:p>
          <a:p>
            <a:pPr algn="just"/>
            <a:r>
              <a:rPr lang="en-US" sz="2400" b="1" dirty="0">
                <a:solidFill>
                  <a:schemeClr val="bg1"/>
                </a:solidFill>
                <a:latin typeface="+mj-lt"/>
              </a:rPr>
              <a:t>  2  who bore witness to the word of God, and to the testimony of Jesus Christ, to all things that he saw. </a:t>
            </a:r>
          </a:p>
          <a:p>
            <a:pPr algn="just"/>
            <a:r>
              <a:rPr lang="en-US" sz="2400" b="1" dirty="0">
                <a:solidFill>
                  <a:schemeClr val="bg1"/>
                </a:solidFill>
                <a:latin typeface="+mj-lt"/>
              </a:rPr>
              <a:t>  3  Blessed is he who reads and those who hear the words of this prophecy, and keep those things which are written in it; </a:t>
            </a:r>
            <a:r>
              <a:rPr lang="en-US" sz="2400" b="1" dirty="0">
                <a:solidFill>
                  <a:srgbClr val="FFFF00"/>
                </a:solidFill>
                <a:latin typeface="+mj-lt"/>
              </a:rPr>
              <a:t>FOR THE TIME IS NEAR</a:t>
            </a:r>
            <a:r>
              <a:rPr lang="en-US" sz="2400" dirty="0">
                <a:solidFill>
                  <a:srgbClr val="FFFF00"/>
                </a:solidFill>
                <a:latin typeface="+mj-lt"/>
              </a:rPr>
              <a:t>. </a:t>
            </a:r>
          </a:p>
        </p:txBody>
      </p:sp>
      <p:sp>
        <p:nvSpPr>
          <p:cNvPr id="4" name="TextBox 3">
            <a:extLst>
              <a:ext uri="{FF2B5EF4-FFF2-40B4-BE49-F238E27FC236}">
                <a16:creationId xmlns:a16="http://schemas.microsoft.com/office/drawing/2014/main" id="{8A9A8B68-64BE-42D5-83F3-1469D4940189}"/>
              </a:ext>
            </a:extLst>
          </p:cNvPr>
          <p:cNvSpPr txBox="1"/>
          <p:nvPr/>
        </p:nvSpPr>
        <p:spPr>
          <a:xfrm>
            <a:off x="515816" y="1477109"/>
            <a:ext cx="5662246" cy="4231928"/>
          </a:xfrm>
          <a:prstGeom prst="rect">
            <a:avLst/>
          </a:prstGeom>
          <a:noFill/>
        </p:spPr>
        <p:txBody>
          <a:bodyPr wrap="square" rtlCol="0">
            <a:spAutoFit/>
          </a:bodyPr>
          <a:lstStyle/>
          <a:p>
            <a:pPr marL="339725" indent="-339725">
              <a:spcAft>
                <a:spcPts val="1800"/>
              </a:spcAft>
              <a:buFont typeface="Arial" panose="020B0604020202020204" pitchFamily="34" charset="0"/>
              <a:buChar char="•"/>
            </a:pPr>
            <a:r>
              <a:rPr lang="en-US" sz="2800" b="1" dirty="0">
                <a:latin typeface="+mj-lt"/>
              </a:rPr>
              <a:t>It is a revelation </a:t>
            </a:r>
          </a:p>
          <a:p>
            <a:pPr marL="339725" indent="-339725">
              <a:spcAft>
                <a:spcPts val="1800"/>
              </a:spcAft>
              <a:buFont typeface="Arial" panose="020B0604020202020204" pitchFamily="34" charset="0"/>
              <a:buChar char="•"/>
            </a:pPr>
            <a:r>
              <a:rPr lang="en-US" sz="2800" b="1" dirty="0">
                <a:latin typeface="+mj-lt"/>
              </a:rPr>
              <a:t>It is a revelation to seven churches </a:t>
            </a:r>
            <a:r>
              <a:rPr lang="en-US" sz="2800" b="1">
                <a:latin typeface="+mj-lt"/>
              </a:rPr>
              <a:t>in Asia </a:t>
            </a:r>
            <a:endParaRPr lang="en-US" sz="2800" b="1" dirty="0">
              <a:latin typeface="+mj-lt"/>
            </a:endParaRPr>
          </a:p>
          <a:p>
            <a:pPr marL="339725" indent="-339725">
              <a:spcAft>
                <a:spcPts val="1800"/>
              </a:spcAft>
              <a:buFont typeface="Arial" panose="020B0604020202020204" pitchFamily="34" charset="0"/>
              <a:buChar char="•"/>
            </a:pPr>
            <a:r>
              <a:rPr lang="en-US" sz="2800" b="1" dirty="0">
                <a:latin typeface="+mj-lt"/>
              </a:rPr>
              <a:t>It is a revelation to seven churches </a:t>
            </a:r>
            <a:r>
              <a:rPr lang="en-US" sz="2800" b="1">
                <a:latin typeface="+mj-lt"/>
              </a:rPr>
              <a:t>in Asia </a:t>
            </a:r>
            <a:r>
              <a:rPr lang="en-US" sz="2800" b="1" dirty="0">
                <a:latin typeface="+mj-lt"/>
              </a:rPr>
              <a:t>in signs </a:t>
            </a:r>
          </a:p>
          <a:p>
            <a:pPr marL="339725" indent="-339725">
              <a:spcAft>
                <a:spcPts val="1800"/>
              </a:spcAft>
              <a:buFont typeface="Arial" panose="020B0604020202020204" pitchFamily="34" charset="0"/>
              <a:buChar char="•"/>
            </a:pPr>
            <a:r>
              <a:rPr lang="en-US" sz="2800" b="1" dirty="0">
                <a:latin typeface="+mj-lt"/>
              </a:rPr>
              <a:t>It is a revelation to seven churches </a:t>
            </a:r>
            <a:r>
              <a:rPr lang="en-US" sz="2800" b="1">
                <a:latin typeface="+mj-lt"/>
              </a:rPr>
              <a:t>in Asia </a:t>
            </a:r>
            <a:r>
              <a:rPr lang="en-US" sz="2800" b="1" dirty="0">
                <a:latin typeface="+mj-lt"/>
              </a:rPr>
              <a:t>in signs of THINGS WHICH MUST SHORTLY TAKE PLACE</a:t>
            </a:r>
          </a:p>
        </p:txBody>
      </p:sp>
      <p:sp>
        <p:nvSpPr>
          <p:cNvPr id="5" name="TextBox 4">
            <a:extLst>
              <a:ext uri="{FF2B5EF4-FFF2-40B4-BE49-F238E27FC236}">
                <a16:creationId xmlns:a16="http://schemas.microsoft.com/office/drawing/2014/main" id="{08F0B4FA-6322-4EAB-9238-255EA7E2A2B4}"/>
              </a:ext>
            </a:extLst>
          </p:cNvPr>
          <p:cNvSpPr txBox="1"/>
          <p:nvPr/>
        </p:nvSpPr>
        <p:spPr>
          <a:xfrm>
            <a:off x="375139" y="316524"/>
            <a:ext cx="11383108" cy="769441"/>
          </a:xfrm>
          <a:prstGeom prst="rect">
            <a:avLst/>
          </a:prstGeom>
          <a:noFill/>
        </p:spPr>
        <p:txBody>
          <a:bodyPr wrap="square" rtlCol="0">
            <a:spAutoFit/>
          </a:bodyPr>
          <a:lstStyle/>
          <a:p>
            <a:pPr algn="ctr"/>
            <a:r>
              <a:rPr lang="en-US" sz="4400" b="1" dirty="0">
                <a:latin typeface="+mj-lt"/>
              </a:rPr>
              <a:t>Four Keys to Understand the Book</a:t>
            </a:r>
          </a:p>
        </p:txBody>
      </p:sp>
    </p:spTree>
    <p:extLst>
      <p:ext uri="{BB962C8B-B14F-4D97-AF65-F5344CB8AC3E}">
        <p14:creationId xmlns:p14="http://schemas.microsoft.com/office/powerpoint/2010/main" val="3760026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375139" y="316524"/>
            <a:ext cx="11383108" cy="769441"/>
          </a:xfrm>
          <a:prstGeom prst="rect">
            <a:avLst/>
          </a:prstGeom>
          <a:noFill/>
        </p:spPr>
        <p:txBody>
          <a:bodyPr wrap="square" rtlCol="0">
            <a:spAutoFit/>
          </a:bodyPr>
          <a:lstStyle/>
          <a:p>
            <a:pPr algn="ctr"/>
            <a:r>
              <a:rPr lang="en-US" sz="4400" b="1" dirty="0">
                <a:latin typeface="+mj-lt"/>
              </a:rPr>
              <a:t>CHAPTER HEADINGS FOR THE BOOK</a:t>
            </a:r>
          </a:p>
        </p:txBody>
      </p:sp>
      <p:sp>
        <p:nvSpPr>
          <p:cNvPr id="4" name="TextBox 3">
            <a:extLst>
              <a:ext uri="{FF2B5EF4-FFF2-40B4-BE49-F238E27FC236}">
                <a16:creationId xmlns:a16="http://schemas.microsoft.com/office/drawing/2014/main" id="{58A4526D-1C06-4BB6-AF90-95E639F7C075}"/>
              </a:ext>
            </a:extLst>
          </p:cNvPr>
          <p:cNvSpPr txBox="1"/>
          <p:nvPr/>
        </p:nvSpPr>
        <p:spPr>
          <a:xfrm>
            <a:off x="515815" y="949571"/>
            <a:ext cx="11242431" cy="523220"/>
          </a:xfrm>
          <a:prstGeom prst="rect">
            <a:avLst/>
          </a:prstGeom>
          <a:noFill/>
        </p:spPr>
        <p:txBody>
          <a:bodyPr wrap="square" rtlCol="0">
            <a:spAutoFit/>
          </a:bodyPr>
          <a:lstStyle/>
          <a:p>
            <a:pPr marL="339725" indent="-339725">
              <a:spcAft>
                <a:spcPts val="1800"/>
              </a:spcAft>
              <a:buFont typeface="Arial" panose="020B0604020202020204" pitchFamily="34" charset="0"/>
              <a:buChar char="•"/>
            </a:pPr>
            <a:r>
              <a:rPr lang="en-US" sz="2800" b="1" dirty="0">
                <a:latin typeface="+mj-lt"/>
              </a:rPr>
              <a:t>CHAPTER ONE—John sees</a:t>
            </a:r>
          </a:p>
        </p:txBody>
      </p:sp>
    </p:spTree>
    <p:extLst>
      <p:ext uri="{BB962C8B-B14F-4D97-AF65-F5344CB8AC3E}">
        <p14:creationId xmlns:p14="http://schemas.microsoft.com/office/powerpoint/2010/main" val="40080989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375139" y="316524"/>
            <a:ext cx="11383108" cy="769441"/>
          </a:xfrm>
          <a:prstGeom prst="rect">
            <a:avLst/>
          </a:prstGeom>
          <a:noFill/>
        </p:spPr>
        <p:txBody>
          <a:bodyPr wrap="square" rtlCol="0">
            <a:spAutoFit/>
          </a:bodyPr>
          <a:lstStyle/>
          <a:p>
            <a:pPr algn="ctr"/>
            <a:r>
              <a:rPr lang="en-US" sz="4400" b="1" dirty="0">
                <a:latin typeface="+mj-lt"/>
              </a:rPr>
              <a:t>CHAPTER HEADINGS FOR THE BOOK</a:t>
            </a:r>
          </a:p>
        </p:txBody>
      </p:sp>
      <p:sp>
        <p:nvSpPr>
          <p:cNvPr id="4" name="TextBox 3">
            <a:extLst>
              <a:ext uri="{FF2B5EF4-FFF2-40B4-BE49-F238E27FC236}">
                <a16:creationId xmlns:a16="http://schemas.microsoft.com/office/drawing/2014/main" id="{58A4526D-1C06-4BB6-AF90-95E639F7C075}"/>
              </a:ext>
            </a:extLst>
          </p:cNvPr>
          <p:cNvSpPr txBox="1"/>
          <p:nvPr/>
        </p:nvSpPr>
        <p:spPr>
          <a:xfrm>
            <a:off x="515815" y="949571"/>
            <a:ext cx="11242431" cy="1184940"/>
          </a:xfrm>
          <a:prstGeom prst="rect">
            <a:avLst/>
          </a:prstGeom>
          <a:noFill/>
        </p:spPr>
        <p:txBody>
          <a:bodyPr wrap="square" rtlCol="0">
            <a:spAutoFit/>
          </a:bodyPr>
          <a:lstStyle/>
          <a:p>
            <a:pPr marL="339725" indent="-339725">
              <a:spcAft>
                <a:spcPts val="1800"/>
              </a:spcAft>
              <a:buFont typeface="Arial" panose="020B0604020202020204" pitchFamily="34" charset="0"/>
              <a:buChar char="•"/>
            </a:pPr>
            <a:r>
              <a:rPr lang="en-US" sz="2800" b="1" dirty="0">
                <a:latin typeface="+mj-lt"/>
              </a:rPr>
              <a:t>CHAPTER ONE—John sees Jesus on Patmos</a:t>
            </a:r>
          </a:p>
          <a:p>
            <a:pPr marL="339725" indent="-339725">
              <a:spcAft>
                <a:spcPts val="1800"/>
              </a:spcAft>
              <a:buFont typeface="Arial" panose="020B0604020202020204" pitchFamily="34" charset="0"/>
              <a:buChar char="•"/>
            </a:pPr>
            <a:r>
              <a:rPr lang="en-US" sz="2800" b="1" dirty="0">
                <a:latin typeface="+mj-lt"/>
              </a:rPr>
              <a:t>CHAPTERS TWO &amp; THREE—Letters to</a:t>
            </a:r>
          </a:p>
        </p:txBody>
      </p:sp>
    </p:spTree>
    <p:extLst>
      <p:ext uri="{BB962C8B-B14F-4D97-AF65-F5344CB8AC3E}">
        <p14:creationId xmlns:p14="http://schemas.microsoft.com/office/powerpoint/2010/main" val="27058639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375139" y="316524"/>
            <a:ext cx="11383108" cy="769441"/>
          </a:xfrm>
          <a:prstGeom prst="rect">
            <a:avLst/>
          </a:prstGeom>
          <a:noFill/>
        </p:spPr>
        <p:txBody>
          <a:bodyPr wrap="square" rtlCol="0">
            <a:spAutoFit/>
          </a:bodyPr>
          <a:lstStyle/>
          <a:p>
            <a:pPr algn="ctr"/>
            <a:r>
              <a:rPr lang="en-US" sz="4400" b="1" dirty="0">
                <a:latin typeface="+mj-lt"/>
              </a:rPr>
              <a:t>CHAPTER HEADINGS FOR THE BOOK</a:t>
            </a:r>
          </a:p>
        </p:txBody>
      </p:sp>
      <p:sp>
        <p:nvSpPr>
          <p:cNvPr id="4" name="TextBox 3">
            <a:extLst>
              <a:ext uri="{FF2B5EF4-FFF2-40B4-BE49-F238E27FC236}">
                <a16:creationId xmlns:a16="http://schemas.microsoft.com/office/drawing/2014/main" id="{58A4526D-1C06-4BB6-AF90-95E639F7C075}"/>
              </a:ext>
            </a:extLst>
          </p:cNvPr>
          <p:cNvSpPr txBox="1"/>
          <p:nvPr/>
        </p:nvSpPr>
        <p:spPr>
          <a:xfrm>
            <a:off x="515815" y="949571"/>
            <a:ext cx="11242431" cy="1846659"/>
          </a:xfrm>
          <a:prstGeom prst="rect">
            <a:avLst/>
          </a:prstGeom>
          <a:noFill/>
        </p:spPr>
        <p:txBody>
          <a:bodyPr wrap="square" rtlCol="0">
            <a:spAutoFit/>
          </a:bodyPr>
          <a:lstStyle/>
          <a:p>
            <a:pPr marL="339725" indent="-339725">
              <a:spcAft>
                <a:spcPts val="1800"/>
              </a:spcAft>
              <a:buFont typeface="Arial" panose="020B0604020202020204" pitchFamily="34" charset="0"/>
              <a:buChar char="•"/>
            </a:pPr>
            <a:r>
              <a:rPr lang="en-US" sz="2800" b="1" dirty="0">
                <a:latin typeface="+mj-lt"/>
              </a:rPr>
              <a:t>CHAPTER ONE—John sees Jesus on Patmos</a:t>
            </a:r>
          </a:p>
          <a:p>
            <a:pPr marL="339725" indent="-339725">
              <a:spcAft>
                <a:spcPts val="1800"/>
              </a:spcAft>
              <a:buFont typeface="Arial" panose="020B0604020202020204" pitchFamily="34" charset="0"/>
              <a:buChar char="•"/>
            </a:pPr>
            <a:r>
              <a:rPr lang="en-US" sz="2800" b="1" dirty="0">
                <a:latin typeface="+mj-lt"/>
              </a:rPr>
              <a:t>CHAPTERS TWO &amp; THREE—Letters to the Seven Churches </a:t>
            </a:r>
            <a:r>
              <a:rPr lang="en-US" sz="2800" b="1">
                <a:latin typeface="+mj-lt"/>
              </a:rPr>
              <a:t>in Asia</a:t>
            </a:r>
            <a:endParaRPr lang="en-US" sz="2800" b="1" dirty="0">
              <a:latin typeface="+mj-lt"/>
            </a:endParaRPr>
          </a:p>
          <a:p>
            <a:pPr marL="339725" indent="-339725">
              <a:spcAft>
                <a:spcPts val="1800"/>
              </a:spcAft>
              <a:buFont typeface="Arial" panose="020B0604020202020204" pitchFamily="34" charset="0"/>
              <a:buChar char="•"/>
            </a:pPr>
            <a:r>
              <a:rPr lang="en-US" sz="2800" b="1" dirty="0">
                <a:latin typeface="+mj-lt"/>
              </a:rPr>
              <a:t>CHAPTER FOUR—You believe in</a:t>
            </a:r>
          </a:p>
        </p:txBody>
      </p:sp>
    </p:spTree>
    <p:extLst>
      <p:ext uri="{BB962C8B-B14F-4D97-AF65-F5344CB8AC3E}">
        <p14:creationId xmlns:p14="http://schemas.microsoft.com/office/powerpoint/2010/main" val="20607075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375139" y="316524"/>
            <a:ext cx="11383108" cy="769441"/>
          </a:xfrm>
          <a:prstGeom prst="rect">
            <a:avLst/>
          </a:prstGeom>
          <a:noFill/>
        </p:spPr>
        <p:txBody>
          <a:bodyPr wrap="square" rtlCol="0">
            <a:spAutoFit/>
          </a:bodyPr>
          <a:lstStyle/>
          <a:p>
            <a:pPr algn="ctr"/>
            <a:r>
              <a:rPr lang="en-US" sz="4400" b="1" dirty="0">
                <a:latin typeface="+mj-lt"/>
              </a:rPr>
              <a:t>CHAPTER HEADINGS FOR THE BOOK</a:t>
            </a:r>
          </a:p>
        </p:txBody>
      </p:sp>
      <p:sp>
        <p:nvSpPr>
          <p:cNvPr id="4" name="TextBox 3">
            <a:extLst>
              <a:ext uri="{FF2B5EF4-FFF2-40B4-BE49-F238E27FC236}">
                <a16:creationId xmlns:a16="http://schemas.microsoft.com/office/drawing/2014/main" id="{58A4526D-1C06-4BB6-AF90-95E639F7C075}"/>
              </a:ext>
            </a:extLst>
          </p:cNvPr>
          <p:cNvSpPr txBox="1"/>
          <p:nvPr/>
        </p:nvSpPr>
        <p:spPr>
          <a:xfrm>
            <a:off x="515815" y="949571"/>
            <a:ext cx="11242431" cy="2508379"/>
          </a:xfrm>
          <a:prstGeom prst="rect">
            <a:avLst/>
          </a:prstGeom>
          <a:noFill/>
        </p:spPr>
        <p:txBody>
          <a:bodyPr wrap="square" rtlCol="0">
            <a:spAutoFit/>
          </a:bodyPr>
          <a:lstStyle/>
          <a:p>
            <a:pPr marL="339725" indent="-339725">
              <a:spcAft>
                <a:spcPts val="1800"/>
              </a:spcAft>
              <a:buFont typeface="Arial" panose="020B0604020202020204" pitchFamily="34" charset="0"/>
              <a:buChar char="•"/>
            </a:pPr>
            <a:r>
              <a:rPr lang="en-US" sz="2800" b="1" dirty="0">
                <a:latin typeface="+mj-lt"/>
              </a:rPr>
              <a:t>CHAPTER ONE—John sees Jesus on Patmos</a:t>
            </a:r>
          </a:p>
          <a:p>
            <a:pPr marL="339725" indent="-339725">
              <a:spcAft>
                <a:spcPts val="1800"/>
              </a:spcAft>
              <a:buFont typeface="Arial" panose="020B0604020202020204" pitchFamily="34" charset="0"/>
              <a:buChar char="•"/>
            </a:pPr>
            <a:r>
              <a:rPr lang="en-US" sz="2800" b="1" dirty="0">
                <a:latin typeface="+mj-lt"/>
              </a:rPr>
              <a:t>CHAPTERS TWO &amp; THREE—Letters to the Seven Churches </a:t>
            </a:r>
            <a:r>
              <a:rPr lang="en-US" sz="2800" b="1">
                <a:latin typeface="+mj-lt"/>
              </a:rPr>
              <a:t>in Asia</a:t>
            </a:r>
            <a:endParaRPr lang="en-US" sz="2800" b="1" dirty="0">
              <a:latin typeface="+mj-lt"/>
            </a:endParaRPr>
          </a:p>
          <a:p>
            <a:pPr marL="339725" indent="-339725">
              <a:spcAft>
                <a:spcPts val="1800"/>
              </a:spcAft>
              <a:buFont typeface="Arial" panose="020B0604020202020204" pitchFamily="34" charset="0"/>
              <a:buChar char="•"/>
            </a:pPr>
            <a:r>
              <a:rPr lang="en-US" sz="2800" b="1" dirty="0">
                <a:latin typeface="+mj-lt"/>
              </a:rPr>
              <a:t>CHAPTER FOUR—You believe in God . . .</a:t>
            </a:r>
          </a:p>
          <a:p>
            <a:pPr marL="339725" indent="-339725">
              <a:spcAft>
                <a:spcPts val="1800"/>
              </a:spcAft>
              <a:buFont typeface="Arial" panose="020B0604020202020204" pitchFamily="34" charset="0"/>
              <a:buChar char="•"/>
            </a:pPr>
            <a:r>
              <a:rPr lang="en-US" sz="2800" b="1" dirty="0">
                <a:latin typeface="+mj-lt"/>
              </a:rPr>
              <a:t>CHAPTER FIVE— . . . Believe also in</a:t>
            </a:r>
          </a:p>
        </p:txBody>
      </p:sp>
    </p:spTree>
    <p:extLst>
      <p:ext uri="{BB962C8B-B14F-4D97-AF65-F5344CB8AC3E}">
        <p14:creationId xmlns:p14="http://schemas.microsoft.com/office/powerpoint/2010/main" val="2483751182"/>
      </p:ext>
    </p:extLst>
  </p:cSld>
  <p:clrMapOvr>
    <a:masterClrMapping/>
  </p:clrMapOvr>
</p:sld>
</file>

<file path=ppt/theme/theme1.xml><?xml version="1.0" encoding="utf-8"?>
<a:theme xmlns:a="http://schemas.openxmlformats.org/drawingml/2006/main" name="Revelation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7016</Words>
  <Application>Microsoft Office PowerPoint</Application>
  <PresentationFormat>Widescreen</PresentationFormat>
  <Paragraphs>453</Paragraphs>
  <Slides>37</Slides>
  <Notes>37</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37</vt:i4>
      </vt:variant>
    </vt:vector>
  </HeadingPairs>
  <TitlesOfParts>
    <vt:vector size="40" baseType="lpstr">
      <vt:lpstr>Arial</vt:lpstr>
      <vt:lpstr>Calibri</vt:lpstr>
      <vt:lpstr>Revelation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Can I Know I Am  Doing His Will—How Can I Find His Will?</dc:title>
  <dc:creator>Dan</dc:creator>
  <cp:lastModifiedBy>David Sproule</cp:lastModifiedBy>
  <cp:revision>355</cp:revision>
  <cp:lastPrinted>2019-12-22T13:00:16Z</cp:lastPrinted>
  <dcterms:modified xsi:type="dcterms:W3CDTF">2019-12-22T13:36:10Z</dcterms:modified>
</cp:coreProperties>
</file>