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handoutMasterIdLst>
    <p:handoutMasterId r:id="rId26"/>
  </p:handoutMasterIdLst>
  <p:sldIdLst>
    <p:sldId id="1860" r:id="rId2"/>
    <p:sldId id="2230" r:id="rId3"/>
    <p:sldId id="2237" r:id="rId4"/>
    <p:sldId id="2218" r:id="rId5"/>
    <p:sldId id="2219" r:id="rId6"/>
    <p:sldId id="2220" r:id="rId7"/>
    <p:sldId id="2225" r:id="rId8"/>
    <p:sldId id="2227" r:id="rId9"/>
    <p:sldId id="2270" r:id="rId10"/>
    <p:sldId id="2254" r:id="rId11"/>
    <p:sldId id="2258" r:id="rId12"/>
    <p:sldId id="2259" r:id="rId13"/>
    <p:sldId id="2260" r:id="rId14"/>
    <p:sldId id="2262" r:id="rId15"/>
    <p:sldId id="2263" r:id="rId16"/>
    <p:sldId id="2264" r:id="rId17"/>
    <p:sldId id="2265" r:id="rId18"/>
    <p:sldId id="2266" r:id="rId19"/>
    <p:sldId id="2224" r:id="rId20"/>
    <p:sldId id="2228" r:id="rId21"/>
    <p:sldId id="2267" r:id="rId22"/>
    <p:sldId id="2268" r:id="rId23"/>
    <p:sldId id="2249" r:id="rId24"/>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7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4"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4070C"/>
    <a:srgbClr val="152543"/>
    <a:srgbClr val="860A0A"/>
    <a:srgbClr val="90AAFE"/>
    <a:srgbClr val="0083E6"/>
    <a:srgbClr val="D9E2FF"/>
    <a:srgbClr val="E6E6E6"/>
    <a:srgbClr val="8FE2FF"/>
    <a:srgbClr val="D2A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226" autoAdjust="0"/>
  </p:normalViewPr>
  <p:slideViewPr>
    <p:cSldViewPr snapToGrid="0">
      <p:cViewPr varScale="1">
        <p:scale>
          <a:sx n="100" d="100"/>
          <a:sy n="100" d="100"/>
        </p:scale>
        <p:origin x="750" y="72"/>
      </p:cViewPr>
      <p:guideLst>
        <p:guide orient="horz" pos="2136"/>
        <p:guide pos="3792"/>
      </p:guideLst>
    </p:cSldViewPr>
  </p:slideViewPr>
  <p:notesTextViewPr>
    <p:cViewPr>
      <p:scale>
        <a:sx n="75" d="100"/>
        <a:sy n="75" d="100"/>
      </p:scale>
      <p:origin x="0" y="0"/>
    </p:cViewPr>
  </p:notesTextViewPr>
  <p:sorterViewPr>
    <p:cViewPr>
      <p:scale>
        <a:sx n="100" d="100"/>
        <a:sy n="100" d="100"/>
      </p:scale>
      <p:origin x="0" y="-4598"/>
    </p:cViewPr>
  </p:sorterViewPr>
  <p:notesViewPr>
    <p:cSldViewPr snapToGrid="0" showGuides="1">
      <p:cViewPr varScale="1">
        <p:scale>
          <a:sx n="61" d="100"/>
          <a:sy n="61"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05C11-85CC-4A72-8840-09EA5F247F0F}"/>
              </a:ext>
            </a:extLst>
          </p:cNvPr>
          <p:cNvSpPr>
            <a:spLocks noGrp="1"/>
          </p:cNvSpPr>
          <p:nvPr>
            <p:ph type="hdr" sz="quarter"/>
          </p:nvPr>
        </p:nvSpPr>
        <p:spPr>
          <a:xfrm>
            <a:off x="2" y="0"/>
            <a:ext cx="3043762" cy="465927"/>
          </a:xfrm>
          <a:prstGeom prst="rect">
            <a:avLst/>
          </a:prstGeom>
        </p:spPr>
        <p:txBody>
          <a:bodyPr vert="horz" lIns="90553" tIns="45277" rIns="90553" bIns="45277" rtlCol="0"/>
          <a:lstStyle>
            <a:lvl1pPr algn="l">
              <a:defRPr sz="1200"/>
            </a:lvl1pPr>
          </a:lstStyle>
          <a:p>
            <a:endParaRPr lang="en-US" dirty="0"/>
          </a:p>
        </p:txBody>
      </p:sp>
      <p:sp>
        <p:nvSpPr>
          <p:cNvPr id="3" name="Date Placeholder 2">
            <a:extLst>
              <a:ext uri="{FF2B5EF4-FFF2-40B4-BE49-F238E27FC236}">
                <a16:creationId xmlns:a16="http://schemas.microsoft.com/office/drawing/2014/main" id="{11ABB54F-94B3-489C-836B-EE56E076C80A}"/>
              </a:ext>
            </a:extLst>
          </p:cNvPr>
          <p:cNvSpPr>
            <a:spLocks noGrp="1"/>
          </p:cNvSpPr>
          <p:nvPr>
            <p:ph type="dt" sz="quarter" idx="1"/>
          </p:nvPr>
        </p:nvSpPr>
        <p:spPr>
          <a:xfrm>
            <a:off x="3977770" y="0"/>
            <a:ext cx="3043762" cy="465927"/>
          </a:xfrm>
          <a:prstGeom prst="rect">
            <a:avLst/>
          </a:prstGeom>
        </p:spPr>
        <p:txBody>
          <a:bodyPr vert="horz" lIns="90553" tIns="45277" rIns="90553" bIns="45277" rtlCol="0"/>
          <a:lstStyle>
            <a:lvl1pPr algn="r">
              <a:defRPr sz="1200"/>
            </a:lvl1pPr>
          </a:lstStyle>
          <a:p>
            <a:fld id="{E394A81C-ADBD-4272-AFB6-C20F19B759A6}" type="datetimeFigureOut">
              <a:rPr lang="en-US" smtClean="0"/>
              <a:t>12/8/2019</a:t>
            </a:fld>
            <a:endParaRPr lang="en-US" dirty="0"/>
          </a:p>
        </p:txBody>
      </p:sp>
      <p:sp>
        <p:nvSpPr>
          <p:cNvPr id="4" name="Footer Placeholder 3">
            <a:extLst>
              <a:ext uri="{FF2B5EF4-FFF2-40B4-BE49-F238E27FC236}">
                <a16:creationId xmlns:a16="http://schemas.microsoft.com/office/drawing/2014/main" id="{FE42178E-8AB7-47FE-B318-6C37AEC248CF}"/>
              </a:ext>
            </a:extLst>
          </p:cNvPr>
          <p:cNvSpPr>
            <a:spLocks noGrp="1"/>
          </p:cNvSpPr>
          <p:nvPr>
            <p:ph type="ftr" sz="quarter" idx="2"/>
          </p:nvPr>
        </p:nvSpPr>
        <p:spPr>
          <a:xfrm>
            <a:off x="2" y="8843173"/>
            <a:ext cx="3043762" cy="465927"/>
          </a:xfrm>
          <a:prstGeom prst="rect">
            <a:avLst/>
          </a:prstGeom>
        </p:spPr>
        <p:txBody>
          <a:bodyPr vert="horz" lIns="90553" tIns="45277" rIns="90553" bIns="45277"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5860AB7-3333-4EF5-BA29-252D24B81CBB}"/>
              </a:ext>
            </a:extLst>
          </p:cNvPr>
          <p:cNvSpPr>
            <a:spLocks noGrp="1"/>
          </p:cNvSpPr>
          <p:nvPr>
            <p:ph type="sldNum" sz="quarter" idx="3"/>
          </p:nvPr>
        </p:nvSpPr>
        <p:spPr>
          <a:xfrm>
            <a:off x="3977770" y="8843173"/>
            <a:ext cx="3043762" cy="465927"/>
          </a:xfrm>
          <a:prstGeom prst="rect">
            <a:avLst/>
          </a:prstGeom>
        </p:spPr>
        <p:txBody>
          <a:bodyPr vert="horz" lIns="90553" tIns="45277" rIns="90553" bIns="45277" rtlCol="0" anchor="b"/>
          <a:lstStyle>
            <a:lvl1pPr algn="r">
              <a:defRPr sz="1200"/>
            </a:lvl1pPr>
          </a:lstStyle>
          <a:p>
            <a:fld id="{FF1C3FAF-1055-4D9E-94CE-AB3C222662F3}" type="slidenum">
              <a:rPr lang="en-US" smtClean="0"/>
              <a:t>‹#›</a:t>
            </a:fld>
            <a:endParaRPr lang="en-US" dirty="0"/>
          </a:p>
        </p:txBody>
      </p:sp>
    </p:spTree>
    <p:extLst>
      <p:ext uri="{BB962C8B-B14F-4D97-AF65-F5344CB8AC3E}">
        <p14:creationId xmlns:p14="http://schemas.microsoft.com/office/powerpoint/2010/main" val="3309090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7626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5404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0144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5457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7751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7784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744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5466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40662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414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18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9342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6508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4142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0332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2145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388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738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4772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95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1662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1860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0556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11"/>
        <p:cNvGrpSpPr/>
        <p:nvPr/>
      </p:nvGrpSpPr>
      <p:grpSpPr>
        <a:xfrm>
          <a:off x="0" y="0"/>
          <a:ext cx="0" cy="0"/>
          <a:chOff x="0" y="0"/>
          <a:chExt cx="0" cy="0"/>
        </a:xfrm>
      </p:grpSpPr>
    </p:spTree>
    <p:extLst>
      <p:ext uri="{BB962C8B-B14F-4D97-AF65-F5344CB8AC3E}">
        <p14:creationId xmlns:p14="http://schemas.microsoft.com/office/powerpoint/2010/main" val="41770750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3CB6-AF62-434C-9786-F9FADCA5696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0730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787177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3E6"/>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C3F484DE-E094-48E8-B50F-5F896E155CA5}"/>
              </a:ext>
            </a:extLst>
          </p:cNvPr>
          <p:cNvSpPr/>
          <p:nvPr userDrawn="1"/>
        </p:nvSpPr>
        <p:spPr>
          <a:xfrm>
            <a:off x="193687" y="180753"/>
            <a:ext cx="11760547" cy="6475201"/>
          </a:xfrm>
          <a:prstGeom prst="rect">
            <a:avLst/>
          </a:prstGeom>
          <a:solidFill>
            <a:srgbClr val="90AAFE"/>
          </a:solidFill>
          <a:ln>
            <a:solidFill>
              <a:srgbClr val="860A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22E13BB5-6638-4196-A0A5-A9DB00C3B2C2}"/>
              </a:ext>
            </a:extLst>
          </p:cNvPr>
          <p:cNvSpPr/>
          <p:nvPr userDrawn="1"/>
        </p:nvSpPr>
        <p:spPr>
          <a:xfrm>
            <a:off x="0" y="-11723"/>
            <a:ext cx="12160155" cy="6858000"/>
          </a:xfrm>
          <a:prstGeom prst="rect">
            <a:avLst/>
          </a:prstGeom>
          <a:noFill/>
          <a:ln w="228600">
            <a:solidFill>
              <a:srgbClr val="152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76200">
                <a:solidFill>
                  <a:schemeClr val="tx1"/>
                </a:solidFill>
              </a:ln>
              <a:noFill/>
            </a:endParaRPr>
          </a:p>
        </p:txBody>
      </p:sp>
    </p:spTree>
  </p:cSld>
  <p:clrMap bg1="lt1" tx1="dk1" bg2="dk2" tx2="lt2" accent1="accent1" accent2="accent2" accent3="accent3" accent4="accent4" accent5="accent5" accent6="accent6" hlink="hlink" folHlink="folHlink"/>
  <p:sldLayoutIdLst>
    <p:sldLayoutId id="2147483663" r:id="rId1"/>
    <p:sldLayoutId id="2147483661" r:id="rId2"/>
    <p:sldLayoutId id="214748366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6386364"/>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endParaRPr lang="en-US" sz="2400" b="1" dirty="0">
              <a:latin typeface="+mj-lt"/>
            </a:endParaRPr>
          </a:p>
          <a:p>
            <a:pPr algn="ctr"/>
            <a:endParaRPr lang="en-US" sz="3600" b="1" dirty="0">
              <a:latin typeface="+mj-lt"/>
            </a:endParaRPr>
          </a:p>
          <a:p>
            <a:pPr algn="ctr"/>
            <a:endParaRPr lang="en-US" sz="3600" b="1" dirty="0">
              <a:latin typeface="+mj-lt"/>
            </a:endParaRPr>
          </a:p>
          <a:p>
            <a:pPr algn="ctr"/>
            <a:r>
              <a:rPr lang="en-US" sz="4000" b="1" dirty="0">
                <a:latin typeface="+mj-lt"/>
              </a:rPr>
              <a:t>Palm Beach Lakes</a:t>
            </a:r>
          </a:p>
          <a:p>
            <a:pPr algn="ctr"/>
            <a:endParaRPr lang="en-US" sz="1600" b="1" dirty="0">
              <a:latin typeface="+mj-lt"/>
            </a:endParaRPr>
          </a:p>
          <a:p>
            <a:pPr algn="ctr"/>
            <a:r>
              <a:rPr lang="en-US" sz="2400" b="1" dirty="0">
                <a:latin typeface="+mj-lt"/>
              </a:rPr>
              <a:t>Dan Jenkins</a:t>
            </a:r>
          </a:p>
          <a:p>
            <a:pPr algn="ctr"/>
            <a:endParaRPr lang="en-US" sz="2400" b="1" dirty="0">
              <a:latin typeface="+mj-lt"/>
            </a:endParaRPr>
          </a:p>
          <a:p>
            <a:pPr algn="ctr"/>
            <a:endParaRPr lang="en-US" sz="2400" b="1" dirty="0">
              <a:latin typeface="+mj-lt"/>
            </a:endParaRPr>
          </a:p>
          <a:p>
            <a:pPr algn="ctr"/>
            <a:endParaRPr lang="en-US" sz="2400" b="1" dirty="0">
              <a:latin typeface="+mj-lt"/>
            </a:endParaRPr>
          </a:p>
          <a:p>
            <a:pPr algn="ctr"/>
            <a:r>
              <a:rPr lang="en-US" sz="2800" b="1" dirty="0">
                <a:latin typeface="+mj-lt"/>
              </a:rPr>
              <a:t>November, 2019 –  March, 2020</a:t>
            </a:r>
          </a:p>
        </p:txBody>
      </p:sp>
    </p:spTree>
    <p:extLst>
      <p:ext uri="{BB962C8B-B14F-4D97-AF65-F5344CB8AC3E}">
        <p14:creationId xmlns:p14="http://schemas.microsoft.com/office/powerpoint/2010/main" val="4029033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76944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p:txBody>
      </p:sp>
    </p:spTree>
    <p:extLst>
      <p:ext uri="{BB962C8B-B14F-4D97-AF65-F5344CB8AC3E}">
        <p14:creationId xmlns:p14="http://schemas.microsoft.com/office/powerpoint/2010/main" val="40216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1446550"/>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p:txBody>
      </p:sp>
    </p:spTree>
    <p:extLst>
      <p:ext uri="{BB962C8B-B14F-4D97-AF65-F5344CB8AC3E}">
        <p14:creationId xmlns:p14="http://schemas.microsoft.com/office/powerpoint/2010/main" val="284847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p:txBody>
      </p:sp>
    </p:spTree>
    <p:extLst>
      <p:ext uri="{BB962C8B-B14F-4D97-AF65-F5344CB8AC3E}">
        <p14:creationId xmlns:p14="http://schemas.microsoft.com/office/powerpoint/2010/main" val="112117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p:txBody>
      </p:sp>
    </p:spTree>
    <p:extLst>
      <p:ext uri="{BB962C8B-B14F-4D97-AF65-F5344CB8AC3E}">
        <p14:creationId xmlns:p14="http://schemas.microsoft.com/office/powerpoint/2010/main" val="4281614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2800767"/>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a:p>
            <a:pPr marL="628650" indent="174625">
              <a:buFont typeface="Arial" panose="020B0604020202020204" pitchFamily="34" charset="0"/>
              <a:buChar char="•"/>
              <a:tabLst>
                <a:tab pos="571500" algn="l"/>
              </a:tabLst>
            </a:pPr>
            <a:r>
              <a:rPr lang="en-US" sz="2200" b="1" dirty="0">
                <a:latin typeface="+mj-lt"/>
              </a:rPr>
              <a:t>The faithful witness (martyr)</a:t>
            </a:r>
          </a:p>
          <a:p>
            <a:pPr marL="628650" indent="174625">
              <a:buFont typeface="Arial" panose="020B0604020202020204" pitchFamily="34" charset="0"/>
              <a:buChar char="•"/>
              <a:tabLst>
                <a:tab pos="571500" algn="l"/>
              </a:tabLst>
            </a:pPr>
            <a:r>
              <a:rPr lang="en-US" sz="2200" b="1" dirty="0">
                <a:latin typeface="+mj-lt"/>
              </a:rPr>
              <a:t>The firstborn from the dead</a:t>
            </a:r>
          </a:p>
        </p:txBody>
      </p:sp>
    </p:spTree>
    <p:extLst>
      <p:ext uri="{BB962C8B-B14F-4D97-AF65-F5344CB8AC3E}">
        <p14:creationId xmlns:p14="http://schemas.microsoft.com/office/powerpoint/2010/main" val="3783788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a:p>
            <a:pPr marL="628650" indent="174625">
              <a:buFont typeface="Arial" panose="020B0604020202020204" pitchFamily="34" charset="0"/>
              <a:buChar char="•"/>
              <a:tabLst>
                <a:tab pos="571500" algn="l"/>
              </a:tabLst>
            </a:pPr>
            <a:r>
              <a:rPr lang="en-US" sz="2200" b="1" dirty="0">
                <a:latin typeface="+mj-lt"/>
              </a:rPr>
              <a:t>The faithful witness (martyr)</a:t>
            </a:r>
          </a:p>
          <a:p>
            <a:pPr marL="628650" indent="174625">
              <a:buFont typeface="Arial" panose="020B0604020202020204" pitchFamily="34" charset="0"/>
              <a:buChar char="•"/>
              <a:tabLst>
                <a:tab pos="571500" algn="l"/>
              </a:tabLst>
            </a:pPr>
            <a:r>
              <a:rPr lang="en-US" sz="2200" b="1" dirty="0">
                <a:latin typeface="+mj-lt"/>
              </a:rPr>
              <a:t>The firstborn from the dead</a:t>
            </a:r>
          </a:p>
          <a:p>
            <a:pPr marL="628650" indent="174625">
              <a:buFont typeface="Arial" panose="020B0604020202020204" pitchFamily="34" charset="0"/>
              <a:buChar char="•"/>
              <a:tabLst>
                <a:tab pos="571500" algn="l"/>
              </a:tabLst>
            </a:pPr>
            <a:r>
              <a:rPr lang="en-US" sz="2200" b="1" dirty="0">
                <a:latin typeface="+mj-lt"/>
              </a:rPr>
              <a:t>The ruler over the kings of the earth</a:t>
            </a:r>
          </a:p>
        </p:txBody>
      </p:sp>
    </p:spTree>
    <p:extLst>
      <p:ext uri="{BB962C8B-B14F-4D97-AF65-F5344CB8AC3E}">
        <p14:creationId xmlns:p14="http://schemas.microsoft.com/office/powerpoint/2010/main" val="1086239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3816429"/>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a:p>
            <a:pPr marL="628650" indent="174625">
              <a:buFont typeface="Arial" panose="020B0604020202020204" pitchFamily="34" charset="0"/>
              <a:buChar char="•"/>
              <a:tabLst>
                <a:tab pos="571500" algn="l"/>
              </a:tabLst>
            </a:pPr>
            <a:r>
              <a:rPr lang="en-US" sz="2200" b="1" dirty="0">
                <a:latin typeface="+mj-lt"/>
              </a:rPr>
              <a:t>The faithful witness (martyr)</a:t>
            </a:r>
          </a:p>
          <a:p>
            <a:pPr marL="628650" indent="174625">
              <a:buFont typeface="Arial" panose="020B0604020202020204" pitchFamily="34" charset="0"/>
              <a:buChar char="•"/>
              <a:tabLst>
                <a:tab pos="571500" algn="l"/>
              </a:tabLst>
            </a:pPr>
            <a:r>
              <a:rPr lang="en-US" sz="2200" b="1" dirty="0">
                <a:latin typeface="+mj-lt"/>
              </a:rPr>
              <a:t>The firstborn from the dead</a:t>
            </a:r>
          </a:p>
          <a:p>
            <a:pPr marL="628650" indent="174625">
              <a:buFont typeface="Arial" panose="020B0604020202020204" pitchFamily="34" charset="0"/>
              <a:buChar char="•"/>
              <a:tabLst>
                <a:tab pos="571500" algn="l"/>
              </a:tabLst>
            </a:pPr>
            <a:r>
              <a:rPr lang="en-US" sz="2200" b="1" dirty="0">
                <a:latin typeface="+mj-lt"/>
              </a:rPr>
              <a:t>The ruler over the kings of the earth</a:t>
            </a:r>
          </a:p>
          <a:p>
            <a:pPr marL="628650" indent="174625">
              <a:buFont typeface="Arial" panose="020B0604020202020204" pitchFamily="34" charset="0"/>
              <a:buChar char="•"/>
              <a:tabLst>
                <a:tab pos="571500" algn="l"/>
              </a:tabLst>
            </a:pPr>
            <a:r>
              <a:rPr lang="en-US" sz="2200" b="1" dirty="0">
                <a:latin typeface="+mj-lt"/>
              </a:rPr>
              <a:t>He loved us</a:t>
            </a:r>
          </a:p>
          <a:p>
            <a:pPr marL="628650" indent="174625">
              <a:buFont typeface="Arial" panose="020B0604020202020204" pitchFamily="34" charset="0"/>
              <a:buChar char="•"/>
              <a:tabLst>
                <a:tab pos="571500" algn="l"/>
              </a:tabLst>
            </a:pPr>
            <a:r>
              <a:rPr lang="en-US" sz="2200" b="1" dirty="0">
                <a:latin typeface="+mj-lt"/>
              </a:rPr>
              <a:t>He washed us from sins in His blood</a:t>
            </a:r>
          </a:p>
        </p:txBody>
      </p:sp>
    </p:spTree>
    <p:extLst>
      <p:ext uri="{BB962C8B-B14F-4D97-AF65-F5344CB8AC3E}">
        <p14:creationId xmlns:p14="http://schemas.microsoft.com/office/powerpoint/2010/main" val="115666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415498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a:p>
            <a:pPr marL="628650" indent="174625">
              <a:buFont typeface="Arial" panose="020B0604020202020204" pitchFamily="34" charset="0"/>
              <a:buChar char="•"/>
              <a:tabLst>
                <a:tab pos="571500" algn="l"/>
              </a:tabLst>
            </a:pPr>
            <a:r>
              <a:rPr lang="en-US" sz="2200" b="1" dirty="0">
                <a:latin typeface="+mj-lt"/>
              </a:rPr>
              <a:t>The faithful witness (martyr)</a:t>
            </a:r>
          </a:p>
          <a:p>
            <a:pPr marL="628650" indent="174625">
              <a:buFont typeface="Arial" panose="020B0604020202020204" pitchFamily="34" charset="0"/>
              <a:buChar char="•"/>
              <a:tabLst>
                <a:tab pos="571500" algn="l"/>
              </a:tabLst>
            </a:pPr>
            <a:r>
              <a:rPr lang="en-US" sz="2200" b="1" dirty="0">
                <a:latin typeface="+mj-lt"/>
              </a:rPr>
              <a:t>The firstborn from the dead</a:t>
            </a:r>
          </a:p>
          <a:p>
            <a:pPr marL="628650" indent="174625">
              <a:buFont typeface="Arial" panose="020B0604020202020204" pitchFamily="34" charset="0"/>
              <a:buChar char="•"/>
              <a:tabLst>
                <a:tab pos="571500" algn="l"/>
              </a:tabLst>
            </a:pPr>
            <a:r>
              <a:rPr lang="en-US" sz="2200" b="1" dirty="0">
                <a:latin typeface="+mj-lt"/>
              </a:rPr>
              <a:t>The ruler over the kings of the earth</a:t>
            </a:r>
          </a:p>
          <a:p>
            <a:pPr marL="628650" indent="174625">
              <a:buFont typeface="Arial" panose="020B0604020202020204" pitchFamily="34" charset="0"/>
              <a:buChar char="•"/>
              <a:tabLst>
                <a:tab pos="571500" algn="l"/>
              </a:tabLst>
            </a:pPr>
            <a:r>
              <a:rPr lang="en-US" sz="2200" b="1" dirty="0">
                <a:latin typeface="+mj-lt"/>
              </a:rPr>
              <a:t>He loved us</a:t>
            </a:r>
          </a:p>
          <a:p>
            <a:pPr marL="628650" indent="174625">
              <a:buFont typeface="Arial" panose="020B0604020202020204" pitchFamily="34" charset="0"/>
              <a:buChar char="•"/>
              <a:tabLst>
                <a:tab pos="571500" algn="l"/>
              </a:tabLst>
            </a:pPr>
            <a:r>
              <a:rPr lang="en-US" sz="2200" b="1" dirty="0">
                <a:latin typeface="+mj-lt"/>
              </a:rPr>
              <a:t>He washed us from sins in His blood</a:t>
            </a:r>
          </a:p>
          <a:p>
            <a:pPr marL="628650" indent="174625">
              <a:buFont typeface="Arial" panose="020B0604020202020204" pitchFamily="34" charset="0"/>
              <a:buChar char="•"/>
              <a:tabLst>
                <a:tab pos="571500" algn="l"/>
              </a:tabLst>
            </a:pPr>
            <a:r>
              <a:rPr lang="en-US" sz="2200" b="1" dirty="0">
                <a:latin typeface="+mj-lt"/>
              </a:rPr>
              <a:t>He has made us king and priests to God</a:t>
            </a:r>
          </a:p>
        </p:txBody>
      </p:sp>
    </p:spTree>
    <p:extLst>
      <p:ext uri="{BB962C8B-B14F-4D97-AF65-F5344CB8AC3E}">
        <p14:creationId xmlns:p14="http://schemas.microsoft.com/office/powerpoint/2010/main" val="278352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1052131"/>
            <a:ext cx="5451232" cy="5509200"/>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4  John, to the seven churches which are in Asia: Grace to you and peace from Him who is and who was and who is to come, and from the seven Spirits who are before His throne, </a:t>
            </a:r>
          </a:p>
          <a:p>
            <a:pPr algn="just"/>
            <a:r>
              <a:rPr lang="en-US" sz="2400" b="1" dirty="0">
                <a:solidFill>
                  <a:schemeClr val="bg1"/>
                </a:solidFill>
                <a:latin typeface="+mj-lt"/>
              </a:rPr>
              <a:t>  5  and from Jesus Christ, the faithful witness, the firstborn from the dead, and the ruler over the kings of the earth. To Him who loved us and washed us from our sins in His own blood, </a:t>
            </a:r>
          </a:p>
          <a:p>
            <a:pPr algn="just"/>
            <a:r>
              <a:rPr lang="en-US" sz="2400" b="1" dirty="0">
                <a:solidFill>
                  <a:schemeClr val="bg1"/>
                </a:solidFill>
                <a:latin typeface="+mj-lt"/>
              </a:rPr>
              <a:t>  6  and has made us kings and priests to His God and Father, to Him be glory and dominion forever and ever. Amen. </a:t>
            </a:r>
          </a:p>
          <a:p>
            <a:pPr algn="just"/>
            <a:endParaRPr lang="en-US" sz="3600" b="1" dirty="0">
              <a:solidFill>
                <a:schemeClr val="bg1"/>
              </a:solidFill>
              <a:latin typeface="+mj-lt"/>
            </a:endParaRPr>
          </a:p>
        </p:txBody>
      </p:sp>
      <p:sp>
        <p:nvSpPr>
          <p:cNvPr id="3" name="TextBox 2">
            <a:extLst>
              <a:ext uri="{FF2B5EF4-FFF2-40B4-BE49-F238E27FC236}">
                <a16:creationId xmlns:a16="http://schemas.microsoft.com/office/drawing/2014/main" id="{487A6119-5D5B-41B6-B626-E944D078C423}"/>
              </a:ext>
            </a:extLst>
          </p:cNvPr>
          <p:cNvSpPr txBox="1"/>
          <p:nvPr/>
        </p:nvSpPr>
        <p:spPr>
          <a:xfrm>
            <a:off x="341744" y="1034473"/>
            <a:ext cx="5606473" cy="449353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The author salutation: 1:4-6</a:t>
            </a:r>
          </a:p>
          <a:p>
            <a:pPr marL="342900" indent="-342900">
              <a:buFont typeface="Arial" panose="020B0604020202020204" pitchFamily="34" charset="0"/>
              <a:buChar char="•"/>
              <a:tabLst>
                <a:tab pos="2286000" algn="l"/>
              </a:tabLst>
            </a:pPr>
            <a:r>
              <a:rPr lang="en-US" sz="2200" b="1" dirty="0">
                <a:latin typeface="+mj-lt"/>
              </a:rPr>
              <a:t>From John to the seven churches</a:t>
            </a:r>
          </a:p>
          <a:p>
            <a:pPr marL="342900" indent="-342900">
              <a:buFont typeface="Arial" panose="020B0604020202020204" pitchFamily="34" charset="0"/>
              <a:buChar char="•"/>
            </a:pPr>
            <a:r>
              <a:rPr lang="en-US" sz="2200" b="1" dirty="0">
                <a:latin typeface="+mj-lt"/>
              </a:rPr>
              <a:t>Grace and Peace From:</a:t>
            </a:r>
          </a:p>
          <a:p>
            <a:r>
              <a:rPr lang="en-US" sz="2200" b="1" dirty="0">
                <a:latin typeface="+mj-lt"/>
              </a:rPr>
              <a:t>      -- He who is and who was and is to come</a:t>
            </a:r>
          </a:p>
          <a:p>
            <a:r>
              <a:rPr lang="en-US" sz="2200" b="1" dirty="0">
                <a:latin typeface="+mj-lt"/>
              </a:rPr>
              <a:t>      -- The seven spirits before the throne</a:t>
            </a:r>
          </a:p>
          <a:p>
            <a:pPr>
              <a:tabLst>
                <a:tab pos="571500" algn="l"/>
              </a:tabLst>
            </a:pPr>
            <a:r>
              <a:rPr lang="en-US" sz="2200" b="1" dirty="0">
                <a:latin typeface="+mj-lt"/>
              </a:rPr>
              <a:t>      -- From Jesus Christ:</a:t>
            </a:r>
          </a:p>
          <a:p>
            <a:pPr marL="628650" indent="174625">
              <a:buFont typeface="Arial" panose="020B0604020202020204" pitchFamily="34" charset="0"/>
              <a:buChar char="•"/>
              <a:tabLst>
                <a:tab pos="571500" algn="l"/>
              </a:tabLst>
            </a:pPr>
            <a:r>
              <a:rPr lang="en-US" sz="2200" b="1" dirty="0">
                <a:latin typeface="+mj-lt"/>
              </a:rPr>
              <a:t>The faithful witness (martyr)</a:t>
            </a:r>
          </a:p>
          <a:p>
            <a:pPr marL="628650" indent="174625">
              <a:buFont typeface="Arial" panose="020B0604020202020204" pitchFamily="34" charset="0"/>
              <a:buChar char="•"/>
              <a:tabLst>
                <a:tab pos="571500" algn="l"/>
              </a:tabLst>
            </a:pPr>
            <a:r>
              <a:rPr lang="en-US" sz="2200" b="1" dirty="0">
                <a:latin typeface="+mj-lt"/>
              </a:rPr>
              <a:t>The firstborn from the dead</a:t>
            </a:r>
          </a:p>
          <a:p>
            <a:pPr marL="628650" indent="174625">
              <a:buFont typeface="Arial" panose="020B0604020202020204" pitchFamily="34" charset="0"/>
              <a:buChar char="•"/>
              <a:tabLst>
                <a:tab pos="571500" algn="l"/>
              </a:tabLst>
            </a:pPr>
            <a:r>
              <a:rPr lang="en-US" sz="2200" b="1" dirty="0">
                <a:latin typeface="+mj-lt"/>
              </a:rPr>
              <a:t>The ruler over the kings of the earth</a:t>
            </a:r>
          </a:p>
          <a:p>
            <a:pPr marL="628650" indent="174625">
              <a:buFont typeface="Arial" panose="020B0604020202020204" pitchFamily="34" charset="0"/>
              <a:buChar char="•"/>
              <a:tabLst>
                <a:tab pos="571500" algn="l"/>
              </a:tabLst>
            </a:pPr>
            <a:r>
              <a:rPr lang="en-US" sz="2200" b="1" dirty="0">
                <a:latin typeface="+mj-lt"/>
              </a:rPr>
              <a:t>He loved us</a:t>
            </a:r>
          </a:p>
          <a:p>
            <a:pPr marL="628650" indent="174625">
              <a:buFont typeface="Arial" panose="020B0604020202020204" pitchFamily="34" charset="0"/>
              <a:buChar char="•"/>
              <a:tabLst>
                <a:tab pos="571500" algn="l"/>
              </a:tabLst>
            </a:pPr>
            <a:r>
              <a:rPr lang="en-US" sz="2200" b="1" dirty="0">
                <a:latin typeface="+mj-lt"/>
              </a:rPr>
              <a:t>He washed us from sins in His blood</a:t>
            </a:r>
          </a:p>
          <a:p>
            <a:pPr marL="628650" indent="174625">
              <a:buFont typeface="Arial" panose="020B0604020202020204" pitchFamily="34" charset="0"/>
              <a:buChar char="•"/>
              <a:tabLst>
                <a:tab pos="571500" algn="l"/>
              </a:tabLst>
            </a:pPr>
            <a:r>
              <a:rPr lang="en-US" sz="2200" b="1" dirty="0">
                <a:latin typeface="+mj-lt"/>
              </a:rPr>
              <a:t>He has made us king and priests to God</a:t>
            </a:r>
          </a:p>
          <a:p>
            <a:pPr marL="628650" indent="174625">
              <a:buFont typeface="Arial" panose="020B0604020202020204" pitchFamily="34" charset="0"/>
              <a:buChar char="•"/>
              <a:tabLst>
                <a:tab pos="571500" algn="l"/>
              </a:tabLst>
            </a:pPr>
            <a:r>
              <a:rPr lang="en-US" sz="2200" b="1" dirty="0">
                <a:latin typeface="+mj-lt"/>
              </a:rPr>
              <a:t>To Him be glory and dominion forever</a:t>
            </a:r>
          </a:p>
        </p:txBody>
      </p:sp>
    </p:spTree>
    <p:extLst>
      <p:ext uri="{BB962C8B-B14F-4D97-AF65-F5344CB8AC3E}">
        <p14:creationId xmlns:p14="http://schemas.microsoft.com/office/powerpoint/2010/main" val="402656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934225"/>
            <a:ext cx="5451232" cy="5632311"/>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7  Behold, He is coming with clouds, and every eye will see Him, even they who pierced Him. And all the tribes of the earth will mourn because of Him. Even so, Amen. </a:t>
            </a:r>
          </a:p>
          <a:p>
            <a:pPr algn="just"/>
            <a:r>
              <a:rPr lang="en-US" sz="2400" b="1" dirty="0">
                <a:solidFill>
                  <a:schemeClr val="bg1"/>
                </a:solidFill>
                <a:latin typeface="+mj-lt"/>
              </a:rPr>
              <a:t>  8  "I am the Alpha and the Omega, the Beginning and the End," says the Lord, "who is and who was and who is to come, the Almighty." </a:t>
            </a:r>
          </a:p>
          <a:p>
            <a:pPr algn="just"/>
            <a:r>
              <a:rPr lang="en-US" sz="2400" b="1" dirty="0">
                <a:solidFill>
                  <a:schemeClr val="bg1"/>
                </a:solidFill>
                <a:latin typeface="+mj-lt"/>
              </a:rPr>
              <a:t>  9  I, John, both your brother and com-</a:t>
            </a:r>
            <a:r>
              <a:rPr lang="en-US" sz="2400" b="1" dirty="0" err="1">
                <a:solidFill>
                  <a:schemeClr val="bg1"/>
                </a:solidFill>
                <a:latin typeface="+mj-lt"/>
              </a:rPr>
              <a:t>panion</a:t>
            </a:r>
            <a:r>
              <a:rPr lang="en-US" sz="2400" b="1" dirty="0">
                <a:solidFill>
                  <a:schemeClr val="bg1"/>
                </a:solidFill>
                <a:latin typeface="+mj-lt"/>
              </a:rPr>
              <a:t> in the tribulation and kingdom and patience of Jesus Christ, was on the island that is called Patmos for the word of God and for the testimony of Jesus Christ. </a:t>
            </a:r>
          </a:p>
        </p:txBody>
      </p:sp>
      <p:sp>
        <p:nvSpPr>
          <p:cNvPr id="6" name="TextBox 5">
            <a:extLst>
              <a:ext uri="{FF2B5EF4-FFF2-40B4-BE49-F238E27FC236}">
                <a16:creationId xmlns:a16="http://schemas.microsoft.com/office/drawing/2014/main" id="{0BB6D15D-33D8-460C-8728-A4276F77AB35}"/>
              </a:ext>
            </a:extLst>
          </p:cNvPr>
          <p:cNvSpPr txBox="1"/>
          <p:nvPr/>
        </p:nvSpPr>
        <p:spPr>
          <a:xfrm>
            <a:off x="351981" y="1052131"/>
            <a:ext cx="5621451" cy="2308324"/>
          </a:xfrm>
          <a:prstGeom prst="rect">
            <a:avLst/>
          </a:prstGeom>
          <a:noFill/>
        </p:spPr>
        <p:txBody>
          <a:bodyPr wrap="square" rtlCol="0">
            <a:spAutoFit/>
          </a:bodyPr>
          <a:lstStyle/>
          <a:p>
            <a:pPr marL="342900" lvl="2" indent="-342900">
              <a:buFont typeface="Arial" panose="020B0604020202020204" pitchFamily="34" charset="0"/>
              <a:buChar char="•"/>
              <a:tabLst>
                <a:tab pos="2171700" algn="l"/>
                <a:tab pos="2571750" algn="l"/>
              </a:tabLst>
            </a:pPr>
            <a:r>
              <a:rPr lang="en-US" sz="2400" b="1" dirty="0">
                <a:latin typeface="+mj-lt"/>
              </a:rPr>
              <a:t>John is:</a:t>
            </a:r>
          </a:p>
          <a:p>
            <a:pPr lvl="2">
              <a:tabLst>
                <a:tab pos="2171700" algn="l"/>
                <a:tab pos="2571750" algn="l"/>
              </a:tabLst>
            </a:pPr>
            <a:r>
              <a:rPr lang="en-US" sz="2400" b="1" dirty="0">
                <a:latin typeface="+mj-lt"/>
              </a:rPr>
              <a:t>       -  Both your brother and companion</a:t>
            </a:r>
          </a:p>
          <a:p>
            <a:pPr lvl="2">
              <a:tabLst>
                <a:tab pos="2171700" algn="l"/>
                <a:tab pos="2571750" algn="l"/>
              </a:tabLst>
            </a:pPr>
            <a:r>
              <a:rPr lang="en-US" sz="2400" b="1" dirty="0">
                <a:latin typeface="+mj-lt"/>
              </a:rPr>
              <a:t>       -  In the kingdom (it was present)</a:t>
            </a:r>
          </a:p>
          <a:p>
            <a:pPr lvl="2">
              <a:tabLst>
                <a:tab pos="2171700" algn="l"/>
                <a:tab pos="2571750" algn="l"/>
              </a:tabLst>
            </a:pPr>
            <a:r>
              <a:rPr lang="en-US" sz="2400" b="1" dirty="0">
                <a:latin typeface="+mj-lt"/>
              </a:rPr>
              <a:t>       -  In THE tribulation</a:t>
            </a:r>
          </a:p>
          <a:p>
            <a:pPr lvl="2">
              <a:tabLst>
                <a:tab pos="2171700" algn="l"/>
                <a:tab pos="2571750" algn="l"/>
              </a:tabLst>
            </a:pPr>
            <a:r>
              <a:rPr lang="en-US" sz="2400" b="1" dirty="0">
                <a:latin typeface="+mj-lt"/>
              </a:rPr>
              <a:t>       -  Was on Patmos</a:t>
            </a:r>
          </a:p>
          <a:p>
            <a:pPr lvl="2">
              <a:tabLst>
                <a:tab pos="2171700" algn="l"/>
                <a:tab pos="2571750" algn="l"/>
              </a:tabLst>
            </a:pPr>
            <a:r>
              <a:rPr lang="en-US" sz="2400" b="1" dirty="0">
                <a:latin typeface="+mj-lt"/>
              </a:rPr>
              <a:t>       -  For the word and testimony</a:t>
            </a:r>
            <a:endParaRPr lang="en-US" sz="2000" b="1" dirty="0">
              <a:latin typeface="+mj-lt"/>
            </a:endParaRPr>
          </a:p>
        </p:txBody>
      </p:sp>
    </p:spTree>
    <p:extLst>
      <p:ext uri="{BB962C8B-B14F-4D97-AF65-F5344CB8AC3E}">
        <p14:creationId xmlns:p14="http://schemas.microsoft.com/office/powerpoint/2010/main" val="296234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494359"/>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TWO</a:t>
            </a:r>
          </a:p>
          <a:p>
            <a:pPr algn="ctr"/>
            <a:endParaRPr lang="en-US" sz="2400" b="1" dirty="0">
              <a:latin typeface="+mj-lt"/>
            </a:endParaRPr>
          </a:p>
          <a:p>
            <a:pPr algn="ctr"/>
            <a:r>
              <a:rPr lang="en-US" sz="4400" b="1" dirty="0">
                <a:latin typeface="+mj-lt"/>
              </a:rPr>
              <a:t>JOHN SEES JESUS, THE THRONE, THE LAMB/LION</a:t>
            </a:r>
          </a:p>
          <a:p>
            <a:pPr algn="ctr"/>
            <a:endParaRPr lang="en-US" sz="2400" b="1" dirty="0">
              <a:latin typeface="+mj-lt"/>
            </a:endParaRPr>
          </a:p>
          <a:p>
            <a:pPr algn="ctr"/>
            <a:endParaRPr lang="en-US" sz="3600" b="1" dirty="0">
              <a:latin typeface="+mj-lt"/>
            </a:endParaRPr>
          </a:p>
          <a:p>
            <a:pPr algn="ctr"/>
            <a:r>
              <a:rPr lang="en-US" sz="3600" b="1" dirty="0">
                <a:latin typeface="+mj-lt"/>
              </a:rPr>
              <a:t>Palm Beach Lakes</a:t>
            </a:r>
          </a:p>
          <a:p>
            <a:pPr algn="ctr"/>
            <a:endParaRPr lang="en-US" sz="16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December 6, 2019</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744898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934225"/>
            <a:ext cx="5451232" cy="5632311"/>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10  I was in the Spirit on the Lord's Day, and I heard behind me a loud voice, as of a trumpet, </a:t>
            </a:r>
          </a:p>
          <a:p>
            <a:pPr algn="just"/>
            <a:r>
              <a:rPr lang="en-US" sz="2400" b="1" dirty="0">
                <a:solidFill>
                  <a:schemeClr val="bg1"/>
                </a:solidFill>
                <a:latin typeface="+mj-lt"/>
              </a:rPr>
              <a:t>  11  saying, "I am the Alpha and the Omega, the First and the Last," and, "What you see, write in a book and send it to the seven churches which are in Asia: to Ephesus, to Smyrna, to Pergamos, to Thyatira, to Sardis, to Philadelphia, and to Laodicea." </a:t>
            </a:r>
          </a:p>
          <a:p>
            <a:pPr algn="just"/>
            <a:r>
              <a:rPr lang="en-US" sz="2400" b="1" dirty="0">
                <a:solidFill>
                  <a:schemeClr val="bg1"/>
                </a:solidFill>
                <a:latin typeface="+mj-lt"/>
              </a:rPr>
              <a:t>  12  Then I turned to see the voice that spoke with me. And having turned I saw seven golden lampstands, </a:t>
            </a:r>
          </a:p>
          <a:p>
            <a:pPr algn="just"/>
            <a:r>
              <a:rPr lang="en-US" sz="2400" b="1" dirty="0">
                <a:solidFill>
                  <a:schemeClr val="bg1"/>
                </a:solidFill>
                <a:latin typeface="+mj-lt"/>
              </a:rPr>
              <a:t>  13  and in the midst of the seven lampstands One like the Son of Man . . .</a:t>
            </a:r>
          </a:p>
        </p:txBody>
      </p:sp>
      <p:sp>
        <p:nvSpPr>
          <p:cNvPr id="6" name="TextBox 5">
            <a:extLst>
              <a:ext uri="{FF2B5EF4-FFF2-40B4-BE49-F238E27FC236}">
                <a16:creationId xmlns:a16="http://schemas.microsoft.com/office/drawing/2014/main" id="{A4A9C7E8-D1D2-4965-9816-88CEBFDF5863}"/>
              </a:ext>
            </a:extLst>
          </p:cNvPr>
          <p:cNvSpPr txBox="1"/>
          <p:nvPr/>
        </p:nvSpPr>
        <p:spPr>
          <a:xfrm>
            <a:off x="341744" y="1034473"/>
            <a:ext cx="5606473"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In the spirit (compare </a:t>
            </a:r>
            <a:r>
              <a:rPr lang="en-US" sz="2200" b="1" dirty="0" err="1">
                <a:latin typeface="+mj-lt"/>
              </a:rPr>
              <a:t>Eze</a:t>
            </a:r>
            <a:r>
              <a:rPr lang="en-US" sz="2200" b="1" dirty="0">
                <a:latin typeface="+mj-lt"/>
              </a:rPr>
              <a:t>. 3:12,14; 8:3,7,14,16; 11:1,24; 37:1; 40:2; 2 Cor. 12</a:t>
            </a:r>
          </a:p>
          <a:p>
            <a:pPr marL="342900" indent="-342900">
              <a:buFont typeface="Arial" panose="020B0604020202020204" pitchFamily="34" charset="0"/>
              <a:buChar char="•"/>
              <a:tabLst>
                <a:tab pos="2286000" algn="l"/>
              </a:tabLst>
            </a:pPr>
            <a:r>
              <a:rPr lang="en-US" sz="2200" b="1" dirty="0">
                <a:latin typeface="+mj-lt"/>
              </a:rPr>
              <a:t>On the Lord’s day (day of the Lord???)</a:t>
            </a:r>
          </a:p>
          <a:p>
            <a:pPr marL="342900" indent="-342900">
              <a:buFont typeface="Arial" panose="020B0604020202020204" pitchFamily="34" charset="0"/>
              <a:buChar char="•"/>
              <a:tabLst>
                <a:tab pos="2286000" algn="l"/>
              </a:tabLst>
            </a:pPr>
            <a:r>
              <a:rPr lang="en-US" sz="2200" b="1" dirty="0">
                <a:latin typeface="+mj-lt"/>
              </a:rPr>
              <a:t>Hears LOUD voice, like trumpet--Jesus</a:t>
            </a:r>
          </a:p>
          <a:p>
            <a:pPr marL="342900" indent="-342900">
              <a:buFont typeface="Arial" panose="020B0604020202020204" pitchFamily="34" charset="0"/>
              <a:buChar char="•"/>
              <a:tabLst>
                <a:tab pos="2286000" algn="l"/>
              </a:tabLst>
            </a:pPr>
            <a:r>
              <a:rPr lang="en-US" sz="2200" b="1" dirty="0">
                <a:latin typeface="+mj-lt"/>
              </a:rPr>
              <a:t>Son of man in midst of seven lampstands</a:t>
            </a:r>
          </a:p>
        </p:txBody>
      </p:sp>
    </p:spTree>
    <p:extLst>
      <p:ext uri="{BB962C8B-B14F-4D97-AF65-F5344CB8AC3E}">
        <p14:creationId xmlns:p14="http://schemas.microsoft.com/office/powerpoint/2010/main" val="3657251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934225"/>
            <a:ext cx="5451232" cy="5632311"/>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13 and in the midst of the seven lampstands One like the Son of Man, clothed with a garment down to the feet and girded about the chest with a golden band. </a:t>
            </a:r>
          </a:p>
          <a:p>
            <a:pPr algn="just"/>
            <a:r>
              <a:rPr lang="en-US" sz="2400" b="1" dirty="0">
                <a:solidFill>
                  <a:schemeClr val="bg1"/>
                </a:solidFill>
                <a:latin typeface="+mj-lt"/>
              </a:rPr>
              <a:t>  14  His head and hair were white like wool, as white as snow, and His eyes like a flame of fire; </a:t>
            </a:r>
          </a:p>
          <a:p>
            <a:pPr algn="just"/>
            <a:r>
              <a:rPr lang="en-US" sz="2400" b="1" dirty="0">
                <a:solidFill>
                  <a:schemeClr val="bg1"/>
                </a:solidFill>
                <a:latin typeface="+mj-lt"/>
              </a:rPr>
              <a:t>  15  His feet were like fine brass, as if refined in a furnace, and His voice as the sound of many waters; </a:t>
            </a:r>
          </a:p>
          <a:p>
            <a:pPr algn="just"/>
            <a:r>
              <a:rPr lang="en-US" sz="2400" b="1" dirty="0">
                <a:solidFill>
                  <a:schemeClr val="bg1"/>
                </a:solidFill>
                <a:latin typeface="+mj-lt"/>
              </a:rPr>
              <a:t>  16  He had in His right hand seven stars, out of His mouth went a sharp two-edged sword, and His countenance was like the sun shining in its strength. </a:t>
            </a:r>
          </a:p>
        </p:txBody>
      </p:sp>
      <p:sp>
        <p:nvSpPr>
          <p:cNvPr id="6" name="TextBox 5">
            <a:extLst>
              <a:ext uri="{FF2B5EF4-FFF2-40B4-BE49-F238E27FC236}">
                <a16:creationId xmlns:a16="http://schemas.microsoft.com/office/drawing/2014/main" id="{A4A9C7E8-D1D2-4965-9816-88CEBFDF5863}"/>
              </a:ext>
            </a:extLst>
          </p:cNvPr>
          <p:cNvSpPr txBox="1"/>
          <p:nvPr/>
        </p:nvSpPr>
        <p:spPr>
          <a:xfrm>
            <a:off x="341744" y="1034473"/>
            <a:ext cx="5606473" cy="3139321"/>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Son of man in midst of seven lampstands</a:t>
            </a:r>
          </a:p>
          <a:p>
            <a:pPr>
              <a:tabLst>
                <a:tab pos="2286000" algn="l"/>
              </a:tabLst>
            </a:pPr>
            <a:r>
              <a:rPr lang="en-US" sz="2200" b="1" dirty="0">
                <a:latin typeface="+mj-lt"/>
              </a:rPr>
              <a:t>     -  Garment</a:t>
            </a:r>
          </a:p>
          <a:p>
            <a:pPr>
              <a:tabLst>
                <a:tab pos="2286000" algn="l"/>
              </a:tabLst>
            </a:pPr>
            <a:r>
              <a:rPr lang="en-US" sz="2200" b="1" dirty="0">
                <a:latin typeface="+mj-lt"/>
              </a:rPr>
              <a:t>     -  Golden band about His chest</a:t>
            </a:r>
          </a:p>
          <a:p>
            <a:pPr>
              <a:tabLst>
                <a:tab pos="2286000" algn="l"/>
              </a:tabLst>
            </a:pPr>
            <a:r>
              <a:rPr lang="en-US" sz="2200" b="1" dirty="0">
                <a:latin typeface="+mj-lt"/>
              </a:rPr>
              <a:t>     -  Head and hair</a:t>
            </a:r>
          </a:p>
          <a:p>
            <a:pPr>
              <a:tabLst>
                <a:tab pos="2286000" algn="l"/>
              </a:tabLst>
            </a:pPr>
            <a:r>
              <a:rPr lang="en-US" sz="2200" b="1" dirty="0">
                <a:latin typeface="+mj-lt"/>
              </a:rPr>
              <a:t>     -  His feet</a:t>
            </a:r>
          </a:p>
          <a:p>
            <a:pPr>
              <a:tabLst>
                <a:tab pos="2286000" algn="l"/>
              </a:tabLst>
            </a:pPr>
            <a:r>
              <a:rPr lang="en-US" sz="2200" b="1" dirty="0">
                <a:latin typeface="+mj-lt"/>
              </a:rPr>
              <a:t>     -  His voice</a:t>
            </a:r>
          </a:p>
          <a:p>
            <a:pPr>
              <a:tabLst>
                <a:tab pos="2286000" algn="l"/>
              </a:tabLst>
            </a:pPr>
            <a:r>
              <a:rPr lang="en-US" sz="2200" b="1" dirty="0">
                <a:latin typeface="+mj-lt"/>
              </a:rPr>
              <a:t>     -  His right hand</a:t>
            </a:r>
          </a:p>
          <a:p>
            <a:pPr>
              <a:tabLst>
                <a:tab pos="2286000" algn="l"/>
              </a:tabLst>
            </a:pPr>
            <a:r>
              <a:rPr lang="en-US" sz="2200" b="1" dirty="0">
                <a:latin typeface="+mj-lt"/>
              </a:rPr>
              <a:t>     -  His mouth</a:t>
            </a:r>
          </a:p>
          <a:p>
            <a:pPr>
              <a:tabLst>
                <a:tab pos="2286000" algn="l"/>
              </a:tabLst>
            </a:pPr>
            <a:r>
              <a:rPr lang="en-US" sz="2200" b="1" dirty="0">
                <a:latin typeface="+mj-lt"/>
              </a:rPr>
              <a:t>     -  His countenance</a:t>
            </a:r>
          </a:p>
        </p:txBody>
      </p:sp>
    </p:spTree>
    <p:extLst>
      <p:ext uri="{BB962C8B-B14F-4D97-AF65-F5344CB8AC3E}">
        <p14:creationId xmlns:p14="http://schemas.microsoft.com/office/powerpoint/2010/main" val="3294312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65195" y="211869"/>
            <a:ext cx="11383108" cy="769441"/>
          </a:xfrm>
          <a:prstGeom prst="rect">
            <a:avLst/>
          </a:prstGeom>
          <a:noFill/>
        </p:spPr>
        <p:txBody>
          <a:bodyPr wrap="square" rtlCol="0">
            <a:spAutoFit/>
          </a:bodyPr>
          <a:lstStyle/>
          <a:p>
            <a:pPr algn="ctr"/>
            <a:r>
              <a:rPr lang="en-US" sz="4400" b="1" dirty="0">
                <a:latin typeface="+mj-lt"/>
              </a:rPr>
              <a:t>CHAPTER ONE—JOHN SEES JESUS ON PATMOS</a:t>
            </a:r>
          </a:p>
        </p:txBody>
      </p:sp>
      <p:sp>
        <p:nvSpPr>
          <p:cNvPr id="4" name="TextBox 3">
            <a:extLst>
              <a:ext uri="{FF2B5EF4-FFF2-40B4-BE49-F238E27FC236}">
                <a16:creationId xmlns:a16="http://schemas.microsoft.com/office/drawing/2014/main" id="{C0ABCD2B-FAB8-438C-905E-8A88A1B376A6}"/>
              </a:ext>
            </a:extLst>
          </p:cNvPr>
          <p:cNvSpPr txBox="1"/>
          <p:nvPr/>
        </p:nvSpPr>
        <p:spPr>
          <a:xfrm>
            <a:off x="6135252" y="934225"/>
            <a:ext cx="5451232" cy="5632311"/>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13 and in the midst of the seven lampstands One like the Son of Man, clothed with a garment down to the feet and girded about the chest with a golden band. </a:t>
            </a:r>
          </a:p>
          <a:p>
            <a:pPr algn="just"/>
            <a:r>
              <a:rPr lang="en-US" sz="2400" b="1" dirty="0">
                <a:solidFill>
                  <a:schemeClr val="bg1"/>
                </a:solidFill>
                <a:latin typeface="+mj-lt"/>
              </a:rPr>
              <a:t>  14  His head and hair were white like wool, as white as snow, and His eyes like a flame of fire; </a:t>
            </a:r>
          </a:p>
          <a:p>
            <a:pPr algn="just"/>
            <a:r>
              <a:rPr lang="en-US" sz="2400" b="1" dirty="0">
                <a:solidFill>
                  <a:schemeClr val="bg1"/>
                </a:solidFill>
                <a:latin typeface="+mj-lt"/>
              </a:rPr>
              <a:t>  15  His feet were like fine brass, as if refined in a furnace, and His voice as the sound of many waters; </a:t>
            </a:r>
          </a:p>
          <a:p>
            <a:pPr algn="just"/>
            <a:r>
              <a:rPr lang="en-US" sz="2400" b="1" dirty="0">
                <a:solidFill>
                  <a:schemeClr val="bg1"/>
                </a:solidFill>
                <a:latin typeface="+mj-lt"/>
              </a:rPr>
              <a:t>  16  He had in His right hand seven stars, out of His mouth went a sharp two-edged sword, and His countenance was like the sun shining in its strength. </a:t>
            </a:r>
          </a:p>
        </p:txBody>
      </p:sp>
      <p:sp>
        <p:nvSpPr>
          <p:cNvPr id="6" name="TextBox 5">
            <a:extLst>
              <a:ext uri="{FF2B5EF4-FFF2-40B4-BE49-F238E27FC236}">
                <a16:creationId xmlns:a16="http://schemas.microsoft.com/office/drawing/2014/main" id="{A4A9C7E8-D1D2-4965-9816-88CEBFDF5863}"/>
              </a:ext>
            </a:extLst>
          </p:cNvPr>
          <p:cNvSpPr txBox="1"/>
          <p:nvPr/>
        </p:nvSpPr>
        <p:spPr>
          <a:xfrm>
            <a:off x="341744" y="1034473"/>
            <a:ext cx="5606473" cy="1785104"/>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Son of man in midst of seven lampstands</a:t>
            </a:r>
          </a:p>
          <a:p>
            <a:pPr>
              <a:tabLst>
                <a:tab pos="2286000" algn="l"/>
              </a:tabLst>
            </a:pPr>
            <a:r>
              <a:rPr lang="en-US" sz="2200" b="1" dirty="0">
                <a:latin typeface="+mj-lt"/>
              </a:rPr>
              <a:t>     -  Garment</a:t>
            </a:r>
          </a:p>
          <a:p>
            <a:pPr>
              <a:tabLst>
                <a:tab pos="2286000" algn="l"/>
              </a:tabLst>
            </a:pPr>
            <a:r>
              <a:rPr lang="en-US" sz="2200" b="1" dirty="0">
                <a:latin typeface="+mj-lt"/>
              </a:rPr>
              <a:t>     -  Golden band about His chest</a:t>
            </a:r>
          </a:p>
          <a:p>
            <a:pPr>
              <a:tabLst>
                <a:tab pos="2286000" algn="l"/>
              </a:tabLst>
            </a:pPr>
            <a:r>
              <a:rPr lang="en-US" sz="2200" b="1" dirty="0">
                <a:latin typeface="+mj-lt"/>
              </a:rPr>
              <a:t>     -  Head and hair</a:t>
            </a:r>
          </a:p>
          <a:p>
            <a:pPr>
              <a:tabLst>
                <a:tab pos="2286000" algn="l"/>
              </a:tabLst>
            </a:pPr>
            <a:r>
              <a:rPr lang="en-US" sz="2200" b="1" dirty="0">
                <a:latin typeface="+mj-lt"/>
              </a:rPr>
              <a:t>     -  His feet</a:t>
            </a:r>
          </a:p>
        </p:txBody>
      </p:sp>
    </p:spTree>
    <p:extLst>
      <p:ext uri="{BB962C8B-B14F-4D97-AF65-F5344CB8AC3E}">
        <p14:creationId xmlns:p14="http://schemas.microsoft.com/office/powerpoint/2010/main" val="1566514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10" name="Rectangle 9">
            <a:extLst>
              <a:ext uri="{FF2B5EF4-FFF2-40B4-BE49-F238E27FC236}">
                <a16:creationId xmlns:a16="http://schemas.microsoft.com/office/drawing/2014/main" id="{A531CFB9-2425-45F6-AA69-6D30A8332E29}"/>
              </a:ext>
            </a:extLst>
          </p:cNvPr>
          <p:cNvSpPr/>
          <p:nvPr/>
        </p:nvSpPr>
        <p:spPr>
          <a:xfrm>
            <a:off x="281353" y="211015"/>
            <a:ext cx="11652739" cy="7494359"/>
          </a:xfrm>
          <a:prstGeom prst="rect">
            <a:avLst/>
          </a:prstGeom>
        </p:spPr>
        <p:txBody>
          <a:bodyPr wrap="square">
            <a:spAutoFit/>
          </a:bodyPr>
          <a:lstStyle/>
          <a:p>
            <a:pPr algn="ctr"/>
            <a:endParaRPr lang="en-US" sz="4400" b="1" dirty="0">
              <a:latin typeface="+mj-lt"/>
            </a:endParaRPr>
          </a:p>
          <a:p>
            <a:pPr algn="ctr"/>
            <a:r>
              <a:rPr lang="en-US" sz="8000" b="1" dirty="0">
                <a:latin typeface="+mj-lt"/>
              </a:rPr>
              <a:t>A Study of Revelation</a:t>
            </a:r>
          </a:p>
          <a:p>
            <a:pPr algn="ctr"/>
            <a:endParaRPr lang="en-US" sz="900" b="1" dirty="0">
              <a:latin typeface="+mj-lt"/>
            </a:endParaRPr>
          </a:p>
          <a:p>
            <a:pPr algn="ctr"/>
            <a:r>
              <a:rPr lang="en-US" sz="2400" b="1" dirty="0">
                <a:latin typeface="+mj-lt"/>
              </a:rPr>
              <a:t>CLASS THREE</a:t>
            </a:r>
          </a:p>
          <a:p>
            <a:pPr algn="ctr"/>
            <a:endParaRPr lang="en-US" sz="2400" b="1" dirty="0">
              <a:latin typeface="+mj-lt"/>
            </a:endParaRPr>
          </a:p>
          <a:p>
            <a:pPr algn="ctr"/>
            <a:r>
              <a:rPr lang="en-US" sz="4400" b="1" dirty="0">
                <a:latin typeface="+mj-lt"/>
              </a:rPr>
              <a:t>JOHN </a:t>
            </a:r>
            <a:r>
              <a:rPr lang="en-US" sz="4400" b="1">
                <a:latin typeface="+mj-lt"/>
              </a:rPr>
              <a:t>SEES JESUS</a:t>
            </a:r>
            <a:endParaRPr lang="en-US" sz="4400" b="1" dirty="0">
              <a:latin typeface="+mj-lt"/>
            </a:endParaRPr>
          </a:p>
          <a:p>
            <a:pPr algn="ctr"/>
            <a:endParaRPr lang="en-US" sz="2400" b="1" dirty="0">
              <a:latin typeface="+mj-lt"/>
            </a:endParaRPr>
          </a:p>
          <a:p>
            <a:pPr algn="ctr"/>
            <a:endParaRPr lang="en-US" sz="3600" b="1" dirty="0">
              <a:latin typeface="+mj-lt"/>
            </a:endParaRPr>
          </a:p>
          <a:p>
            <a:pPr algn="ctr"/>
            <a:r>
              <a:rPr lang="en-US" sz="3600" b="1" dirty="0">
                <a:latin typeface="+mj-lt"/>
              </a:rPr>
              <a:t>Palm Beach Lakes</a:t>
            </a:r>
          </a:p>
          <a:p>
            <a:pPr algn="ctr"/>
            <a:endParaRPr lang="en-US" sz="1600" b="1" dirty="0">
              <a:latin typeface="+mj-lt"/>
            </a:endParaRPr>
          </a:p>
          <a:p>
            <a:pPr algn="ctr"/>
            <a:r>
              <a:rPr lang="en-US" sz="2400" b="1" dirty="0">
                <a:latin typeface="+mj-lt"/>
              </a:rPr>
              <a:t>Dan Jenkins</a:t>
            </a:r>
          </a:p>
          <a:p>
            <a:pPr algn="ctr"/>
            <a:endParaRPr lang="en-US" sz="2400" b="1" dirty="0">
              <a:latin typeface="+mj-lt"/>
            </a:endParaRPr>
          </a:p>
          <a:p>
            <a:pPr algn="ctr"/>
            <a:r>
              <a:rPr lang="en-US" sz="2400" b="1" dirty="0"/>
              <a:t>December 6, 2019</a:t>
            </a:r>
          </a:p>
          <a:p>
            <a:pPr algn="ctr"/>
            <a:endParaRPr lang="en-US" sz="2400" b="1" dirty="0">
              <a:latin typeface="+mj-lt"/>
            </a:endParaRPr>
          </a:p>
          <a:p>
            <a:pPr algn="ctr"/>
            <a:endParaRPr lang="en-US" sz="2400" b="1" dirty="0">
              <a:latin typeface="+mj-lt"/>
            </a:endParaRPr>
          </a:p>
          <a:p>
            <a:pPr algn="ctr"/>
            <a:endParaRPr lang="en-US" sz="2400" b="1" dirty="0">
              <a:latin typeface="+mj-lt"/>
            </a:endParaRPr>
          </a:p>
        </p:txBody>
      </p:sp>
    </p:spTree>
    <p:extLst>
      <p:ext uri="{BB962C8B-B14F-4D97-AF65-F5344CB8AC3E}">
        <p14:creationId xmlns:p14="http://schemas.microsoft.com/office/powerpoint/2010/main" val="315533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a:t>
            </a:r>
            <a:r>
              <a:rPr lang="en-US" sz="2400" b="1" dirty="0">
                <a:solidFill>
                  <a:srgbClr val="FFFF00"/>
                </a:solidFill>
                <a:latin typeface="+mj-lt"/>
              </a:rPr>
              <a:t> The REVELATION of Jesus Christ, </a:t>
            </a:r>
            <a:r>
              <a:rPr lang="en-US" sz="2400" b="1" dirty="0">
                <a:solidFill>
                  <a:schemeClr val="bg1"/>
                </a:solidFill>
                <a:latin typeface="+mj-lt"/>
              </a:rPr>
              <a:t>which God gave Him to show His servants—things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523220"/>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25760"/>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845258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a:t>
            </a:r>
            <a:r>
              <a:rPr lang="en-US" sz="2400" b="1" dirty="0">
                <a:solidFill>
                  <a:srgbClr val="FFFF00"/>
                </a:solidFill>
                <a:latin typeface="+mj-lt"/>
              </a:rPr>
              <a:t>to show HIS SERVANTS</a:t>
            </a:r>
            <a:r>
              <a:rPr lang="en-US" sz="2400" b="1" dirty="0">
                <a:solidFill>
                  <a:schemeClr val="bg1"/>
                </a:solidFill>
                <a:latin typeface="+mj-lt"/>
              </a:rPr>
              <a:t>—things which must shortly take place.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1615827"/>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91196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must shortly take place. And He sent and </a:t>
            </a:r>
            <a:r>
              <a:rPr lang="en-US" sz="2400" b="1" dirty="0">
                <a:solidFill>
                  <a:srgbClr val="FFFF00"/>
                </a:solidFill>
                <a:latin typeface="+mj-lt"/>
              </a:rPr>
              <a:t>SIGN-I-FIED IT </a:t>
            </a:r>
            <a:r>
              <a:rPr lang="en-US" sz="2400" b="1" dirty="0">
                <a:solidFill>
                  <a:schemeClr val="bg1"/>
                </a:solidFill>
                <a:latin typeface="+mj-lt"/>
              </a:rPr>
              <a:t>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2708434"/>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387766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TextBox 1">
            <a:extLst>
              <a:ext uri="{FF2B5EF4-FFF2-40B4-BE49-F238E27FC236}">
                <a16:creationId xmlns:a16="http://schemas.microsoft.com/office/drawing/2014/main" id="{4AA2939F-0D24-4821-8F2B-4DE996F35E0F}"/>
              </a:ext>
            </a:extLst>
          </p:cNvPr>
          <p:cNvSpPr txBox="1"/>
          <p:nvPr/>
        </p:nvSpPr>
        <p:spPr>
          <a:xfrm>
            <a:off x="6307015" y="1352183"/>
            <a:ext cx="5451232" cy="4524315"/>
          </a:xfrm>
          <a:prstGeom prst="rect">
            <a:avLst/>
          </a:prstGeom>
          <a:solidFill>
            <a:srgbClr val="04070C"/>
          </a:solidFill>
          <a:ln w="76200">
            <a:solidFill>
              <a:srgbClr val="0000CC"/>
            </a:solidFill>
          </a:ln>
        </p:spPr>
        <p:txBody>
          <a:bodyPr wrap="square" rtlCol="0">
            <a:spAutoFit/>
          </a:bodyPr>
          <a:lstStyle/>
          <a:p>
            <a:pPr algn="just"/>
            <a:r>
              <a:rPr lang="en-US" sz="2400" b="1" dirty="0">
                <a:solidFill>
                  <a:schemeClr val="bg1"/>
                </a:solidFill>
                <a:latin typeface="+mj-lt"/>
              </a:rPr>
              <a:t>  1  The Revelation of Jesus Christ, which God gave Him to show His servants—things which </a:t>
            </a:r>
            <a:r>
              <a:rPr lang="en-US" sz="2400" b="1" dirty="0">
                <a:solidFill>
                  <a:srgbClr val="FFFF00"/>
                </a:solidFill>
                <a:latin typeface="+mj-lt"/>
              </a:rPr>
              <a:t>MUST SHORTLY TAKE PLACE</a:t>
            </a:r>
            <a:r>
              <a:rPr lang="en-US" sz="2400" b="1" dirty="0">
                <a:solidFill>
                  <a:schemeClr val="bg1"/>
                </a:solidFill>
                <a:latin typeface="+mj-lt"/>
              </a:rPr>
              <a:t>. And He sent and signified it by His angel to His servant John, </a:t>
            </a:r>
          </a:p>
          <a:p>
            <a:pPr algn="just"/>
            <a:r>
              <a:rPr lang="en-US" sz="2400" b="1" dirty="0">
                <a:solidFill>
                  <a:schemeClr val="bg1"/>
                </a:solidFill>
                <a:latin typeface="+mj-lt"/>
              </a:rPr>
              <a:t>  2  who bore witness to the word of God, and to the testimony of Jesus Christ, to all things that he saw. </a:t>
            </a:r>
          </a:p>
          <a:p>
            <a:pPr algn="just"/>
            <a:r>
              <a:rPr lang="en-US" sz="2400" b="1" dirty="0">
                <a:solidFill>
                  <a:schemeClr val="bg1"/>
                </a:solidFill>
                <a:latin typeface="+mj-lt"/>
              </a:rPr>
              <a:t>  3  Blessed is he who reads and those who hear the words of this prophecy, and keep those things which are written in it; </a:t>
            </a:r>
            <a:r>
              <a:rPr lang="en-US" sz="2400" b="1" dirty="0">
                <a:solidFill>
                  <a:srgbClr val="FFFF00"/>
                </a:solidFill>
                <a:latin typeface="+mj-lt"/>
              </a:rPr>
              <a:t>FOR THE TIME IS NEAR</a:t>
            </a:r>
            <a:r>
              <a:rPr lang="en-US" sz="2400" dirty="0">
                <a:solidFill>
                  <a:srgbClr val="FFFF00"/>
                </a:solidFill>
                <a:latin typeface="+mj-lt"/>
              </a:rPr>
              <a:t>. </a:t>
            </a:r>
          </a:p>
        </p:txBody>
      </p:sp>
      <p:sp>
        <p:nvSpPr>
          <p:cNvPr id="4" name="TextBox 3">
            <a:extLst>
              <a:ext uri="{FF2B5EF4-FFF2-40B4-BE49-F238E27FC236}">
                <a16:creationId xmlns:a16="http://schemas.microsoft.com/office/drawing/2014/main" id="{8A9A8B68-64BE-42D5-83F3-1469D4940189}"/>
              </a:ext>
            </a:extLst>
          </p:cNvPr>
          <p:cNvSpPr txBox="1"/>
          <p:nvPr/>
        </p:nvSpPr>
        <p:spPr>
          <a:xfrm>
            <a:off x="515816" y="1477109"/>
            <a:ext cx="5662246" cy="4231928"/>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It is a revelation </a:t>
            </a:r>
          </a:p>
          <a:p>
            <a:pPr marL="339725" indent="-339725">
              <a:spcAft>
                <a:spcPts val="1800"/>
              </a:spcAft>
              <a:buFont typeface="Arial" panose="020B0604020202020204" pitchFamily="34" charset="0"/>
              <a:buChar char="•"/>
            </a:pPr>
            <a:r>
              <a:rPr lang="en-US" sz="2800" b="1" dirty="0">
                <a:latin typeface="+mj-lt"/>
              </a:rPr>
              <a:t>It is a revelation to seven churches in Asia </a:t>
            </a:r>
          </a:p>
          <a:p>
            <a:pPr marL="339725" indent="-339725">
              <a:spcAft>
                <a:spcPts val="1800"/>
              </a:spcAft>
              <a:buFont typeface="Arial" panose="020B0604020202020204" pitchFamily="34" charset="0"/>
              <a:buChar char="•"/>
            </a:pPr>
            <a:r>
              <a:rPr lang="en-US" sz="2800" b="1" dirty="0">
                <a:latin typeface="+mj-lt"/>
              </a:rPr>
              <a:t>It is a revelation to seven churches in Asia in signs </a:t>
            </a:r>
          </a:p>
          <a:p>
            <a:pPr marL="339725" indent="-339725">
              <a:spcAft>
                <a:spcPts val="1800"/>
              </a:spcAft>
              <a:buFont typeface="Arial" panose="020B0604020202020204" pitchFamily="34" charset="0"/>
              <a:buChar char="•"/>
            </a:pPr>
            <a:r>
              <a:rPr lang="en-US" sz="2800" b="1" dirty="0">
                <a:latin typeface="+mj-lt"/>
              </a:rPr>
              <a:t>It is a revelation to seven churches in Asia in signs of THINGS WHICH MUST SHORTLY TAKE PLACE</a:t>
            </a:r>
          </a:p>
        </p:txBody>
      </p:sp>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Four Keys to Understand the Book</a:t>
            </a:r>
          </a:p>
        </p:txBody>
      </p:sp>
    </p:spTree>
    <p:extLst>
      <p:ext uri="{BB962C8B-B14F-4D97-AF65-F5344CB8AC3E}">
        <p14:creationId xmlns:p14="http://schemas.microsoft.com/office/powerpoint/2010/main" val="246356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75139" y="316524"/>
            <a:ext cx="11383108" cy="769441"/>
          </a:xfrm>
          <a:prstGeom prst="rect">
            <a:avLst/>
          </a:prstGeom>
          <a:noFill/>
        </p:spPr>
        <p:txBody>
          <a:bodyPr wrap="square" rtlCol="0">
            <a:spAutoFit/>
          </a:bodyPr>
          <a:lstStyle/>
          <a:p>
            <a:pPr algn="ctr"/>
            <a:r>
              <a:rPr lang="en-US" sz="4400" b="1" dirty="0">
                <a:latin typeface="+mj-lt"/>
              </a:rPr>
              <a:t>CHAPTER HEADINGS FOR THE BOOK</a:t>
            </a:r>
          </a:p>
        </p:txBody>
      </p:sp>
      <p:sp>
        <p:nvSpPr>
          <p:cNvPr id="4" name="TextBox 3">
            <a:extLst>
              <a:ext uri="{FF2B5EF4-FFF2-40B4-BE49-F238E27FC236}">
                <a16:creationId xmlns:a16="http://schemas.microsoft.com/office/drawing/2014/main" id="{58A4526D-1C06-4BB6-AF90-95E639F7C075}"/>
              </a:ext>
            </a:extLst>
          </p:cNvPr>
          <p:cNvSpPr txBox="1"/>
          <p:nvPr/>
        </p:nvSpPr>
        <p:spPr>
          <a:xfrm>
            <a:off x="515815" y="949571"/>
            <a:ext cx="11242431" cy="2508379"/>
          </a:xfrm>
          <a:prstGeom prst="rect">
            <a:avLst/>
          </a:prstGeom>
          <a:noFill/>
        </p:spPr>
        <p:txBody>
          <a:bodyPr wrap="square" rtlCol="0">
            <a:spAutoFit/>
          </a:bodyPr>
          <a:lstStyle/>
          <a:p>
            <a:pPr marL="339725" indent="-339725">
              <a:spcAft>
                <a:spcPts val="1800"/>
              </a:spcAft>
              <a:buFont typeface="Arial" panose="020B0604020202020204" pitchFamily="34" charset="0"/>
              <a:buChar char="•"/>
            </a:pPr>
            <a:r>
              <a:rPr lang="en-US" sz="2800" b="1" dirty="0">
                <a:latin typeface="+mj-lt"/>
              </a:rPr>
              <a:t>CHAPTER ONE—John sees Jesus on Patmos</a:t>
            </a:r>
          </a:p>
          <a:p>
            <a:pPr marL="339725" indent="-339725">
              <a:spcAft>
                <a:spcPts val="1800"/>
              </a:spcAft>
              <a:buFont typeface="Arial" panose="020B0604020202020204" pitchFamily="34" charset="0"/>
              <a:buChar char="•"/>
            </a:pPr>
            <a:r>
              <a:rPr lang="en-US" sz="2800" b="1" dirty="0">
                <a:latin typeface="+mj-lt"/>
              </a:rPr>
              <a:t>CHAPTERS TWO &amp; THREE—Letters to the Seven Churches in Asia</a:t>
            </a:r>
          </a:p>
          <a:p>
            <a:pPr marL="339725" indent="-339725">
              <a:spcAft>
                <a:spcPts val="1800"/>
              </a:spcAft>
              <a:buFont typeface="Arial" panose="020B0604020202020204" pitchFamily="34" charset="0"/>
              <a:buChar char="•"/>
            </a:pPr>
            <a:r>
              <a:rPr lang="en-US" sz="2800" b="1" dirty="0">
                <a:latin typeface="+mj-lt"/>
              </a:rPr>
              <a:t>CHAPTER FOUR—You believe in God . . .</a:t>
            </a:r>
          </a:p>
          <a:p>
            <a:pPr marL="339725" indent="-339725">
              <a:spcAft>
                <a:spcPts val="1800"/>
              </a:spcAft>
              <a:buFont typeface="Arial" panose="020B0604020202020204" pitchFamily="34" charset="0"/>
              <a:buChar char="•"/>
            </a:pPr>
            <a:r>
              <a:rPr lang="en-US" sz="2800" b="1" dirty="0">
                <a:latin typeface="+mj-lt"/>
              </a:rPr>
              <a:t>CHAPTER FIVE— . . . Believe also in Me</a:t>
            </a:r>
          </a:p>
        </p:txBody>
      </p:sp>
    </p:spTree>
    <p:extLst>
      <p:ext uri="{BB962C8B-B14F-4D97-AF65-F5344CB8AC3E}">
        <p14:creationId xmlns:p14="http://schemas.microsoft.com/office/powerpoint/2010/main" val="163860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6099908" cy="1446550"/>
          </a:xfrm>
          <a:prstGeom prst="rect">
            <a:avLst/>
          </a:prstGeom>
          <a:noFill/>
        </p:spPr>
        <p:txBody>
          <a:bodyPr wrap="square" rtlCol="0">
            <a:spAutoFit/>
          </a:bodyPr>
          <a:lstStyle/>
          <a:p>
            <a:pPr algn="ctr"/>
            <a:r>
              <a:rPr lang="en-US" sz="4400" b="1" dirty="0">
                <a:latin typeface="+mj-lt"/>
              </a:rPr>
              <a:t>BACKGROUND PARABLE TO THE FIRST CENTURY</a:t>
            </a:r>
          </a:p>
        </p:txBody>
      </p:sp>
      <p:sp>
        <p:nvSpPr>
          <p:cNvPr id="4" name="TextBox 3">
            <a:extLst>
              <a:ext uri="{FF2B5EF4-FFF2-40B4-BE49-F238E27FC236}">
                <a16:creationId xmlns:a16="http://schemas.microsoft.com/office/drawing/2014/main" id="{C0ABCD2B-FAB8-438C-905E-8A88A1B376A6}"/>
              </a:ext>
            </a:extLst>
          </p:cNvPr>
          <p:cNvSpPr txBox="1"/>
          <p:nvPr/>
        </p:nvSpPr>
        <p:spPr>
          <a:xfrm>
            <a:off x="6412522" y="263345"/>
            <a:ext cx="5451232" cy="6186309"/>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  33  "Hear another parable: There was a certain landowner who planted a vineyard and set a hedge around it, dug a winepress in it and built a tower. And he leased it to vinedressers and went into a far country. </a:t>
            </a:r>
          </a:p>
          <a:p>
            <a:pPr algn="just"/>
            <a:r>
              <a:rPr lang="en-US" sz="2200" b="1" dirty="0">
                <a:solidFill>
                  <a:schemeClr val="bg1"/>
                </a:solidFill>
                <a:latin typeface="+mj-lt"/>
              </a:rPr>
              <a:t>  34  Now when vintage-time drew near, he sent his servants to the vinedressers, that they might receive its fruit. </a:t>
            </a:r>
          </a:p>
          <a:p>
            <a:pPr algn="just"/>
            <a:r>
              <a:rPr lang="en-US" sz="2200" b="1" dirty="0">
                <a:solidFill>
                  <a:schemeClr val="bg1"/>
                </a:solidFill>
                <a:latin typeface="+mj-lt"/>
              </a:rPr>
              <a:t>  35  And the vinedressers took his servants, beat one, killed one, and stoned another. </a:t>
            </a:r>
          </a:p>
          <a:p>
            <a:pPr algn="just"/>
            <a:r>
              <a:rPr lang="en-US" sz="2200" b="1" dirty="0">
                <a:solidFill>
                  <a:schemeClr val="bg1"/>
                </a:solidFill>
                <a:latin typeface="+mj-lt"/>
              </a:rPr>
              <a:t>  36  Again he sent other servants, more than the first, and they did likewise to them. </a:t>
            </a:r>
          </a:p>
          <a:p>
            <a:pPr algn="just"/>
            <a:r>
              <a:rPr lang="en-US" sz="2200" b="1" dirty="0">
                <a:solidFill>
                  <a:schemeClr val="bg1"/>
                </a:solidFill>
                <a:latin typeface="+mj-lt"/>
              </a:rPr>
              <a:t>  37  Then last of all he sent his son to them, saying, 'They will respect my son.' </a:t>
            </a:r>
          </a:p>
          <a:p>
            <a:pPr algn="just"/>
            <a:r>
              <a:rPr lang="en-US" sz="2200" b="1" dirty="0">
                <a:solidFill>
                  <a:schemeClr val="bg1"/>
                </a:solidFill>
                <a:latin typeface="+mj-lt"/>
              </a:rPr>
              <a:t>  38  But when the vinedressers saw the son, they said among themselves, 'This is the heir. Come, let us kill him and seize his inheritance.' </a:t>
            </a:r>
          </a:p>
        </p:txBody>
      </p:sp>
      <p:sp>
        <p:nvSpPr>
          <p:cNvPr id="3" name="TextBox 2">
            <a:extLst>
              <a:ext uri="{FF2B5EF4-FFF2-40B4-BE49-F238E27FC236}">
                <a16:creationId xmlns:a16="http://schemas.microsoft.com/office/drawing/2014/main" id="{487A6119-5D5B-41B6-B626-E944D078C423}"/>
              </a:ext>
            </a:extLst>
          </p:cNvPr>
          <p:cNvSpPr txBox="1"/>
          <p:nvPr/>
        </p:nvSpPr>
        <p:spPr>
          <a:xfrm>
            <a:off x="175846" y="2151947"/>
            <a:ext cx="6099908" cy="2123658"/>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Found in Matt. 21;33ff; Mark 12:1ff; Luke 20:9ff</a:t>
            </a:r>
          </a:p>
          <a:p>
            <a:pPr marL="342900" indent="-342900">
              <a:buFont typeface="Arial" panose="020B0604020202020204" pitchFamily="34" charset="0"/>
              <a:buChar char="•"/>
              <a:tabLst>
                <a:tab pos="2286000" algn="l"/>
              </a:tabLst>
            </a:pPr>
            <a:r>
              <a:rPr lang="en-US" sz="2200" b="1" dirty="0">
                <a:latin typeface="+mj-lt"/>
              </a:rPr>
              <a:t>Importance seen in that all three record it</a:t>
            </a:r>
          </a:p>
          <a:p>
            <a:pPr marL="342900" indent="-342900">
              <a:buFont typeface="Arial" panose="020B0604020202020204" pitchFamily="34" charset="0"/>
              <a:buChar char="•"/>
              <a:tabLst>
                <a:tab pos="2286000" algn="l"/>
              </a:tabLst>
            </a:pPr>
            <a:r>
              <a:rPr lang="en-US" sz="2200" b="1" dirty="0">
                <a:latin typeface="+mj-lt"/>
              </a:rPr>
              <a:t>The parable</a:t>
            </a:r>
          </a:p>
          <a:p>
            <a:pPr marL="342900" indent="-342900">
              <a:buFont typeface="Arial" panose="020B0604020202020204" pitchFamily="34" charset="0"/>
              <a:buChar char="•"/>
              <a:tabLst>
                <a:tab pos="2286000" algn="l"/>
              </a:tabLst>
            </a:pPr>
            <a:r>
              <a:rPr lang="en-US" sz="2200" b="1" dirty="0">
                <a:latin typeface="+mj-lt"/>
              </a:rPr>
              <a:t>The landowner= God</a:t>
            </a:r>
          </a:p>
          <a:p>
            <a:pPr marL="342900" indent="-342900">
              <a:buFont typeface="Arial" panose="020B0604020202020204" pitchFamily="34" charset="0"/>
              <a:buChar char="•"/>
              <a:tabLst>
                <a:tab pos="2286000" algn="l"/>
              </a:tabLst>
            </a:pPr>
            <a:r>
              <a:rPr lang="en-US" sz="2200" b="1" dirty="0">
                <a:latin typeface="+mj-lt"/>
              </a:rPr>
              <a:t>The first servants=</a:t>
            </a:r>
          </a:p>
          <a:p>
            <a:pPr marL="342900" indent="-342900">
              <a:buFont typeface="Arial" panose="020B0604020202020204" pitchFamily="34" charset="0"/>
              <a:buChar char="•"/>
              <a:tabLst>
                <a:tab pos="2286000" algn="l"/>
              </a:tabLst>
            </a:pPr>
            <a:r>
              <a:rPr lang="en-US" sz="2200" b="1" dirty="0">
                <a:latin typeface="+mj-lt"/>
              </a:rPr>
              <a:t>The son=</a:t>
            </a:r>
          </a:p>
        </p:txBody>
      </p:sp>
    </p:spTree>
    <p:extLst>
      <p:ext uri="{BB962C8B-B14F-4D97-AF65-F5344CB8AC3E}">
        <p14:creationId xmlns:p14="http://schemas.microsoft.com/office/powerpoint/2010/main" val="307193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328246" y="209026"/>
            <a:ext cx="6099908" cy="1446550"/>
          </a:xfrm>
          <a:prstGeom prst="rect">
            <a:avLst/>
          </a:prstGeom>
          <a:noFill/>
        </p:spPr>
        <p:txBody>
          <a:bodyPr wrap="square" rtlCol="0">
            <a:spAutoFit/>
          </a:bodyPr>
          <a:lstStyle/>
          <a:p>
            <a:pPr algn="ctr"/>
            <a:r>
              <a:rPr lang="en-US" sz="4400" b="1" dirty="0">
                <a:latin typeface="+mj-lt"/>
              </a:rPr>
              <a:t>BACKGROUND PARABLE TO THE FIRST CENTURY</a:t>
            </a:r>
          </a:p>
        </p:txBody>
      </p:sp>
      <p:sp>
        <p:nvSpPr>
          <p:cNvPr id="4" name="TextBox 3">
            <a:extLst>
              <a:ext uri="{FF2B5EF4-FFF2-40B4-BE49-F238E27FC236}">
                <a16:creationId xmlns:a16="http://schemas.microsoft.com/office/drawing/2014/main" id="{C0ABCD2B-FAB8-438C-905E-8A88A1B376A6}"/>
              </a:ext>
            </a:extLst>
          </p:cNvPr>
          <p:cNvSpPr txBox="1"/>
          <p:nvPr/>
        </p:nvSpPr>
        <p:spPr>
          <a:xfrm>
            <a:off x="6412522" y="263345"/>
            <a:ext cx="5451232" cy="5847755"/>
          </a:xfrm>
          <a:prstGeom prst="rect">
            <a:avLst/>
          </a:prstGeom>
          <a:solidFill>
            <a:srgbClr val="04070C"/>
          </a:solidFill>
          <a:ln w="76200">
            <a:solidFill>
              <a:srgbClr val="0000CC"/>
            </a:solidFill>
          </a:ln>
        </p:spPr>
        <p:txBody>
          <a:bodyPr wrap="square" rtlCol="0">
            <a:spAutoFit/>
          </a:bodyPr>
          <a:lstStyle/>
          <a:p>
            <a:pPr algn="just"/>
            <a:r>
              <a:rPr lang="en-US" sz="2200" b="1" dirty="0">
                <a:solidFill>
                  <a:schemeClr val="bg1"/>
                </a:solidFill>
                <a:latin typeface="+mj-lt"/>
              </a:rPr>
              <a:t>39  So they took him and cast him out of the vineyard and killed him. </a:t>
            </a:r>
          </a:p>
          <a:p>
            <a:pPr algn="just"/>
            <a:r>
              <a:rPr lang="en-US" sz="2200" b="1" dirty="0">
                <a:solidFill>
                  <a:schemeClr val="bg1"/>
                </a:solidFill>
                <a:latin typeface="+mj-lt"/>
              </a:rPr>
              <a:t>  40  "Therefore, when the owner of the vineyard comes, what will he do to those vinedressers?" </a:t>
            </a:r>
          </a:p>
          <a:p>
            <a:pPr algn="just"/>
            <a:r>
              <a:rPr lang="en-US" sz="2200" b="1" dirty="0">
                <a:solidFill>
                  <a:schemeClr val="bg1"/>
                </a:solidFill>
                <a:latin typeface="+mj-lt"/>
              </a:rPr>
              <a:t>  41  They said to Him, "He will destroy those wicked men miserably, and lease his vineyard to other vinedressers who will render to him the fruits in their seasons." </a:t>
            </a:r>
          </a:p>
          <a:p>
            <a:pPr algn="just"/>
            <a:r>
              <a:rPr lang="en-US" sz="2200" b="1" dirty="0">
                <a:solidFill>
                  <a:schemeClr val="bg1"/>
                </a:solidFill>
                <a:latin typeface="+mj-lt"/>
              </a:rPr>
              <a:t>  42  Jesus said to them, "Have you never read in the Scriptures: ‘The stone which the builders rejected has become the chief cornerstone. This was the Lord’s doing, and it is marvelous in our eyes' ? </a:t>
            </a:r>
          </a:p>
          <a:p>
            <a:pPr algn="just"/>
            <a:r>
              <a:rPr lang="en-US" sz="2200" b="1" dirty="0">
                <a:solidFill>
                  <a:schemeClr val="bg1"/>
                </a:solidFill>
                <a:latin typeface="+mj-lt"/>
              </a:rPr>
              <a:t>  43  "Therefore I say to you, the kingdom of God will be taken from you and given to a nation bearing the fruits of it. </a:t>
            </a:r>
          </a:p>
        </p:txBody>
      </p:sp>
      <p:sp>
        <p:nvSpPr>
          <p:cNvPr id="3" name="TextBox 2">
            <a:extLst>
              <a:ext uri="{FF2B5EF4-FFF2-40B4-BE49-F238E27FC236}">
                <a16:creationId xmlns:a16="http://schemas.microsoft.com/office/drawing/2014/main" id="{487A6119-5D5B-41B6-B626-E944D078C423}"/>
              </a:ext>
            </a:extLst>
          </p:cNvPr>
          <p:cNvSpPr txBox="1"/>
          <p:nvPr/>
        </p:nvSpPr>
        <p:spPr>
          <a:xfrm>
            <a:off x="175846" y="2151947"/>
            <a:ext cx="6099908" cy="3477875"/>
          </a:xfrm>
          <a:prstGeom prst="rect">
            <a:avLst/>
          </a:prstGeom>
          <a:noFill/>
        </p:spPr>
        <p:txBody>
          <a:bodyPr wrap="square" rtlCol="0">
            <a:spAutoFit/>
          </a:bodyPr>
          <a:lstStyle/>
          <a:p>
            <a:pPr marL="342900" indent="-342900">
              <a:buFont typeface="Arial" panose="020B0604020202020204" pitchFamily="34" charset="0"/>
              <a:buChar char="•"/>
              <a:tabLst>
                <a:tab pos="2286000" algn="l"/>
              </a:tabLst>
            </a:pPr>
            <a:r>
              <a:rPr lang="en-US" sz="2200" b="1" dirty="0">
                <a:latin typeface="+mj-lt"/>
              </a:rPr>
              <a:t>Found in Matt. 21;33ff; Mark 12:1ff; Luke 20:9ff</a:t>
            </a:r>
          </a:p>
          <a:p>
            <a:pPr marL="342900" indent="-342900">
              <a:buFont typeface="Arial" panose="020B0604020202020204" pitchFamily="34" charset="0"/>
              <a:buChar char="•"/>
              <a:tabLst>
                <a:tab pos="2286000" algn="l"/>
              </a:tabLst>
            </a:pPr>
            <a:r>
              <a:rPr lang="en-US" sz="2200" b="1" dirty="0">
                <a:latin typeface="+mj-lt"/>
              </a:rPr>
              <a:t>Importance seen in that all three record it</a:t>
            </a:r>
          </a:p>
          <a:p>
            <a:pPr marL="342900" indent="-342900">
              <a:buFont typeface="Arial" panose="020B0604020202020204" pitchFamily="34" charset="0"/>
              <a:buChar char="•"/>
              <a:tabLst>
                <a:tab pos="2286000" algn="l"/>
              </a:tabLst>
            </a:pPr>
            <a:r>
              <a:rPr lang="en-US" sz="2200" b="1" dirty="0">
                <a:latin typeface="+mj-lt"/>
              </a:rPr>
              <a:t>The parable</a:t>
            </a:r>
          </a:p>
          <a:p>
            <a:pPr marL="342900" indent="-342900">
              <a:buFont typeface="Arial" panose="020B0604020202020204" pitchFamily="34" charset="0"/>
              <a:buChar char="•"/>
              <a:tabLst>
                <a:tab pos="2286000" algn="l"/>
              </a:tabLst>
            </a:pPr>
            <a:r>
              <a:rPr lang="en-US" sz="2200" b="1" dirty="0">
                <a:latin typeface="+mj-lt"/>
              </a:rPr>
              <a:t>The landowner= God</a:t>
            </a:r>
          </a:p>
          <a:p>
            <a:pPr marL="342900" indent="-342900">
              <a:buFont typeface="Arial" panose="020B0604020202020204" pitchFamily="34" charset="0"/>
              <a:buChar char="•"/>
              <a:tabLst>
                <a:tab pos="2286000" algn="l"/>
              </a:tabLst>
            </a:pPr>
            <a:r>
              <a:rPr lang="en-US" sz="2200" b="1" dirty="0">
                <a:latin typeface="+mj-lt"/>
              </a:rPr>
              <a:t>The first servants=</a:t>
            </a:r>
          </a:p>
          <a:p>
            <a:pPr marL="342900" indent="-342900">
              <a:buFont typeface="Arial" panose="020B0604020202020204" pitchFamily="34" charset="0"/>
              <a:buChar char="•"/>
              <a:tabLst>
                <a:tab pos="2286000" algn="l"/>
              </a:tabLst>
            </a:pPr>
            <a:r>
              <a:rPr lang="en-US" sz="2200" b="1" dirty="0">
                <a:latin typeface="+mj-lt"/>
              </a:rPr>
              <a:t>The son=</a:t>
            </a:r>
          </a:p>
          <a:p>
            <a:pPr marL="342900" indent="-342900">
              <a:buFont typeface="Arial" panose="020B0604020202020204" pitchFamily="34" charset="0"/>
              <a:buChar char="•"/>
              <a:tabLst>
                <a:tab pos="2286000" algn="l"/>
              </a:tabLst>
            </a:pPr>
            <a:r>
              <a:rPr lang="en-US" sz="2200" b="1" dirty="0">
                <a:latin typeface="+mj-lt"/>
              </a:rPr>
              <a:t>The response of the landowner=</a:t>
            </a:r>
          </a:p>
          <a:p>
            <a:pPr marL="342900" indent="-342900">
              <a:buFont typeface="Arial" panose="020B0604020202020204" pitchFamily="34" charset="0"/>
              <a:buChar char="•"/>
              <a:tabLst>
                <a:tab pos="2286000" algn="l"/>
              </a:tabLst>
            </a:pPr>
            <a:r>
              <a:rPr lang="en-US" sz="2200" b="1" dirty="0">
                <a:latin typeface="+mj-lt"/>
              </a:rPr>
              <a:t>The vineyard will be given to=</a:t>
            </a:r>
          </a:p>
          <a:p>
            <a:pPr marL="342900" indent="-342900">
              <a:buFont typeface="Arial" panose="020B0604020202020204" pitchFamily="34" charset="0"/>
              <a:buChar char="•"/>
              <a:tabLst>
                <a:tab pos="2286000" algn="l"/>
              </a:tabLst>
            </a:pPr>
            <a:r>
              <a:rPr lang="en-US" sz="2200" b="1" dirty="0">
                <a:latin typeface="+mj-lt"/>
              </a:rPr>
              <a:t>Key verse = Matt. 21:43</a:t>
            </a:r>
          </a:p>
          <a:p>
            <a:pPr marL="342900" indent="-342900">
              <a:buFont typeface="Arial" panose="020B0604020202020204" pitchFamily="34" charset="0"/>
              <a:buChar char="•"/>
              <a:tabLst>
                <a:tab pos="2286000" algn="l"/>
              </a:tabLst>
            </a:pPr>
            <a:r>
              <a:rPr lang="en-US" sz="2200" b="1" dirty="0">
                <a:latin typeface="+mj-lt"/>
              </a:rPr>
              <a:t>Wicked men miserably destroyed: cf. 23:31-35</a:t>
            </a:r>
          </a:p>
        </p:txBody>
      </p:sp>
    </p:spTree>
    <p:extLst>
      <p:ext uri="{BB962C8B-B14F-4D97-AF65-F5344CB8AC3E}">
        <p14:creationId xmlns:p14="http://schemas.microsoft.com/office/powerpoint/2010/main" val="1211789964"/>
      </p:ext>
    </p:extLst>
  </p:cSld>
  <p:clrMapOvr>
    <a:masterClrMapping/>
  </p:clrMapOvr>
</p:sld>
</file>

<file path=ppt/theme/theme1.xml><?xml version="1.0" encoding="utf-8"?>
<a:theme xmlns:a="http://schemas.openxmlformats.org/drawingml/2006/main" name="Revelati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3235</Words>
  <Application>Microsoft Office PowerPoint</Application>
  <PresentationFormat>Widescreen</PresentationFormat>
  <Paragraphs>250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Revelation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320</cp:revision>
  <cp:lastPrinted>2019-12-08T13:42:13Z</cp:lastPrinted>
  <dcterms:modified xsi:type="dcterms:W3CDTF">2019-12-08T13:50:15Z</dcterms:modified>
</cp:coreProperties>
</file>