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handoutMasterIdLst>
    <p:handoutMasterId r:id="rId26"/>
  </p:handoutMasterIdLst>
  <p:sldIdLst>
    <p:sldId id="1860" r:id="rId2"/>
    <p:sldId id="2230" r:id="rId3"/>
    <p:sldId id="2237" r:id="rId4"/>
    <p:sldId id="2218" r:id="rId5"/>
    <p:sldId id="2219" r:id="rId6"/>
    <p:sldId id="2220" r:id="rId7"/>
    <p:sldId id="2225" r:id="rId8"/>
    <p:sldId id="2227" r:id="rId9"/>
    <p:sldId id="2270" r:id="rId10"/>
    <p:sldId id="2254" r:id="rId11"/>
    <p:sldId id="2258" r:id="rId12"/>
    <p:sldId id="2259" r:id="rId13"/>
    <p:sldId id="2260" r:id="rId14"/>
    <p:sldId id="2262" r:id="rId15"/>
    <p:sldId id="2263" r:id="rId16"/>
    <p:sldId id="2264" r:id="rId17"/>
    <p:sldId id="2265" r:id="rId18"/>
    <p:sldId id="2266" r:id="rId19"/>
    <p:sldId id="2224" r:id="rId20"/>
    <p:sldId id="2228" r:id="rId21"/>
    <p:sldId id="2267" r:id="rId22"/>
    <p:sldId id="2268" r:id="rId23"/>
    <p:sldId id="2249" r:id="rId24"/>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4"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226" autoAdjust="0"/>
  </p:normalViewPr>
  <p:slideViewPr>
    <p:cSldViewPr snapToGrid="0">
      <p:cViewPr varScale="1">
        <p:scale>
          <a:sx n="100" d="100"/>
          <a:sy n="100" d="100"/>
        </p:scale>
        <p:origin x="750" y="72"/>
      </p:cViewPr>
      <p:guideLst>
        <p:guide orient="horz" pos="2136"/>
        <p:guide pos="3792"/>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12/8/2019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762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5404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0144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5457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7751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7784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1744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54660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40662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5414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0182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9342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6508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4142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03325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2145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388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738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4772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3955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1662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860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0556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6386364"/>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endParaRPr lang="en-US" sz="2400" b="1" dirty="0">
              <a:latin typeface="+mj-lt"/>
            </a:endParaRPr>
          </a:p>
          <a:p>
            <a:pPr algn="ctr"/>
            <a:endParaRPr lang="en-US" sz="3600" b="1" dirty="0">
              <a:latin typeface="+mj-lt"/>
            </a:endParaRPr>
          </a:p>
          <a:p>
            <a:pPr algn="ctr"/>
            <a:endParaRPr lang="en-US" sz="3600" b="1" dirty="0">
              <a:latin typeface="+mj-lt"/>
            </a:endParaRPr>
          </a:p>
          <a:p>
            <a:pPr algn="ctr"/>
            <a:r>
              <a:rPr lang="en-US" sz="40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r>
              <a:rPr lang="en-US" sz="2800" b="1" dirty="0">
                <a:latin typeface="+mj-lt"/>
              </a:rPr>
              <a:t>November, 2019 –  March, 2020</a:t>
            </a:r>
          </a:p>
        </p:txBody>
      </p:sp>
    </p:spTree>
    <p:extLst>
      <p:ext uri="{BB962C8B-B14F-4D97-AF65-F5344CB8AC3E}">
        <p14:creationId xmlns:p14="http://schemas.microsoft.com/office/powerpoint/2010/main" val="4029033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p:txBody>
      </p:sp>
    </p:spTree>
    <p:extLst>
      <p:ext uri="{BB962C8B-B14F-4D97-AF65-F5344CB8AC3E}">
        <p14:creationId xmlns:p14="http://schemas.microsoft.com/office/powerpoint/2010/main" val="40216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p:txBody>
      </p:sp>
    </p:spTree>
    <p:extLst>
      <p:ext uri="{BB962C8B-B14F-4D97-AF65-F5344CB8AC3E}">
        <p14:creationId xmlns:p14="http://schemas.microsoft.com/office/powerpoint/2010/main" val="2848470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p:txBody>
      </p:sp>
    </p:spTree>
    <p:extLst>
      <p:ext uri="{BB962C8B-B14F-4D97-AF65-F5344CB8AC3E}">
        <p14:creationId xmlns:p14="http://schemas.microsoft.com/office/powerpoint/2010/main" val="112117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a:p>
            <a:pPr>
              <a:tabLst>
                <a:tab pos="571500" algn="l"/>
              </a:tabLst>
            </a:pPr>
            <a:r>
              <a:rPr lang="en-US" sz="2200" b="1" dirty="0">
                <a:latin typeface="+mj-lt"/>
              </a:rPr>
              <a:t>      -- From Jesus Christ:</a:t>
            </a:r>
          </a:p>
        </p:txBody>
      </p:sp>
    </p:spTree>
    <p:extLst>
      <p:ext uri="{BB962C8B-B14F-4D97-AF65-F5344CB8AC3E}">
        <p14:creationId xmlns:p14="http://schemas.microsoft.com/office/powerpoint/2010/main" val="4281614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a:p>
            <a:pPr>
              <a:tabLst>
                <a:tab pos="571500" algn="l"/>
              </a:tabLst>
            </a:pPr>
            <a:r>
              <a:rPr lang="en-US" sz="2200" b="1" dirty="0">
                <a:latin typeface="+mj-lt"/>
              </a:rPr>
              <a:t>      -- From Jesus Christ:</a:t>
            </a:r>
          </a:p>
          <a:p>
            <a:pPr marL="628650" indent="174625">
              <a:buFont typeface="Arial" panose="020B0604020202020204" pitchFamily="34" charset="0"/>
              <a:buChar char="•"/>
              <a:tabLst>
                <a:tab pos="571500" algn="l"/>
              </a:tabLst>
            </a:pPr>
            <a:r>
              <a:rPr lang="en-US" sz="2200" b="1" dirty="0">
                <a:latin typeface="+mj-lt"/>
              </a:rPr>
              <a:t>The faithful witness (martyr)</a:t>
            </a:r>
          </a:p>
          <a:p>
            <a:pPr marL="628650" indent="174625">
              <a:buFont typeface="Arial" panose="020B0604020202020204" pitchFamily="34" charset="0"/>
              <a:buChar char="•"/>
              <a:tabLst>
                <a:tab pos="571500" algn="l"/>
              </a:tabLst>
            </a:pPr>
            <a:r>
              <a:rPr lang="en-US" sz="2200" b="1" dirty="0">
                <a:latin typeface="+mj-lt"/>
              </a:rPr>
              <a:t>The firstborn from the dead</a:t>
            </a:r>
          </a:p>
        </p:txBody>
      </p:sp>
    </p:spTree>
    <p:extLst>
      <p:ext uri="{BB962C8B-B14F-4D97-AF65-F5344CB8AC3E}">
        <p14:creationId xmlns:p14="http://schemas.microsoft.com/office/powerpoint/2010/main" val="3783788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a:p>
            <a:pPr>
              <a:tabLst>
                <a:tab pos="571500" algn="l"/>
              </a:tabLst>
            </a:pPr>
            <a:r>
              <a:rPr lang="en-US" sz="2200" b="1" dirty="0">
                <a:latin typeface="+mj-lt"/>
              </a:rPr>
              <a:t>      -- From Jesus Christ:</a:t>
            </a:r>
          </a:p>
          <a:p>
            <a:pPr marL="628650" indent="174625">
              <a:buFont typeface="Arial" panose="020B0604020202020204" pitchFamily="34" charset="0"/>
              <a:buChar char="•"/>
              <a:tabLst>
                <a:tab pos="571500" algn="l"/>
              </a:tabLst>
            </a:pPr>
            <a:r>
              <a:rPr lang="en-US" sz="2200" b="1" dirty="0">
                <a:latin typeface="+mj-lt"/>
              </a:rPr>
              <a:t>The faithful witness (martyr)</a:t>
            </a:r>
          </a:p>
          <a:p>
            <a:pPr marL="628650" indent="174625">
              <a:buFont typeface="Arial" panose="020B0604020202020204" pitchFamily="34" charset="0"/>
              <a:buChar char="•"/>
              <a:tabLst>
                <a:tab pos="571500" algn="l"/>
              </a:tabLst>
            </a:pPr>
            <a:r>
              <a:rPr lang="en-US" sz="2200" b="1" dirty="0">
                <a:latin typeface="+mj-lt"/>
              </a:rPr>
              <a:t>The firstborn from the dead</a:t>
            </a:r>
          </a:p>
          <a:p>
            <a:pPr marL="628650" indent="174625">
              <a:buFont typeface="Arial" panose="020B0604020202020204" pitchFamily="34" charset="0"/>
              <a:buChar char="•"/>
              <a:tabLst>
                <a:tab pos="571500" algn="l"/>
              </a:tabLst>
            </a:pPr>
            <a:r>
              <a:rPr lang="en-US" sz="2200" b="1" dirty="0">
                <a:latin typeface="+mj-lt"/>
              </a:rPr>
              <a:t>The ruler over the kings of the earth</a:t>
            </a:r>
          </a:p>
        </p:txBody>
      </p:sp>
    </p:spTree>
    <p:extLst>
      <p:ext uri="{BB962C8B-B14F-4D97-AF65-F5344CB8AC3E}">
        <p14:creationId xmlns:p14="http://schemas.microsoft.com/office/powerpoint/2010/main" val="1086239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a:p>
            <a:pPr>
              <a:tabLst>
                <a:tab pos="571500" algn="l"/>
              </a:tabLst>
            </a:pPr>
            <a:r>
              <a:rPr lang="en-US" sz="2200" b="1" dirty="0">
                <a:latin typeface="+mj-lt"/>
              </a:rPr>
              <a:t>      -- From Jesus Christ:</a:t>
            </a:r>
          </a:p>
          <a:p>
            <a:pPr marL="628650" indent="174625">
              <a:buFont typeface="Arial" panose="020B0604020202020204" pitchFamily="34" charset="0"/>
              <a:buChar char="•"/>
              <a:tabLst>
                <a:tab pos="571500" algn="l"/>
              </a:tabLst>
            </a:pPr>
            <a:r>
              <a:rPr lang="en-US" sz="2200" b="1" dirty="0">
                <a:latin typeface="+mj-lt"/>
              </a:rPr>
              <a:t>The faithful witness (martyr)</a:t>
            </a:r>
          </a:p>
          <a:p>
            <a:pPr marL="628650" indent="174625">
              <a:buFont typeface="Arial" panose="020B0604020202020204" pitchFamily="34" charset="0"/>
              <a:buChar char="•"/>
              <a:tabLst>
                <a:tab pos="571500" algn="l"/>
              </a:tabLst>
            </a:pPr>
            <a:r>
              <a:rPr lang="en-US" sz="2200" b="1" dirty="0">
                <a:latin typeface="+mj-lt"/>
              </a:rPr>
              <a:t>The firstborn from the dead</a:t>
            </a:r>
          </a:p>
          <a:p>
            <a:pPr marL="628650" indent="174625">
              <a:buFont typeface="Arial" panose="020B0604020202020204" pitchFamily="34" charset="0"/>
              <a:buChar char="•"/>
              <a:tabLst>
                <a:tab pos="571500" algn="l"/>
              </a:tabLst>
            </a:pPr>
            <a:r>
              <a:rPr lang="en-US" sz="2200" b="1" dirty="0">
                <a:latin typeface="+mj-lt"/>
              </a:rPr>
              <a:t>The ruler over the kings of the earth</a:t>
            </a:r>
          </a:p>
          <a:p>
            <a:pPr marL="628650" indent="174625">
              <a:buFont typeface="Arial" panose="020B0604020202020204" pitchFamily="34" charset="0"/>
              <a:buChar char="•"/>
              <a:tabLst>
                <a:tab pos="571500" algn="l"/>
              </a:tabLst>
            </a:pPr>
            <a:r>
              <a:rPr lang="en-US" sz="2200" b="1" dirty="0">
                <a:latin typeface="+mj-lt"/>
              </a:rPr>
              <a:t>He loved us</a:t>
            </a:r>
          </a:p>
          <a:p>
            <a:pPr marL="628650" indent="174625">
              <a:buFont typeface="Arial" panose="020B0604020202020204" pitchFamily="34" charset="0"/>
              <a:buChar char="•"/>
              <a:tabLst>
                <a:tab pos="571500" algn="l"/>
              </a:tabLst>
            </a:pPr>
            <a:r>
              <a:rPr lang="en-US" sz="2200" b="1" dirty="0">
                <a:latin typeface="+mj-lt"/>
              </a:rPr>
              <a:t>He washed us from sins in His blood</a:t>
            </a:r>
          </a:p>
        </p:txBody>
      </p:sp>
    </p:spTree>
    <p:extLst>
      <p:ext uri="{BB962C8B-B14F-4D97-AF65-F5344CB8AC3E}">
        <p14:creationId xmlns:p14="http://schemas.microsoft.com/office/powerpoint/2010/main" val="1156663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a:p>
            <a:pPr>
              <a:tabLst>
                <a:tab pos="571500" algn="l"/>
              </a:tabLst>
            </a:pPr>
            <a:r>
              <a:rPr lang="en-US" sz="2200" b="1" dirty="0">
                <a:latin typeface="+mj-lt"/>
              </a:rPr>
              <a:t>      -- From Jesus Christ:</a:t>
            </a:r>
          </a:p>
          <a:p>
            <a:pPr marL="628650" indent="174625">
              <a:buFont typeface="Arial" panose="020B0604020202020204" pitchFamily="34" charset="0"/>
              <a:buChar char="•"/>
              <a:tabLst>
                <a:tab pos="571500" algn="l"/>
              </a:tabLst>
            </a:pPr>
            <a:r>
              <a:rPr lang="en-US" sz="2200" b="1" dirty="0">
                <a:latin typeface="+mj-lt"/>
              </a:rPr>
              <a:t>The faithful witness (martyr)</a:t>
            </a:r>
          </a:p>
          <a:p>
            <a:pPr marL="628650" indent="174625">
              <a:buFont typeface="Arial" panose="020B0604020202020204" pitchFamily="34" charset="0"/>
              <a:buChar char="•"/>
              <a:tabLst>
                <a:tab pos="571500" algn="l"/>
              </a:tabLst>
            </a:pPr>
            <a:r>
              <a:rPr lang="en-US" sz="2200" b="1" dirty="0">
                <a:latin typeface="+mj-lt"/>
              </a:rPr>
              <a:t>The firstborn from the dead</a:t>
            </a:r>
          </a:p>
          <a:p>
            <a:pPr marL="628650" indent="174625">
              <a:buFont typeface="Arial" panose="020B0604020202020204" pitchFamily="34" charset="0"/>
              <a:buChar char="•"/>
              <a:tabLst>
                <a:tab pos="571500" algn="l"/>
              </a:tabLst>
            </a:pPr>
            <a:r>
              <a:rPr lang="en-US" sz="2200" b="1" dirty="0">
                <a:latin typeface="+mj-lt"/>
              </a:rPr>
              <a:t>The ruler over the kings of the earth</a:t>
            </a:r>
          </a:p>
          <a:p>
            <a:pPr marL="628650" indent="174625">
              <a:buFont typeface="Arial" panose="020B0604020202020204" pitchFamily="34" charset="0"/>
              <a:buChar char="•"/>
              <a:tabLst>
                <a:tab pos="571500" algn="l"/>
              </a:tabLst>
            </a:pPr>
            <a:r>
              <a:rPr lang="en-US" sz="2200" b="1" dirty="0">
                <a:latin typeface="+mj-lt"/>
              </a:rPr>
              <a:t>He loved us</a:t>
            </a:r>
          </a:p>
          <a:p>
            <a:pPr marL="628650" indent="174625">
              <a:buFont typeface="Arial" panose="020B0604020202020204" pitchFamily="34" charset="0"/>
              <a:buChar char="•"/>
              <a:tabLst>
                <a:tab pos="571500" algn="l"/>
              </a:tabLst>
            </a:pPr>
            <a:r>
              <a:rPr lang="en-US" sz="2200" b="1" dirty="0">
                <a:latin typeface="+mj-lt"/>
              </a:rPr>
              <a:t>He washed us from sins in His blood</a:t>
            </a:r>
          </a:p>
          <a:p>
            <a:pPr marL="628650" indent="174625">
              <a:buFont typeface="Arial" panose="020B0604020202020204" pitchFamily="34" charset="0"/>
              <a:buChar char="•"/>
              <a:tabLst>
                <a:tab pos="571500" algn="l"/>
              </a:tabLst>
            </a:pPr>
            <a:r>
              <a:rPr lang="en-US" sz="2200" b="1" dirty="0">
                <a:latin typeface="+mj-lt"/>
              </a:rPr>
              <a:t>He has made us king and priests to God</a:t>
            </a:r>
          </a:p>
        </p:txBody>
      </p:sp>
    </p:spTree>
    <p:extLst>
      <p:ext uri="{BB962C8B-B14F-4D97-AF65-F5344CB8AC3E}">
        <p14:creationId xmlns:p14="http://schemas.microsoft.com/office/powerpoint/2010/main" val="2783528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449353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a:p>
            <a:pPr>
              <a:tabLst>
                <a:tab pos="571500" algn="l"/>
              </a:tabLst>
            </a:pPr>
            <a:r>
              <a:rPr lang="en-US" sz="2200" b="1" dirty="0">
                <a:latin typeface="+mj-lt"/>
              </a:rPr>
              <a:t>      -- From Jesus Christ:</a:t>
            </a:r>
          </a:p>
          <a:p>
            <a:pPr marL="628650" indent="174625">
              <a:buFont typeface="Arial" panose="020B0604020202020204" pitchFamily="34" charset="0"/>
              <a:buChar char="•"/>
              <a:tabLst>
                <a:tab pos="571500" algn="l"/>
              </a:tabLst>
            </a:pPr>
            <a:r>
              <a:rPr lang="en-US" sz="2200" b="1" dirty="0">
                <a:latin typeface="+mj-lt"/>
              </a:rPr>
              <a:t>The faithful witness (martyr)</a:t>
            </a:r>
          </a:p>
          <a:p>
            <a:pPr marL="628650" indent="174625">
              <a:buFont typeface="Arial" panose="020B0604020202020204" pitchFamily="34" charset="0"/>
              <a:buChar char="•"/>
              <a:tabLst>
                <a:tab pos="571500" algn="l"/>
              </a:tabLst>
            </a:pPr>
            <a:r>
              <a:rPr lang="en-US" sz="2200" b="1" dirty="0">
                <a:latin typeface="+mj-lt"/>
              </a:rPr>
              <a:t>The firstborn from the dead</a:t>
            </a:r>
          </a:p>
          <a:p>
            <a:pPr marL="628650" indent="174625">
              <a:buFont typeface="Arial" panose="020B0604020202020204" pitchFamily="34" charset="0"/>
              <a:buChar char="•"/>
              <a:tabLst>
                <a:tab pos="571500" algn="l"/>
              </a:tabLst>
            </a:pPr>
            <a:r>
              <a:rPr lang="en-US" sz="2200" b="1" dirty="0">
                <a:latin typeface="+mj-lt"/>
              </a:rPr>
              <a:t>The ruler over the kings of the earth</a:t>
            </a:r>
          </a:p>
          <a:p>
            <a:pPr marL="628650" indent="174625">
              <a:buFont typeface="Arial" panose="020B0604020202020204" pitchFamily="34" charset="0"/>
              <a:buChar char="•"/>
              <a:tabLst>
                <a:tab pos="571500" algn="l"/>
              </a:tabLst>
            </a:pPr>
            <a:r>
              <a:rPr lang="en-US" sz="2200" b="1" dirty="0">
                <a:latin typeface="+mj-lt"/>
              </a:rPr>
              <a:t>He loved us</a:t>
            </a:r>
          </a:p>
          <a:p>
            <a:pPr marL="628650" indent="174625">
              <a:buFont typeface="Arial" panose="020B0604020202020204" pitchFamily="34" charset="0"/>
              <a:buChar char="•"/>
              <a:tabLst>
                <a:tab pos="571500" algn="l"/>
              </a:tabLst>
            </a:pPr>
            <a:r>
              <a:rPr lang="en-US" sz="2200" b="1" dirty="0">
                <a:latin typeface="+mj-lt"/>
              </a:rPr>
              <a:t>He washed us from sins in His blood</a:t>
            </a:r>
          </a:p>
          <a:p>
            <a:pPr marL="628650" indent="174625">
              <a:buFont typeface="Arial" panose="020B0604020202020204" pitchFamily="34" charset="0"/>
              <a:buChar char="•"/>
              <a:tabLst>
                <a:tab pos="571500" algn="l"/>
              </a:tabLst>
            </a:pPr>
            <a:r>
              <a:rPr lang="en-US" sz="2200" b="1" dirty="0">
                <a:latin typeface="+mj-lt"/>
              </a:rPr>
              <a:t>He has made us king and priests to God</a:t>
            </a:r>
          </a:p>
          <a:p>
            <a:pPr marL="628650" indent="174625">
              <a:buFont typeface="Arial" panose="020B0604020202020204" pitchFamily="34" charset="0"/>
              <a:buChar char="•"/>
              <a:tabLst>
                <a:tab pos="571500" algn="l"/>
              </a:tabLst>
            </a:pPr>
            <a:r>
              <a:rPr lang="en-US" sz="2200" b="1" dirty="0">
                <a:latin typeface="+mj-lt"/>
              </a:rPr>
              <a:t>To Him be glory and dominion forever</a:t>
            </a:r>
          </a:p>
        </p:txBody>
      </p:sp>
    </p:spTree>
    <p:extLst>
      <p:ext uri="{BB962C8B-B14F-4D97-AF65-F5344CB8AC3E}">
        <p14:creationId xmlns:p14="http://schemas.microsoft.com/office/powerpoint/2010/main" val="402656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934225"/>
            <a:ext cx="5451232"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7  Behold, He is coming with clouds, and every eye will see Him, even they who pierced Him. And all the tribes of the earth will mourn because of Him. Even so, Amen. </a:t>
            </a:r>
          </a:p>
          <a:p>
            <a:pPr algn="just"/>
            <a:r>
              <a:rPr lang="en-US" sz="2400" b="1" dirty="0">
                <a:solidFill>
                  <a:schemeClr val="bg1"/>
                </a:solidFill>
                <a:latin typeface="+mj-lt"/>
              </a:rPr>
              <a:t>  8  "I am the Alpha and the Omega, the Beginning and the End," says the Lord, "who is and who was and who is to come, the Almighty." </a:t>
            </a:r>
          </a:p>
          <a:p>
            <a:pPr algn="just"/>
            <a:r>
              <a:rPr lang="en-US" sz="2400" b="1" dirty="0">
                <a:solidFill>
                  <a:schemeClr val="bg1"/>
                </a:solidFill>
                <a:latin typeface="+mj-lt"/>
              </a:rPr>
              <a:t>  9  I, John, both your brother and com-</a:t>
            </a:r>
            <a:r>
              <a:rPr lang="en-US" sz="2400" b="1" dirty="0" err="1">
                <a:solidFill>
                  <a:schemeClr val="bg1"/>
                </a:solidFill>
                <a:latin typeface="+mj-lt"/>
              </a:rPr>
              <a:t>panion</a:t>
            </a:r>
            <a:r>
              <a:rPr lang="en-US" sz="2400" b="1" dirty="0">
                <a:solidFill>
                  <a:schemeClr val="bg1"/>
                </a:solidFill>
                <a:latin typeface="+mj-lt"/>
              </a:rPr>
              <a:t> in the tribulation and kingdom and patience of Jesus Christ, was on the island that is called Patmos for the word of God and for the testimony of Jesus Christ. </a:t>
            </a:r>
          </a:p>
        </p:txBody>
      </p:sp>
      <p:sp>
        <p:nvSpPr>
          <p:cNvPr id="6" name="TextBox 5">
            <a:extLst>
              <a:ext uri="{FF2B5EF4-FFF2-40B4-BE49-F238E27FC236}">
                <a16:creationId xmlns:a16="http://schemas.microsoft.com/office/drawing/2014/main" id="{0BB6D15D-33D8-460C-8728-A4276F77AB35}"/>
              </a:ext>
            </a:extLst>
          </p:cNvPr>
          <p:cNvSpPr txBox="1"/>
          <p:nvPr/>
        </p:nvSpPr>
        <p:spPr>
          <a:xfrm>
            <a:off x="351981" y="1052131"/>
            <a:ext cx="5621451" cy="2308324"/>
          </a:xfrm>
          <a:prstGeom prst="rect">
            <a:avLst/>
          </a:prstGeom>
          <a:noFill/>
        </p:spPr>
        <p:txBody>
          <a:bodyPr wrap="square" rtlCol="0">
            <a:spAutoFit/>
          </a:bodyPr>
          <a:lstStyle/>
          <a:p>
            <a:pPr marL="342900" lvl="2" indent="-342900">
              <a:buFont typeface="Arial" panose="020B0604020202020204" pitchFamily="34" charset="0"/>
              <a:buChar char="•"/>
              <a:tabLst>
                <a:tab pos="2171700" algn="l"/>
                <a:tab pos="2571750" algn="l"/>
              </a:tabLst>
            </a:pPr>
            <a:r>
              <a:rPr lang="en-US" sz="2400" b="1" dirty="0">
                <a:latin typeface="+mj-lt"/>
              </a:rPr>
              <a:t>John is:</a:t>
            </a:r>
          </a:p>
          <a:p>
            <a:pPr lvl="2">
              <a:tabLst>
                <a:tab pos="2171700" algn="l"/>
                <a:tab pos="2571750" algn="l"/>
              </a:tabLst>
            </a:pPr>
            <a:r>
              <a:rPr lang="en-US" sz="2400" b="1" dirty="0">
                <a:latin typeface="+mj-lt"/>
              </a:rPr>
              <a:t>       -  Both your brother and companion</a:t>
            </a:r>
          </a:p>
          <a:p>
            <a:pPr lvl="2">
              <a:tabLst>
                <a:tab pos="2171700" algn="l"/>
                <a:tab pos="2571750" algn="l"/>
              </a:tabLst>
            </a:pPr>
            <a:r>
              <a:rPr lang="en-US" sz="2400" b="1" dirty="0">
                <a:latin typeface="+mj-lt"/>
              </a:rPr>
              <a:t>       -  In the kingdom (it was present)</a:t>
            </a:r>
          </a:p>
          <a:p>
            <a:pPr lvl="2">
              <a:tabLst>
                <a:tab pos="2171700" algn="l"/>
                <a:tab pos="2571750" algn="l"/>
              </a:tabLst>
            </a:pPr>
            <a:r>
              <a:rPr lang="en-US" sz="2400" b="1" dirty="0">
                <a:latin typeface="+mj-lt"/>
              </a:rPr>
              <a:t>       -  In THE tribulation</a:t>
            </a:r>
          </a:p>
          <a:p>
            <a:pPr lvl="2">
              <a:tabLst>
                <a:tab pos="2171700" algn="l"/>
                <a:tab pos="2571750" algn="l"/>
              </a:tabLst>
            </a:pPr>
            <a:r>
              <a:rPr lang="en-US" sz="2400" b="1" dirty="0">
                <a:latin typeface="+mj-lt"/>
              </a:rPr>
              <a:t>       -  Was on Patmos</a:t>
            </a:r>
          </a:p>
          <a:p>
            <a:pPr lvl="2">
              <a:tabLst>
                <a:tab pos="2171700" algn="l"/>
                <a:tab pos="2571750" algn="l"/>
              </a:tabLst>
            </a:pPr>
            <a:r>
              <a:rPr lang="en-US" sz="2400" b="1" dirty="0">
                <a:latin typeface="+mj-lt"/>
              </a:rPr>
              <a:t>       -  For the word and testimony</a:t>
            </a:r>
            <a:endParaRPr lang="en-US" sz="2000" b="1" dirty="0">
              <a:latin typeface="+mj-lt"/>
            </a:endParaRPr>
          </a:p>
        </p:txBody>
      </p:sp>
    </p:spTree>
    <p:extLst>
      <p:ext uri="{BB962C8B-B14F-4D97-AF65-F5344CB8AC3E}">
        <p14:creationId xmlns:p14="http://schemas.microsoft.com/office/powerpoint/2010/main" val="2962346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494359"/>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latin typeface="+mj-lt"/>
              </a:rPr>
              <a:t>CLASS TWO</a:t>
            </a:r>
          </a:p>
          <a:p>
            <a:pPr algn="ctr"/>
            <a:endParaRPr lang="en-US" sz="2400" b="1" dirty="0">
              <a:latin typeface="+mj-lt"/>
            </a:endParaRPr>
          </a:p>
          <a:p>
            <a:pPr algn="ctr"/>
            <a:r>
              <a:rPr lang="en-US" sz="4400" b="1" dirty="0">
                <a:latin typeface="+mj-lt"/>
              </a:rPr>
              <a:t>JOHN SEES JESUS, THE THRONE, THE LAMB/LION</a:t>
            </a:r>
          </a:p>
          <a:p>
            <a:pPr algn="ctr"/>
            <a:endParaRPr lang="en-US" sz="2400" b="1" dirty="0">
              <a:latin typeface="+mj-lt"/>
            </a:endParaRPr>
          </a:p>
          <a:p>
            <a:pPr algn="ctr"/>
            <a:endParaRPr lang="en-US" sz="3600" b="1" dirty="0">
              <a:latin typeface="+mj-lt"/>
            </a:endParaRPr>
          </a:p>
          <a:p>
            <a:pPr algn="ctr"/>
            <a:r>
              <a:rPr lang="en-US" sz="36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December 6, 2019</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744898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934225"/>
            <a:ext cx="5451232"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10  I was in the Spirit on the Lord's Day, and I heard behind me a loud voice, as of a trumpet, </a:t>
            </a:r>
          </a:p>
          <a:p>
            <a:pPr algn="just"/>
            <a:r>
              <a:rPr lang="en-US" sz="2400" b="1" dirty="0">
                <a:solidFill>
                  <a:schemeClr val="bg1"/>
                </a:solidFill>
                <a:latin typeface="+mj-lt"/>
              </a:rPr>
              <a:t>  11  saying, "I am the Alpha and the Omega, the First and the Last," and, "What you see, write in a book and send it to the seven churches which are in Asia: to Ephesus, to Smyrna, to Pergamos, to Thyatira, to Sardis, to Philadelphia, and to Laodicea." </a:t>
            </a:r>
          </a:p>
          <a:p>
            <a:pPr algn="just"/>
            <a:r>
              <a:rPr lang="en-US" sz="2400" b="1" dirty="0">
                <a:solidFill>
                  <a:schemeClr val="bg1"/>
                </a:solidFill>
                <a:latin typeface="+mj-lt"/>
              </a:rPr>
              <a:t>  12  Then I turned to see the voice that spoke with me. And having turned I saw seven golden lampstands, </a:t>
            </a:r>
          </a:p>
          <a:p>
            <a:pPr algn="just"/>
            <a:r>
              <a:rPr lang="en-US" sz="2400" b="1" dirty="0">
                <a:solidFill>
                  <a:schemeClr val="bg1"/>
                </a:solidFill>
                <a:latin typeface="+mj-lt"/>
              </a:rPr>
              <a:t>  13  and in the midst of the seven lampstands One like the Son of Man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341744" y="1034473"/>
            <a:ext cx="5606473"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In the spirit (compare </a:t>
            </a:r>
            <a:r>
              <a:rPr lang="en-US" sz="2200" b="1" dirty="0" err="1">
                <a:latin typeface="+mj-lt"/>
              </a:rPr>
              <a:t>Eze</a:t>
            </a:r>
            <a:r>
              <a:rPr lang="en-US" sz="2200" b="1" dirty="0">
                <a:latin typeface="+mj-lt"/>
              </a:rPr>
              <a:t>. 3:12,14; 8:3,7,14,16; 11:1,24; 37:1; 40:2; 2 Cor. 12</a:t>
            </a:r>
          </a:p>
          <a:p>
            <a:pPr marL="342900" indent="-342900">
              <a:buFont typeface="Arial" panose="020B0604020202020204" pitchFamily="34" charset="0"/>
              <a:buChar char="•"/>
              <a:tabLst>
                <a:tab pos="2286000" algn="l"/>
              </a:tabLst>
            </a:pPr>
            <a:r>
              <a:rPr lang="en-US" sz="2200" b="1" dirty="0">
                <a:latin typeface="+mj-lt"/>
              </a:rPr>
              <a:t>On the Lord’s day (day of the Lord???)</a:t>
            </a:r>
          </a:p>
          <a:p>
            <a:pPr marL="342900" indent="-342900">
              <a:buFont typeface="Arial" panose="020B0604020202020204" pitchFamily="34" charset="0"/>
              <a:buChar char="•"/>
              <a:tabLst>
                <a:tab pos="2286000" algn="l"/>
              </a:tabLst>
            </a:pPr>
            <a:r>
              <a:rPr lang="en-US" sz="2200" b="1" dirty="0">
                <a:latin typeface="+mj-lt"/>
              </a:rPr>
              <a:t>Hears LOUD voice, like trumpet--Jesus</a:t>
            </a:r>
          </a:p>
          <a:p>
            <a:pPr marL="342900" indent="-342900">
              <a:buFont typeface="Arial" panose="020B0604020202020204" pitchFamily="34" charset="0"/>
              <a:buChar char="•"/>
              <a:tabLst>
                <a:tab pos="2286000" algn="l"/>
              </a:tabLst>
            </a:pPr>
            <a:r>
              <a:rPr lang="en-US" sz="2200" b="1" dirty="0">
                <a:latin typeface="+mj-lt"/>
              </a:rPr>
              <a:t>Son of man in midst of seven lampstands</a:t>
            </a:r>
          </a:p>
        </p:txBody>
      </p:sp>
    </p:spTree>
    <p:extLst>
      <p:ext uri="{BB962C8B-B14F-4D97-AF65-F5344CB8AC3E}">
        <p14:creationId xmlns:p14="http://schemas.microsoft.com/office/powerpoint/2010/main" val="3657251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934225"/>
            <a:ext cx="5451232"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13 and in the midst of the seven lampstands One like the Son of Man, clothed with a garment down to the feet and girded about the chest with a golden band. </a:t>
            </a:r>
          </a:p>
          <a:p>
            <a:pPr algn="just"/>
            <a:r>
              <a:rPr lang="en-US" sz="2400" b="1" dirty="0">
                <a:solidFill>
                  <a:schemeClr val="bg1"/>
                </a:solidFill>
                <a:latin typeface="+mj-lt"/>
              </a:rPr>
              <a:t>  14  His head and hair were white like wool, as white as snow, and His eyes like a flame of fire; </a:t>
            </a:r>
          </a:p>
          <a:p>
            <a:pPr algn="just"/>
            <a:r>
              <a:rPr lang="en-US" sz="2400" b="1" dirty="0">
                <a:solidFill>
                  <a:schemeClr val="bg1"/>
                </a:solidFill>
                <a:latin typeface="+mj-lt"/>
              </a:rPr>
              <a:t>  15  His feet were like fine brass, as if refined in a furnace, and His voice as the sound of many waters; </a:t>
            </a:r>
          </a:p>
          <a:p>
            <a:pPr algn="just"/>
            <a:r>
              <a:rPr lang="en-US" sz="2400" b="1" dirty="0">
                <a:solidFill>
                  <a:schemeClr val="bg1"/>
                </a:solidFill>
                <a:latin typeface="+mj-lt"/>
              </a:rPr>
              <a:t>  16  He had in His right hand seven stars, out of His mouth went a sharp two-edged sword, and His countenance was like the sun shining in its strength.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341744" y="1034473"/>
            <a:ext cx="5606473"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Son of man in midst of seven lampstands</a:t>
            </a:r>
          </a:p>
          <a:p>
            <a:pPr>
              <a:tabLst>
                <a:tab pos="2286000" algn="l"/>
              </a:tabLst>
            </a:pPr>
            <a:r>
              <a:rPr lang="en-US" sz="2200" b="1" dirty="0">
                <a:latin typeface="+mj-lt"/>
              </a:rPr>
              <a:t>     -  Garment</a:t>
            </a:r>
          </a:p>
          <a:p>
            <a:pPr>
              <a:tabLst>
                <a:tab pos="2286000" algn="l"/>
              </a:tabLst>
            </a:pPr>
            <a:r>
              <a:rPr lang="en-US" sz="2200" b="1" dirty="0">
                <a:latin typeface="+mj-lt"/>
              </a:rPr>
              <a:t>     -  Golden band about His chest</a:t>
            </a:r>
          </a:p>
          <a:p>
            <a:pPr>
              <a:tabLst>
                <a:tab pos="2286000" algn="l"/>
              </a:tabLst>
            </a:pPr>
            <a:r>
              <a:rPr lang="en-US" sz="2200" b="1" dirty="0">
                <a:latin typeface="+mj-lt"/>
              </a:rPr>
              <a:t>     -  Head and hair</a:t>
            </a:r>
          </a:p>
          <a:p>
            <a:pPr>
              <a:tabLst>
                <a:tab pos="2286000" algn="l"/>
              </a:tabLst>
            </a:pPr>
            <a:r>
              <a:rPr lang="en-US" sz="2200" b="1" dirty="0">
                <a:latin typeface="+mj-lt"/>
              </a:rPr>
              <a:t>     -  His feet</a:t>
            </a:r>
          </a:p>
          <a:p>
            <a:pPr>
              <a:tabLst>
                <a:tab pos="2286000" algn="l"/>
              </a:tabLst>
            </a:pPr>
            <a:r>
              <a:rPr lang="en-US" sz="2200" b="1" dirty="0">
                <a:latin typeface="+mj-lt"/>
              </a:rPr>
              <a:t>     -  His voice</a:t>
            </a:r>
          </a:p>
          <a:p>
            <a:pPr>
              <a:tabLst>
                <a:tab pos="2286000" algn="l"/>
              </a:tabLst>
            </a:pPr>
            <a:r>
              <a:rPr lang="en-US" sz="2200" b="1" dirty="0">
                <a:latin typeface="+mj-lt"/>
              </a:rPr>
              <a:t>     -  His right hand</a:t>
            </a:r>
          </a:p>
          <a:p>
            <a:pPr>
              <a:tabLst>
                <a:tab pos="2286000" algn="l"/>
              </a:tabLst>
            </a:pPr>
            <a:r>
              <a:rPr lang="en-US" sz="2200" b="1" dirty="0">
                <a:latin typeface="+mj-lt"/>
              </a:rPr>
              <a:t>     -  His mouth</a:t>
            </a:r>
          </a:p>
          <a:p>
            <a:pPr>
              <a:tabLst>
                <a:tab pos="2286000" algn="l"/>
              </a:tabLst>
            </a:pPr>
            <a:r>
              <a:rPr lang="en-US" sz="2200" b="1" dirty="0">
                <a:latin typeface="+mj-lt"/>
              </a:rPr>
              <a:t>     -  His countenance</a:t>
            </a:r>
          </a:p>
        </p:txBody>
      </p:sp>
    </p:spTree>
    <p:extLst>
      <p:ext uri="{BB962C8B-B14F-4D97-AF65-F5344CB8AC3E}">
        <p14:creationId xmlns:p14="http://schemas.microsoft.com/office/powerpoint/2010/main" val="3294312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934225"/>
            <a:ext cx="5451232"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13 and in the midst of the seven lampstands One like the Son of Man, clothed with a garment down to the feet and girded about the chest with a golden band. </a:t>
            </a:r>
          </a:p>
          <a:p>
            <a:pPr algn="just"/>
            <a:r>
              <a:rPr lang="en-US" sz="2400" b="1" dirty="0">
                <a:solidFill>
                  <a:schemeClr val="bg1"/>
                </a:solidFill>
                <a:latin typeface="+mj-lt"/>
              </a:rPr>
              <a:t>  14  His head and hair were white like wool, as white as snow, and His eyes like a flame of fire; </a:t>
            </a:r>
          </a:p>
          <a:p>
            <a:pPr algn="just"/>
            <a:r>
              <a:rPr lang="en-US" sz="2400" b="1" dirty="0">
                <a:solidFill>
                  <a:schemeClr val="bg1"/>
                </a:solidFill>
                <a:latin typeface="+mj-lt"/>
              </a:rPr>
              <a:t>  15  His feet were like fine brass, as if refined in a furnace, and His voice as the sound of many waters; </a:t>
            </a:r>
          </a:p>
          <a:p>
            <a:pPr algn="just"/>
            <a:r>
              <a:rPr lang="en-US" sz="2400" b="1" dirty="0">
                <a:solidFill>
                  <a:schemeClr val="bg1"/>
                </a:solidFill>
                <a:latin typeface="+mj-lt"/>
              </a:rPr>
              <a:t>  16  He had in His right hand seven stars, out of His mouth went a sharp two-edged sword, and His countenance was like the sun shining in its strength.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341744" y="1034473"/>
            <a:ext cx="5606473"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Son of man in midst of seven lampstands</a:t>
            </a:r>
          </a:p>
          <a:p>
            <a:pPr>
              <a:tabLst>
                <a:tab pos="2286000" algn="l"/>
              </a:tabLst>
            </a:pPr>
            <a:r>
              <a:rPr lang="en-US" sz="2200" b="1" dirty="0">
                <a:latin typeface="+mj-lt"/>
              </a:rPr>
              <a:t>     -  Garment</a:t>
            </a:r>
          </a:p>
          <a:p>
            <a:pPr>
              <a:tabLst>
                <a:tab pos="2286000" algn="l"/>
              </a:tabLst>
            </a:pPr>
            <a:r>
              <a:rPr lang="en-US" sz="2200" b="1" dirty="0">
                <a:latin typeface="+mj-lt"/>
              </a:rPr>
              <a:t>     -  Golden band about His chest</a:t>
            </a:r>
          </a:p>
          <a:p>
            <a:pPr>
              <a:tabLst>
                <a:tab pos="2286000" algn="l"/>
              </a:tabLst>
            </a:pPr>
            <a:r>
              <a:rPr lang="en-US" sz="2200" b="1" dirty="0">
                <a:latin typeface="+mj-lt"/>
              </a:rPr>
              <a:t>     -  Head and hair</a:t>
            </a:r>
          </a:p>
          <a:p>
            <a:pPr>
              <a:tabLst>
                <a:tab pos="2286000" algn="l"/>
              </a:tabLst>
            </a:pPr>
            <a:r>
              <a:rPr lang="en-US" sz="2200" b="1" dirty="0">
                <a:latin typeface="+mj-lt"/>
              </a:rPr>
              <a:t>     -  His feet</a:t>
            </a:r>
          </a:p>
        </p:txBody>
      </p:sp>
    </p:spTree>
    <p:extLst>
      <p:ext uri="{BB962C8B-B14F-4D97-AF65-F5344CB8AC3E}">
        <p14:creationId xmlns:p14="http://schemas.microsoft.com/office/powerpoint/2010/main" val="1566514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494359"/>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latin typeface="+mj-lt"/>
              </a:rPr>
              <a:t>CLASS THREE</a:t>
            </a:r>
          </a:p>
          <a:p>
            <a:pPr algn="ctr"/>
            <a:endParaRPr lang="en-US" sz="2400" b="1" dirty="0">
              <a:latin typeface="+mj-lt"/>
            </a:endParaRPr>
          </a:p>
          <a:p>
            <a:pPr algn="ctr"/>
            <a:r>
              <a:rPr lang="en-US" sz="4400" b="1" dirty="0">
                <a:latin typeface="+mj-lt"/>
              </a:rPr>
              <a:t>JOHN </a:t>
            </a:r>
            <a:r>
              <a:rPr lang="en-US" sz="4400" b="1">
                <a:latin typeface="+mj-lt"/>
              </a:rPr>
              <a:t>SEES JESUS</a:t>
            </a:r>
            <a:endParaRPr lang="en-US" sz="4400" b="1" dirty="0">
              <a:latin typeface="+mj-lt"/>
            </a:endParaRPr>
          </a:p>
          <a:p>
            <a:pPr algn="ctr"/>
            <a:endParaRPr lang="en-US" sz="2400" b="1" dirty="0">
              <a:latin typeface="+mj-lt"/>
            </a:endParaRPr>
          </a:p>
          <a:p>
            <a:pPr algn="ctr"/>
            <a:endParaRPr lang="en-US" sz="3600" b="1" dirty="0">
              <a:latin typeface="+mj-lt"/>
            </a:endParaRPr>
          </a:p>
          <a:p>
            <a:pPr algn="ctr"/>
            <a:r>
              <a:rPr lang="en-US" sz="36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December 6, 2019</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315533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25760"/>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845258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91196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He sent and </a:t>
            </a:r>
            <a:r>
              <a:rPr lang="en-US" sz="2400" b="1" dirty="0">
                <a:solidFill>
                  <a:srgbClr val="FFFF00"/>
                </a:solidFill>
                <a:latin typeface="+mj-lt"/>
              </a:rPr>
              <a:t>SIGN-I-FIED IT </a:t>
            </a:r>
            <a:r>
              <a:rPr lang="en-US" sz="2400" b="1" dirty="0">
                <a:solidFill>
                  <a:schemeClr val="bg1"/>
                </a:solidFill>
                <a:latin typeface="+mj-lt"/>
              </a:rPr>
              <a:t>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87766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463568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50837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1800"/>
              </a:spcAft>
              <a:buFont typeface="Arial" panose="020B0604020202020204" pitchFamily="34" charset="0"/>
              <a:buChar char="•"/>
            </a:pPr>
            <a:r>
              <a:rPr lang="en-US" sz="2800" b="1" dirty="0">
                <a:latin typeface="+mj-lt"/>
              </a:rPr>
              <a:t>CHAPTER FOUR—You believe in God . . .</a:t>
            </a:r>
          </a:p>
          <a:p>
            <a:pPr marL="339725" indent="-339725">
              <a:spcAft>
                <a:spcPts val="1800"/>
              </a:spcAft>
              <a:buFont typeface="Arial" panose="020B0604020202020204" pitchFamily="34" charset="0"/>
              <a:buChar char="•"/>
            </a:pPr>
            <a:r>
              <a:rPr lang="en-US" sz="2800" b="1" dirty="0">
                <a:latin typeface="+mj-lt"/>
              </a:rPr>
              <a:t>CHAPTER FIVE— . . . Believe also in Me</a:t>
            </a:r>
          </a:p>
        </p:txBody>
      </p:sp>
    </p:spTree>
    <p:extLst>
      <p:ext uri="{BB962C8B-B14F-4D97-AF65-F5344CB8AC3E}">
        <p14:creationId xmlns:p14="http://schemas.microsoft.com/office/powerpoint/2010/main" val="163860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6099908" cy="1446550"/>
          </a:xfrm>
          <a:prstGeom prst="rect">
            <a:avLst/>
          </a:prstGeom>
          <a:noFill/>
        </p:spPr>
        <p:txBody>
          <a:bodyPr wrap="square" rtlCol="0">
            <a:spAutoFit/>
          </a:bodyPr>
          <a:lstStyle/>
          <a:p>
            <a:pPr algn="ctr"/>
            <a:r>
              <a:rPr lang="en-US" sz="4400" b="1" dirty="0">
                <a:latin typeface="+mj-lt"/>
              </a:rPr>
              <a:t>BACKGROUND PARABLE TO THE FIRST CENTURY</a:t>
            </a:r>
          </a:p>
        </p:txBody>
      </p:sp>
      <p:sp>
        <p:nvSpPr>
          <p:cNvPr id="4" name="TextBox 3">
            <a:extLst>
              <a:ext uri="{FF2B5EF4-FFF2-40B4-BE49-F238E27FC236}">
                <a16:creationId xmlns:a16="http://schemas.microsoft.com/office/drawing/2014/main" id="{C0ABCD2B-FAB8-438C-905E-8A88A1B376A6}"/>
              </a:ext>
            </a:extLst>
          </p:cNvPr>
          <p:cNvSpPr txBox="1"/>
          <p:nvPr/>
        </p:nvSpPr>
        <p:spPr>
          <a:xfrm>
            <a:off x="6412522" y="263345"/>
            <a:ext cx="5451232"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33  "Hear another parable: There was a certain landowner who planted a vineyard and set a hedge around it, dug a winepress in it and built a tower. And he leased it to vinedressers and went into a far country. </a:t>
            </a:r>
          </a:p>
          <a:p>
            <a:pPr algn="just"/>
            <a:r>
              <a:rPr lang="en-US" sz="2200" b="1" dirty="0">
                <a:solidFill>
                  <a:schemeClr val="bg1"/>
                </a:solidFill>
                <a:latin typeface="+mj-lt"/>
              </a:rPr>
              <a:t>  34  Now when vintage-time drew near, he sent his servants to the vinedressers, that they might receive its fruit. </a:t>
            </a:r>
          </a:p>
          <a:p>
            <a:pPr algn="just"/>
            <a:r>
              <a:rPr lang="en-US" sz="2200" b="1" dirty="0">
                <a:solidFill>
                  <a:schemeClr val="bg1"/>
                </a:solidFill>
                <a:latin typeface="+mj-lt"/>
              </a:rPr>
              <a:t>  35  And the vinedressers took his servants, beat one, killed one, and stoned another. </a:t>
            </a:r>
          </a:p>
          <a:p>
            <a:pPr algn="just"/>
            <a:r>
              <a:rPr lang="en-US" sz="2200" b="1" dirty="0">
                <a:solidFill>
                  <a:schemeClr val="bg1"/>
                </a:solidFill>
                <a:latin typeface="+mj-lt"/>
              </a:rPr>
              <a:t>  36  Again he sent other servants, more than the first, and they did likewise to them. </a:t>
            </a:r>
          </a:p>
          <a:p>
            <a:pPr algn="just"/>
            <a:r>
              <a:rPr lang="en-US" sz="2200" b="1" dirty="0">
                <a:solidFill>
                  <a:schemeClr val="bg1"/>
                </a:solidFill>
                <a:latin typeface="+mj-lt"/>
              </a:rPr>
              <a:t>  37  Then last of all he sent his son to them, saying, 'They will respect my son.' </a:t>
            </a:r>
          </a:p>
          <a:p>
            <a:pPr algn="just"/>
            <a:r>
              <a:rPr lang="en-US" sz="2200" b="1" dirty="0">
                <a:solidFill>
                  <a:schemeClr val="bg1"/>
                </a:solidFill>
                <a:latin typeface="+mj-lt"/>
              </a:rPr>
              <a:t>  38  But when the vinedressers saw the son, they said among themselves, 'This is the heir. Come, let us kill him and seize his inheritance.' </a:t>
            </a:r>
          </a:p>
        </p:txBody>
      </p:sp>
      <p:sp>
        <p:nvSpPr>
          <p:cNvPr id="3" name="TextBox 2">
            <a:extLst>
              <a:ext uri="{FF2B5EF4-FFF2-40B4-BE49-F238E27FC236}">
                <a16:creationId xmlns:a16="http://schemas.microsoft.com/office/drawing/2014/main" id="{487A6119-5D5B-41B6-B626-E944D078C423}"/>
              </a:ext>
            </a:extLst>
          </p:cNvPr>
          <p:cNvSpPr txBox="1"/>
          <p:nvPr/>
        </p:nvSpPr>
        <p:spPr>
          <a:xfrm>
            <a:off x="175846" y="2151947"/>
            <a:ext cx="6099908"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Found in Matt. 21;33ff; Mark 12:1ff; Luke 20:9ff</a:t>
            </a:r>
          </a:p>
          <a:p>
            <a:pPr marL="342900" indent="-342900">
              <a:buFont typeface="Arial" panose="020B0604020202020204" pitchFamily="34" charset="0"/>
              <a:buChar char="•"/>
              <a:tabLst>
                <a:tab pos="2286000" algn="l"/>
              </a:tabLst>
            </a:pPr>
            <a:r>
              <a:rPr lang="en-US" sz="2200" b="1" dirty="0">
                <a:latin typeface="+mj-lt"/>
              </a:rPr>
              <a:t>Importance seen in that all three record it</a:t>
            </a:r>
          </a:p>
          <a:p>
            <a:pPr marL="342900" indent="-342900">
              <a:buFont typeface="Arial" panose="020B0604020202020204" pitchFamily="34" charset="0"/>
              <a:buChar char="•"/>
              <a:tabLst>
                <a:tab pos="2286000" algn="l"/>
              </a:tabLst>
            </a:pPr>
            <a:r>
              <a:rPr lang="en-US" sz="2200" b="1" dirty="0">
                <a:latin typeface="+mj-lt"/>
              </a:rPr>
              <a:t>The parable</a:t>
            </a:r>
          </a:p>
          <a:p>
            <a:pPr marL="342900" indent="-342900">
              <a:buFont typeface="Arial" panose="020B0604020202020204" pitchFamily="34" charset="0"/>
              <a:buChar char="•"/>
              <a:tabLst>
                <a:tab pos="2286000" algn="l"/>
              </a:tabLst>
            </a:pPr>
            <a:r>
              <a:rPr lang="en-US" sz="2200" b="1" dirty="0">
                <a:latin typeface="+mj-lt"/>
              </a:rPr>
              <a:t>The landowner= God</a:t>
            </a:r>
          </a:p>
          <a:p>
            <a:pPr marL="342900" indent="-342900">
              <a:buFont typeface="Arial" panose="020B0604020202020204" pitchFamily="34" charset="0"/>
              <a:buChar char="•"/>
              <a:tabLst>
                <a:tab pos="2286000" algn="l"/>
              </a:tabLst>
            </a:pPr>
            <a:r>
              <a:rPr lang="en-US" sz="2200" b="1" dirty="0">
                <a:latin typeface="+mj-lt"/>
              </a:rPr>
              <a:t>The first servants=</a:t>
            </a:r>
          </a:p>
          <a:p>
            <a:pPr marL="342900" indent="-342900">
              <a:buFont typeface="Arial" panose="020B0604020202020204" pitchFamily="34" charset="0"/>
              <a:buChar char="•"/>
              <a:tabLst>
                <a:tab pos="2286000" algn="l"/>
              </a:tabLst>
            </a:pPr>
            <a:r>
              <a:rPr lang="en-US" sz="2200" b="1" dirty="0">
                <a:latin typeface="+mj-lt"/>
              </a:rPr>
              <a:t>The son=</a:t>
            </a:r>
          </a:p>
        </p:txBody>
      </p:sp>
    </p:spTree>
    <p:extLst>
      <p:ext uri="{BB962C8B-B14F-4D97-AF65-F5344CB8AC3E}">
        <p14:creationId xmlns:p14="http://schemas.microsoft.com/office/powerpoint/2010/main" val="307193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6099908" cy="1446550"/>
          </a:xfrm>
          <a:prstGeom prst="rect">
            <a:avLst/>
          </a:prstGeom>
          <a:noFill/>
        </p:spPr>
        <p:txBody>
          <a:bodyPr wrap="square" rtlCol="0">
            <a:spAutoFit/>
          </a:bodyPr>
          <a:lstStyle/>
          <a:p>
            <a:pPr algn="ctr"/>
            <a:r>
              <a:rPr lang="en-US" sz="4400" b="1" dirty="0">
                <a:latin typeface="+mj-lt"/>
              </a:rPr>
              <a:t>BACKGROUND PARABLE TO THE FIRST CENTURY</a:t>
            </a:r>
          </a:p>
        </p:txBody>
      </p:sp>
      <p:sp>
        <p:nvSpPr>
          <p:cNvPr id="4" name="TextBox 3">
            <a:extLst>
              <a:ext uri="{FF2B5EF4-FFF2-40B4-BE49-F238E27FC236}">
                <a16:creationId xmlns:a16="http://schemas.microsoft.com/office/drawing/2014/main" id="{C0ABCD2B-FAB8-438C-905E-8A88A1B376A6}"/>
              </a:ext>
            </a:extLst>
          </p:cNvPr>
          <p:cNvSpPr txBox="1"/>
          <p:nvPr/>
        </p:nvSpPr>
        <p:spPr>
          <a:xfrm>
            <a:off x="6412522" y="263345"/>
            <a:ext cx="5451232" cy="5847755"/>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39  So they took him and cast him out of the vineyard and killed him. </a:t>
            </a:r>
          </a:p>
          <a:p>
            <a:pPr algn="just"/>
            <a:r>
              <a:rPr lang="en-US" sz="2200" b="1" dirty="0">
                <a:solidFill>
                  <a:schemeClr val="bg1"/>
                </a:solidFill>
                <a:latin typeface="+mj-lt"/>
              </a:rPr>
              <a:t>  40  "Therefore, when the owner of the vineyard comes, what will he do to those vinedressers?" </a:t>
            </a:r>
          </a:p>
          <a:p>
            <a:pPr algn="just"/>
            <a:r>
              <a:rPr lang="en-US" sz="2200" b="1" dirty="0">
                <a:solidFill>
                  <a:schemeClr val="bg1"/>
                </a:solidFill>
                <a:latin typeface="+mj-lt"/>
              </a:rPr>
              <a:t>  41  They said to Him, "He will destroy those wicked men miserably, and lease his vineyard to other vinedressers who will render to him the fruits in their seasons." </a:t>
            </a:r>
          </a:p>
          <a:p>
            <a:pPr algn="just"/>
            <a:r>
              <a:rPr lang="en-US" sz="2200" b="1" dirty="0">
                <a:solidFill>
                  <a:schemeClr val="bg1"/>
                </a:solidFill>
                <a:latin typeface="+mj-lt"/>
              </a:rPr>
              <a:t>  42  Jesus said to them, "Have you never read in the Scriptures: ‘The stone which the builders rejected has become the chief cornerstone. This was the Lord’s doing, and it is marvelous in our eyes' ? </a:t>
            </a:r>
          </a:p>
          <a:p>
            <a:pPr algn="just"/>
            <a:r>
              <a:rPr lang="en-US" sz="2200" b="1" dirty="0">
                <a:solidFill>
                  <a:schemeClr val="bg1"/>
                </a:solidFill>
                <a:latin typeface="+mj-lt"/>
              </a:rPr>
              <a:t>  43  "Therefore I say to you, the kingdom of God will be taken from you and given to a nation bearing the fruits of it. </a:t>
            </a:r>
          </a:p>
        </p:txBody>
      </p:sp>
      <p:sp>
        <p:nvSpPr>
          <p:cNvPr id="3" name="TextBox 2">
            <a:extLst>
              <a:ext uri="{FF2B5EF4-FFF2-40B4-BE49-F238E27FC236}">
                <a16:creationId xmlns:a16="http://schemas.microsoft.com/office/drawing/2014/main" id="{487A6119-5D5B-41B6-B626-E944D078C423}"/>
              </a:ext>
            </a:extLst>
          </p:cNvPr>
          <p:cNvSpPr txBox="1"/>
          <p:nvPr/>
        </p:nvSpPr>
        <p:spPr>
          <a:xfrm>
            <a:off x="175846" y="2151947"/>
            <a:ext cx="6099908" cy="347787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Found in Matt. 21;33ff; Mark 12:1ff; Luke 20:9ff</a:t>
            </a:r>
          </a:p>
          <a:p>
            <a:pPr marL="342900" indent="-342900">
              <a:buFont typeface="Arial" panose="020B0604020202020204" pitchFamily="34" charset="0"/>
              <a:buChar char="•"/>
              <a:tabLst>
                <a:tab pos="2286000" algn="l"/>
              </a:tabLst>
            </a:pPr>
            <a:r>
              <a:rPr lang="en-US" sz="2200" b="1" dirty="0">
                <a:latin typeface="+mj-lt"/>
              </a:rPr>
              <a:t>Importance seen in that all three record it</a:t>
            </a:r>
          </a:p>
          <a:p>
            <a:pPr marL="342900" indent="-342900">
              <a:buFont typeface="Arial" panose="020B0604020202020204" pitchFamily="34" charset="0"/>
              <a:buChar char="•"/>
              <a:tabLst>
                <a:tab pos="2286000" algn="l"/>
              </a:tabLst>
            </a:pPr>
            <a:r>
              <a:rPr lang="en-US" sz="2200" b="1" dirty="0">
                <a:latin typeface="+mj-lt"/>
              </a:rPr>
              <a:t>The parable</a:t>
            </a:r>
          </a:p>
          <a:p>
            <a:pPr marL="342900" indent="-342900">
              <a:buFont typeface="Arial" panose="020B0604020202020204" pitchFamily="34" charset="0"/>
              <a:buChar char="•"/>
              <a:tabLst>
                <a:tab pos="2286000" algn="l"/>
              </a:tabLst>
            </a:pPr>
            <a:r>
              <a:rPr lang="en-US" sz="2200" b="1" dirty="0">
                <a:latin typeface="+mj-lt"/>
              </a:rPr>
              <a:t>The landowner= God</a:t>
            </a:r>
          </a:p>
          <a:p>
            <a:pPr marL="342900" indent="-342900">
              <a:buFont typeface="Arial" panose="020B0604020202020204" pitchFamily="34" charset="0"/>
              <a:buChar char="•"/>
              <a:tabLst>
                <a:tab pos="2286000" algn="l"/>
              </a:tabLst>
            </a:pPr>
            <a:r>
              <a:rPr lang="en-US" sz="2200" b="1" dirty="0">
                <a:latin typeface="+mj-lt"/>
              </a:rPr>
              <a:t>The first servants=</a:t>
            </a:r>
          </a:p>
          <a:p>
            <a:pPr marL="342900" indent="-342900">
              <a:buFont typeface="Arial" panose="020B0604020202020204" pitchFamily="34" charset="0"/>
              <a:buChar char="•"/>
              <a:tabLst>
                <a:tab pos="2286000" algn="l"/>
              </a:tabLst>
            </a:pPr>
            <a:r>
              <a:rPr lang="en-US" sz="2200" b="1" dirty="0">
                <a:latin typeface="+mj-lt"/>
              </a:rPr>
              <a:t>The son=</a:t>
            </a:r>
          </a:p>
          <a:p>
            <a:pPr marL="342900" indent="-342900">
              <a:buFont typeface="Arial" panose="020B0604020202020204" pitchFamily="34" charset="0"/>
              <a:buChar char="•"/>
              <a:tabLst>
                <a:tab pos="2286000" algn="l"/>
              </a:tabLst>
            </a:pPr>
            <a:r>
              <a:rPr lang="en-US" sz="2200" b="1" dirty="0">
                <a:latin typeface="+mj-lt"/>
              </a:rPr>
              <a:t>The response of the landowner=</a:t>
            </a:r>
          </a:p>
          <a:p>
            <a:pPr marL="342900" indent="-342900">
              <a:buFont typeface="Arial" panose="020B0604020202020204" pitchFamily="34" charset="0"/>
              <a:buChar char="•"/>
              <a:tabLst>
                <a:tab pos="2286000" algn="l"/>
              </a:tabLst>
            </a:pPr>
            <a:r>
              <a:rPr lang="en-US" sz="2200" b="1" dirty="0">
                <a:latin typeface="+mj-lt"/>
              </a:rPr>
              <a:t>The vineyard will be given to=</a:t>
            </a:r>
          </a:p>
          <a:p>
            <a:pPr marL="342900" indent="-342900">
              <a:buFont typeface="Arial" panose="020B0604020202020204" pitchFamily="34" charset="0"/>
              <a:buChar char="•"/>
              <a:tabLst>
                <a:tab pos="2286000" algn="l"/>
              </a:tabLst>
            </a:pPr>
            <a:r>
              <a:rPr lang="en-US" sz="2200" b="1" dirty="0">
                <a:latin typeface="+mj-lt"/>
              </a:rPr>
              <a:t>Key verse = Matt. 21:43</a:t>
            </a:r>
          </a:p>
          <a:p>
            <a:pPr marL="342900" indent="-342900">
              <a:buFont typeface="Arial" panose="020B0604020202020204" pitchFamily="34" charset="0"/>
              <a:buChar char="•"/>
              <a:tabLst>
                <a:tab pos="2286000" algn="l"/>
              </a:tabLst>
            </a:pPr>
            <a:r>
              <a:rPr lang="en-US" sz="2200" b="1" dirty="0">
                <a:latin typeface="+mj-lt"/>
              </a:rPr>
              <a:t>Wicked men miserably destroyed: cf. 23:31-35</a:t>
            </a:r>
          </a:p>
        </p:txBody>
      </p:sp>
    </p:spTree>
    <p:extLst>
      <p:ext uri="{BB962C8B-B14F-4D97-AF65-F5344CB8AC3E}">
        <p14:creationId xmlns:p14="http://schemas.microsoft.com/office/powerpoint/2010/main" val="1211789964"/>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3235</Words>
  <Application>Microsoft Office PowerPoint</Application>
  <PresentationFormat>Widescreen</PresentationFormat>
  <Paragraphs>250</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320</cp:revision>
  <cp:lastPrinted>2019-12-08T13:42:13Z</cp:lastPrinted>
  <dcterms:modified xsi:type="dcterms:W3CDTF">2019-12-08T13:50:15Z</dcterms:modified>
</cp:coreProperties>
</file>