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1" r:id="rId2"/>
    <p:sldId id="362" r:id="rId3"/>
    <p:sldId id="365" r:id="rId4"/>
    <p:sldId id="368" r:id="rId5"/>
    <p:sldId id="363" r:id="rId6"/>
    <p:sldId id="370" r:id="rId7"/>
    <p:sldId id="369" r:id="rId8"/>
    <p:sldId id="373" r:id="rId9"/>
    <p:sldId id="381" r:id="rId10"/>
    <p:sldId id="371" r:id="rId11"/>
    <p:sldId id="379" r:id="rId12"/>
    <p:sldId id="386" r:id="rId13"/>
    <p:sldId id="383" r:id="rId14"/>
    <p:sldId id="387" r:id="rId15"/>
    <p:sldId id="396" r:id="rId16"/>
    <p:sldId id="366" r:id="rId17"/>
    <p:sldId id="397" r:id="rId18"/>
    <p:sldId id="388" r:id="rId19"/>
    <p:sldId id="389" r:id="rId20"/>
    <p:sldId id="390" r:id="rId21"/>
    <p:sldId id="391" r:id="rId22"/>
    <p:sldId id="392" r:id="rId23"/>
    <p:sldId id="398" r:id="rId24"/>
    <p:sldId id="393" r:id="rId25"/>
    <p:sldId id="364" r:id="rId26"/>
    <p:sldId id="399" r:id="rId27"/>
    <p:sldId id="359" r:id="rId2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3" d="100"/>
          <a:sy n="83" d="100"/>
        </p:scale>
        <p:origin x="61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7DB3E-007B-4D5E-9814-BC4D6C0D2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C2168-7FBE-41DB-82B3-FBEE694F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3587E7-44D1-43C3-B3CE-128E520CD521}"/>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5" name="Footer Placeholder 4">
            <a:extLst>
              <a:ext uri="{FF2B5EF4-FFF2-40B4-BE49-F238E27FC236}">
                <a16:creationId xmlns:a16="http://schemas.microsoft.com/office/drawing/2014/main" id="{068DDDA0-E972-4527-893D-B873A0818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F96E3-D825-4971-B125-A170C6F9C26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70830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AA08-B48E-43BC-A4EF-6BB7370CF7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E2329-701C-4612-B3AD-29DF19FED2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348BB-36DC-4B89-8CE1-855C438FB9B7}"/>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5" name="Footer Placeholder 4">
            <a:extLst>
              <a:ext uri="{FF2B5EF4-FFF2-40B4-BE49-F238E27FC236}">
                <a16:creationId xmlns:a16="http://schemas.microsoft.com/office/drawing/2014/main" id="{6C88C95F-4CCD-432E-8B16-05FB96064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EAB2B-C302-440B-9734-1B87057D17F2}"/>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8526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1494B-6CD9-4B3D-9801-36CFF12D1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E5D96E-F08A-4688-9DDB-39EB479542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6BBD76-0397-4949-9054-17514BDE1DE6}"/>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5" name="Footer Placeholder 4">
            <a:extLst>
              <a:ext uri="{FF2B5EF4-FFF2-40B4-BE49-F238E27FC236}">
                <a16:creationId xmlns:a16="http://schemas.microsoft.com/office/drawing/2014/main" id="{C62A0350-BDB3-4E6C-8789-22941C6DB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6A390-F715-4CAF-920A-CB507BFE2D2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69449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D0A0-CBD2-4EF8-BA47-C46B97A936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EC1E9-BC87-4D1B-8E11-01F3071BE5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C938A-BCD0-4360-9BCA-F02EF0764213}"/>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5" name="Footer Placeholder 4">
            <a:extLst>
              <a:ext uri="{FF2B5EF4-FFF2-40B4-BE49-F238E27FC236}">
                <a16:creationId xmlns:a16="http://schemas.microsoft.com/office/drawing/2014/main" id="{1CB88C5B-27B5-4DB6-BD02-8A79795AF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CEC6A-B3D8-4EDA-867B-D4B2F64229F6}"/>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3972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51FA-2624-4E80-89EF-A7CF37ABA1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96CB56-7DE6-405C-B9EB-2675988324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C9B79-B34A-40A8-9F06-34CA5B22FC71}"/>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5" name="Footer Placeholder 4">
            <a:extLst>
              <a:ext uri="{FF2B5EF4-FFF2-40B4-BE49-F238E27FC236}">
                <a16:creationId xmlns:a16="http://schemas.microsoft.com/office/drawing/2014/main" id="{78EF6AE6-2809-4DF1-AB65-30406FDED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27844-3870-4801-8D36-EB3B96C2C3F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2985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8638-BA8D-4BB6-9465-8DB2B88CFD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B8DE4-40CA-466D-A7A8-181754DED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2FB460-BB16-4589-8C7E-F12ED4D432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C66BAF-734C-40F6-BFE3-5490F00B8A0B}"/>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6" name="Footer Placeholder 5">
            <a:extLst>
              <a:ext uri="{FF2B5EF4-FFF2-40B4-BE49-F238E27FC236}">
                <a16:creationId xmlns:a16="http://schemas.microsoft.com/office/drawing/2014/main" id="{35FDC240-D5A7-4590-85BA-6EC304BEB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F1E6D-6C28-458E-BDF2-128419EE439A}"/>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2454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81F-B607-40B3-98AC-CD444AEB35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1CD7C1-3969-4CE2-ACE4-63F928A14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D056C-2427-4720-9188-4ED2789A06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1F316C-56CF-4C13-9448-48983B251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20161F-CE2E-47EC-84A6-F8D14E88D5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C34A3-7C80-4576-AD2A-C2DD945920A4}"/>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8" name="Footer Placeholder 7">
            <a:extLst>
              <a:ext uri="{FF2B5EF4-FFF2-40B4-BE49-F238E27FC236}">
                <a16:creationId xmlns:a16="http://schemas.microsoft.com/office/drawing/2014/main" id="{4F0EEF36-5F79-48B1-9BD7-A7C9A72B8E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E9B71-0B54-4E0E-94B2-24979CE9547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5692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DE9C-A0B1-4B90-A36A-E83534A46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2E44E0-AA38-40F5-89E3-49EF22BF0A5B}"/>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4" name="Footer Placeholder 3">
            <a:extLst>
              <a:ext uri="{FF2B5EF4-FFF2-40B4-BE49-F238E27FC236}">
                <a16:creationId xmlns:a16="http://schemas.microsoft.com/office/drawing/2014/main" id="{DA0D4880-2E30-4F38-88B7-AC74642FCB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D361B-1113-4B4F-8DD5-66A36A2B1787}"/>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54842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255DF1-A8CC-4B22-9439-9C13582C3FE7}"/>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3" name="Footer Placeholder 2">
            <a:extLst>
              <a:ext uri="{FF2B5EF4-FFF2-40B4-BE49-F238E27FC236}">
                <a16:creationId xmlns:a16="http://schemas.microsoft.com/office/drawing/2014/main" id="{12AC2A1B-1CCD-45A1-965D-33469F611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C2BD6F-770F-4E4C-8346-32463075EC7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9829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99DDA-1A9B-4215-ABD9-462746BCA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60E619-A672-4468-86EF-9BD4A1434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9ADF5F-E6D1-4FE0-8CF6-C6DB1ECA77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6B47A-E503-44D8-8232-10A38F2E20D1}"/>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6" name="Footer Placeholder 5">
            <a:extLst>
              <a:ext uri="{FF2B5EF4-FFF2-40B4-BE49-F238E27FC236}">
                <a16:creationId xmlns:a16="http://schemas.microsoft.com/office/drawing/2014/main" id="{535EEC98-2BFA-40F0-BBB8-44B02F6F7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340F4-FA6F-4981-B692-485C91AA496D}"/>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414641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BF5C-BD65-4CA2-B501-AF3CE4150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57B1E9-4D69-4913-A9F6-431FA7FE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C7E7-5B1E-465D-8CAB-05EA568CC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1D00B-3748-4F2E-ABFA-FC54634B20C3}"/>
              </a:ext>
            </a:extLst>
          </p:cNvPr>
          <p:cNvSpPr>
            <a:spLocks noGrp="1"/>
          </p:cNvSpPr>
          <p:nvPr>
            <p:ph type="dt" sz="half" idx="10"/>
          </p:nvPr>
        </p:nvSpPr>
        <p:spPr/>
        <p:txBody>
          <a:bodyPr/>
          <a:lstStyle/>
          <a:p>
            <a:fld id="{D0395C19-A85B-47DE-B3E9-BA2476CC9A50}" type="datetimeFigureOut">
              <a:rPr lang="en-US" smtClean="0"/>
              <a:t>12/18/2019</a:t>
            </a:fld>
            <a:endParaRPr lang="en-US"/>
          </a:p>
        </p:txBody>
      </p:sp>
      <p:sp>
        <p:nvSpPr>
          <p:cNvPr id="6" name="Footer Placeholder 5">
            <a:extLst>
              <a:ext uri="{FF2B5EF4-FFF2-40B4-BE49-F238E27FC236}">
                <a16:creationId xmlns:a16="http://schemas.microsoft.com/office/drawing/2014/main" id="{6693E875-991E-4EDE-AD46-C0FAEDD27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0830E6-7EFA-4F40-826B-01B0DD254788}"/>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004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35528-8218-4712-A890-7C49BEE7C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F1987D-7C66-40F5-B410-187A65BAF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6CE425-87A6-46FF-8D61-4A97236BC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95C19-A85B-47DE-B3E9-BA2476CC9A50}" type="datetimeFigureOut">
              <a:rPr lang="en-US" smtClean="0"/>
              <a:t>12/18/2019</a:t>
            </a:fld>
            <a:endParaRPr lang="en-US"/>
          </a:p>
        </p:txBody>
      </p:sp>
      <p:sp>
        <p:nvSpPr>
          <p:cNvPr id="5" name="Footer Placeholder 4">
            <a:extLst>
              <a:ext uri="{FF2B5EF4-FFF2-40B4-BE49-F238E27FC236}">
                <a16:creationId xmlns:a16="http://schemas.microsoft.com/office/drawing/2014/main" id="{531FFB33-C461-46DA-989A-31091241A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4A06E5-CAA9-4CA5-8947-B4F0F17C1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23B3C-DFBD-474B-A9EA-CC018DBF9A6F}" type="slidenum">
              <a:rPr lang="en-US" smtClean="0"/>
              <a:t>‹#›</a:t>
            </a:fld>
            <a:endParaRPr lang="en-US"/>
          </a:p>
        </p:txBody>
      </p:sp>
    </p:spTree>
    <p:extLst>
      <p:ext uri="{BB962C8B-B14F-4D97-AF65-F5344CB8AC3E}">
        <p14:creationId xmlns:p14="http://schemas.microsoft.com/office/powerpoint/2010/main" val="221405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820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58097"/>
            <a:ext cx="11651226" cy="6486391"/>
          </a:xfrm>
          <a:prstGeom prst="rect">
            <a:avLst/>
          </a:prstGeom>
        </p:spPr>
        <p:txBody>
          <a:bodyPr wrap="square">
            <a:spAutoFit/>
          </a:bodyPr>
          <a:lstStyle/>
          <a:p>
            <a:pPr algn="ctr"/>
            <a:endParaRPr lang="en-US" sz="3200" b="1" dirty="0"/>
          </a:p>
          <a:p>
            <a:pPr algn="ctr"/>
            <a:endParaRPr lang="en-US" sz="3200" b="1" dirty="0"/>
          </a:p>
          <a:p>
            <a:pPr algn="ctr"/>
            <a:r>
              <a:rPr lang="en-US" sz="5400" b="1" dirty="0"/>
              <a:t>A STUDY OF JEREMIAH</a:t>
            </a:r>
          </a:p>
          <a:p>
            <a:pPr algn="ctr"/>
            <a:endParaRPr lang="en-US" sz="1000" b="1" dirty="0"/>
          </a:p>
          <a:p>
            <a:pPr algn="ctr"/>
            <a:r>
              <a:rPr lang="en-US" sz="4800" b="1" dirty="0"/>
              <a:t>Class Four</a:t>
            </a:r>
          </a:p>
          <a:p>
            <a:pPr algn="ctr"/>
            <a:endParaRPr lang="en-US" sz="3200" b="1" dirty="0"/>
          </a:p>
          <a:p>
            <a:pPr algn="ctr"/>
            <a:r>
              <a:rPr lang="en-US" sz="3600" b="1" dirty="0"/>
              <a:t>Vital Points Jeremiah 23-30</a:t>
            </a:r>
          </a:p>
          <a:p>
            <a:pPr algn="ctr"/>
            <a:endParaRPr lang="en-US" sz="3600" b="1" dirty="0"/>
          </a:p>
          <a:p>
            <a:pPr algn="ctr"/>
            <a:r>
              <a:rPr lang="en-US" sz="2400" b="1" dirty="0"/>
              <a:t>December 18, 2019</a:t>
            </a:r>
          </a:p>
          <a:p>
            <a:pPr algn="ctr"/>
            <a:endParaRPr lang="en-US" sz="3200" b="1" dirty="0"/>
          </a:p>
          <a:p>
            <a:pPr algn="ctr"/>
            <a:endParaRPr lang="en-US" sz="1050" b="1" dirty="0"/>
          </a:p>
          <a:p>
            <a:pPr algn="ctr"/>
            <a:endParaRPr lang="en-US" sz="1200" b="1" dirty="0"/>
          </a:p>
          <a:p>
            <a:pPr algn="ctr"/>
            <a:r>
              <a:rPr lang="en-US" sz="2800" b="1" dirty="0"/>
              <a:t>Palm Beach Lakes</a:t>
            </a:r>
          </a:p>
          <a:p>
            <a:pPr algn="ctr"/>
            <a:endParaRPr lang="en-US" sz="1100" b="1" dirty="0"/>
          </a:p>
          <a:p>
            <a:pPr algn="ctr"/>
            <a:r>
              <a:rPr lang="en-US" b="1" dirty="0"/>
              <a:t>Dan Jenkins</a:t>
            </a:r>
          </a:p>
        </p:txBody>
      </p:sp>
    </p:spTree>
    <p:extLst>
      <p:ext uri="{BB962C8B-B14F-4D97-AF65-F5344CB8AC3E}">
        <p14:creationId xmlns:p14="http://schemas.microsoft.com/office/powerpoint/2010/main" val="3002330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785652"/>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 </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a:p>
            <a:pPr marL="517525" indent="-461963">
              <a:buFont typeface="Wingdings" panose="05000000000000000000" pitchFamily="2" charset="2"/>
              <a:buChar char="Ø"/>
              <a:tabLst>
                <a:tab pos="1939925" algn="l"/>
              </a:tabLst>
            </a:pPr>
            <a:r>
              <a:rPr lang="en-US" sz="2400" b="1" dirty="0"/>
              <a:t>Judgment—You did not listen—25:1-4</a:t>
            </a:r>
          </a:p>
          <a:p>
            <a:pPr marL="517525" indent="-461963">
              <a:buFont typeface="Wingdings" panose="05000000000000000000" pitchFamily="2" charset="2"/>
              <a:buChar char="Ø"/>
              <a:tabLst>
                <a:tab pos="1939925" algn="l"/>
              </a:tabLst>
            </a:pPr>
            <a:r>
              <a:rPr lang="en-US" sz="2400" b="1" dirty="0"/>
              <a:t>Captivity for 70 years; all nations drunk on wine of His anger—Jer. 25:15-38</a:t>
            </a:r>
            <a:endParaRPr lang="en-US" sz="2800" b="1" dirty="0"/>
          </a:p>
        </p:txBody>
      </p:sp>
      <p:sp>
        <p:nvSpPr>
          <p:cNvPr id="2" name="TextBox 1"/>
          <p:cNvSpPr txBox="1"/>
          <p:nvPr/>
        </p:nvSpPr>
        <p:spPr>
          <a:xfrm>
            <a:off x="5846619" y="342632"/>
            <a:ext cx="6074993" cy="441659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a:t>
            </a:r>
          </a:p>
          <a:p>
            <a:pPr algn="just"/>
            <a:endParaRPr lang="en-US" sz="2200" b="1" dirty="0"/>
          </a:p>
          <a:p>
            <a:pPr algn="ctr"/>
            <a:r>
              <a:rPr lang="en-US" sz="2800" b="1" dirty="0"/>
              <a:t>Read this text</a:t>
            </a:r>
          </a:p>
          <a:p>
            <a:pPr marL="230188" indent="-230188" algn="just">
              <a:lnSpc>
                <a:spcPct val="150000"/>
              </a:lnSpc>
              <a:buFont typeface="Arial" panose="020B0604020202020204" pitchFamily="34" charset="0"/>
              <a:buChar char="•"/>
            </a:pPr>
            <a:r>
              <a:rPr lang="en-US" sz="2200" b="1" dirty="0"/>
              <a:t>Jeremiah given cup full of God’s anger</a:t>
            </a:r>
          </a:p>
          <a:p>
            <a:pPr marL="230188" indent="-230188" algn="just">
              <a:lnSpc>
                <a:spcPct val="150000"/>
              </a:lnSpc>
              <a:buFont typeface="Arial" panose="020B0604020202020204" pitchFamily="34" charset="0"/>
              <a:buChar char="•"/>
            </a:pPr>
            <a:r>
              <a:rPr lang="en-US" sz="2200" b="1" dirty="0"/>
              <a:t>Forces all nations to drink from His anger cup</a:t>
            </a:r>
          </a:p>
          <a:p>
            <a:pPr marL="230188" indent="-230188" algn="just">
              <a:lnSpc>
                <a:spcPct val="150000"/>
              </a:lnSpc>
              <a:buFont typeface="Arial" panose="020B0604020202020204" pitchFamily="34" charset="0"/>
              <a:buChar char="•"/>
            </a:pPr>
            <a:r>
              <a:rPr lang="en-US" sz="2200" b="1" dirty="0"/>
              <a:t>At least 17 nations are called to destroy Jeru.</a:t>
            </a:r>
          </a:p>
          <a:p>
            <a:pPr marL="230188" indent="-230188" algn="just">
              <a:lnSpc>
                <a:spcPct val="150000"/>
              </a:lnSpc>
              <a:buFont typeface="Arial" panose="020B0604020202020204" pitchFamily="34" charset="0"/>
              <a:buChar char="•"/>
            </a:pPr>
            <a:r>
              <a:rPr lang="en-US" sz="2200" b="1" dirty="0"/>
              <a:t>If you refuse, He will turn His wrath on you</a:t>
            </a:r>
          </a:p>
          <a:p>
            <a:pPr marL="230188" indent="-230188" algn="just">
              <a:lnSpc>
                <a:spcPct val="150000"/>
              </a:lnSpc>
              <a:buFont typeface="Arial" panose="020B0604020202020204" pitchFamily="34" charset="0"/>
              <a:buChar char="•"/>
            </a:pPr>
            <a:r>
              <a:rPr lang="en-US" sz="2200" b="1" dirty="0"/>
              <a:t>No escape, earth covered with slain bodies</a:t>
            </a:r>
          </a:p>
          <a:p>
            <a:pPr algn="just"/>
            <a:endParaRPr lang="en-US" sz="2200" b="1" dirty="0"/>
          </a:p>
          <a:p>
            <a:pPr algn="just"/>
            <a:r>
              <a:rPr lang="en-US" sz="2200" b="1" dirty="0"/>
              <a:t> </a:t>
            </a:r>
          </a:p>
        </p:txBody>
      </p:sp>
    </p:spTree>
    <p:extLst>
      <p:ext uri="{BB962C8B-B14F-4D97-AF65-F5344CB8AC3E}">
        <p14:creationId xmlns:p14="http://schemas.microsoft.com/office/powerpoint/2010/main" val="95004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5216"/>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15498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 </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a:p>
            <a:pPr marL="517525" indent="-461963">
              <a:buFont typeface="Wingdings" panose="05000000000000000000" pitchFamily="2" charset="2"/>
              <a:buChar char="Ø"/>
              <a:tabLst>
                <a:tab pos="1939925" algn="l"/>
              </a:tabLst>
            </a:pPr>
            <a:r>
              <a:rPr lang="en-US" sz="2400" b="1" dirty="0"/>
              <a:t>Judgment—You did not listen—25:1-4</a:t>
            </a:r>
          </a:p>
          <a:p>
            <a:pPr marL="517525" indent="-461963">
              <a:buFont typeface="Wingdings" panose="05000000000000000000" pitchFamily="2" charset="2"/>
              <a:buChar char="Ø"/>
              <a:tabLst>
                <a:tab pos="1939925" algn="l"/>
              </a:tabLst>
            </a:pPr>
            <a:r>
              <a:rPr lang="en-US" sz="2400" b="1" dirty="0"/>
              <a:t>Captivity for 70 years; all nations drunk on wine of His anger—25:15-38</a:t>
            </a:r>
          </a:p>
          <a:p>
            <a:pPr marL="517525" indent="-461963">
              <a:buFont typeface="Wingdings" panose="05000000000000000000" pitchFamily="2" charset="2"/>
              <a:buChar char="Ø"/>
              <a:tabLst>
                <a:tab pos="1939925" algn="l"/>
              </a:tabLst>
            </a:pPr>
            <a:r>
              <a:rPr lang="en-US" sz="2400" b="1" dirty="0"/>
              <a:t>Mob ready to kill Jeremiah—26:7-14</a:t>
            </a:r>
            <a:endParaRPr lang="en-US" sz="2800" b="1" dirty="0"/>
          </a:p>
        </p:txBody>
      </p:sp>
      <p:sp>
        <p:nvSpPr>
          <p:cNvPr id="2" name="TextBox 1"/>
          <p:cNvSpPr txBox="1"/>
          <p:nvPr/>
        </p:nvSpPr>
        <p:spPr>
          <a:xfrm>
            <a:off x="5846619" y="333396"/>
            <a:ext cx="6074993" cy="584775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7  So the priests and the prophets and all the people heard Jeremiah speaking these words in the house of the Lord. </a:t>
            </a:r>
          </a:p>
          <a:p>
            <a:pPr algn="just"/>
            <a:r>
              <a:rPr lang="en-US" sz="2200" b="1" dirty="0"/>
              <a:t>  8  Now it happened, when Jeremiah had made an end of speaking all that the Lord had commanded him to speak to all the people, that the priests and the prophets and all the people seized him, saying, "You will surely die! </a:t>
            </a:r>
          </a:p>
          <a:p>
            <a:pPr algn="just"/>
            <a:r>
              <a:rPr lang="en-US" sz="2200" b="1" dirty="0"/>
              <a:t>  9  Why have you prophesied in the name of the Lord, saying, 'This house shall be like Shiloh, and this city shall be desolate, without an inhabitant'?" And all the people were gathered against Jeremiah in the house of the Lord. </a:t>
            </a:r>
          </a:p>
          <a:p>
            <a:pPr algn="just"/>
            <a:r>
              <a:rPr lang="en-US" sz="2200" b="1" dirty="0"/>
              <a:t>  10  When the princes of Judah heard these things, they came up from the king's house to the house of the Lord and sat down in the entry of the New Gate of the Lord's house. </a:t>
            </a:r>
          </a:p>
        </p:txBody>
      </p:sp>
    </p:spTree>
    <p:extLst>
      <p:ext uri="{BB962C8B-B14F-4D97-AF65-F5344CB8AC3E}">
        <p14:creationId xmlns:p14="http://schemas.microsoft.com/office/powerpoint/2010/main" val="1629279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8445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15498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 </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a:p>
            <a:pPr marL="517525" indent="-461963">
              <a:buFont typeface="Wingdings" panose="05000000000000000000" pitchFamily="2" charset="2"/>
              <a:buChar char="Ø"/>
              <a:tabLst>
                <a:tab pos="1939925" algn="l"/>
              </a:tabLst>
            </a:pPr>
            <a:r>
              <a:rPr lang="en-US" sz="2400" b="1" dirty="0"/>
              <a:t>Judgment—You did not listen—25:1-4</a:t>
            </a:r>
          </a:p>
          <a:p>
            <a:pPr marL="517525" indent="-461963">
              <a:buFont typeface="Wingdings" panose="05000000000000000000" pitchFamily="2" charset="2"/>
              <a:buChar char="Ø"/>
              <a:tabLst>
                <a:tab pos="1939925" algn="l"/>
              </a:tabLst>
            </a:pPr>
            <a:r>
              <a:rPr lang="en-US" sz="2400" b="1" dirty="0"/>
              <a:t>Captivity for 70 years; all nations drunk on wine of His anger—25:15-38</a:t>
            </a:r>
          </a:p>
          <a:p>
            <a:pPr marL="517525" indent="-461963">
              <a:buFont typeface="Wingdings" panose="05000000000000000000" pitchFamily="2" charset="2"/>
              <a:buChar char="Ø"/>
              <a:tabLst>
                <a:tab pos="1939925" algn="l"/>
              </a:tabLst>
            </a:pPr>
            <a:r>
              <a:rPr lang="en-US" sz="2400" b="1" dirty="0"/>
              <a:t>Mob ready to kill Jeremiah—26:7-14</a:t>
            </a:r>
            <a:endParaRPr lang="en-US" sz="2800" b="1" dirty="0"/>
          </a:p>
        </p:txBody>
      </p:sp>
      <p:sp>
        <p:nvSpPr>
          <p:cNvPr id="2" name="TextBox 1"/>
          <p:cNvSpPr txBox="1"/>
          <p:nvPr/>
        </p:nvSpPr>
        <p:spPr>
          <a:xfrm>
            <a:off x="5846619" y="333396"/>
            <a:ext cx="6074993" cy="5170646"/>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11  And the priests and the prophets spoke to the princes and all the people, saying, "This man deserves to die! For he has prophesied against this city, as you have heard with your ears." </a:t>
            </a:r>
          </a:p>
          <a:p>
            <a:pPr algn="just"/>
            <a:r>
              <a:rPr lang="en-US" sz="2200" b="1" dirty="0"/>
              <a:t>  12  Then Jeremiah spoke to all the princes and all the people, saying: "The LORD sent me to prophesy against this house and against this city with all the words that you have heard. </a:t>
            </a:r>
          </a:p>
          <a:p>
            <a:r>
              <a:rPr lang="en-US" sz="2200" b="1" dirty="0"/>
              <a:t>  13  Now therefore, amend your ways and your doings, and obey the voice of the LORD your God; then the LORD will relent concerning the doom that He has pronounced against you. </a:t>
            </a:r>
          </a:p>
          <a:p>
            <a:r>
              <a:rPr lang="en-US" sz="2200" b="1" dirty="0"/>
              <a:t>  14  As for me, here I am, in your hand; do with me as seems good and proper to you. </a:t>
            </a:r>
          </a:p>
          <a:p>
            <a:pPr algn="just"/>
            <a:endParaRPr lang="en-US" sz="2200" b="1" dirty="0"/>
          </a:p>
        </p:txBody>
      </p:sp>
    </p:spTree>
    <p:extLst>
      <p:ext uri="{BB962C8B-B14F-4D97-AF65-F5344CB8AC3E}">
        <p14:creationId xmlns:p14="http://schemas.microsoft.com/office/powerpoint/2010/main" val="788243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524315"/>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 </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a:p>
            <a:pPr marL="517525" indent="-461963">
              <a:buFont typeface="Wingdings" panose="05000000000000000000" pitchFamily="2" charset="2"/>
              <a:buChar char="Ø"/>
              <a:tabLst>
                <a:tab pos="1939925" algn="l"/>
              </a:tabLst>
            </a:pPr>
            <a:r>
              <a:rPr lang="en-US" sz="2400" b="1" dirty="0"/>
              <a:t>Judgment—You did not listen—25:1-6</a:t>
            </a:r>
          </a:p>
          <a:p>
            <a:pPr marL="517525" indent="-461963">
              <a:buFont typeface="Wingdings" panose="05000000000000000000" pitchFamily="2" charset="2"/>
              <a:buChar char="Ø"/>
              <a:tabLst>
                <a:tab pos="1939925" algn="l"/>
              </a:tabLst>
            </a:pPr>
            <a:r>
              <a:rPr lang="en-US" sz="2400" b="1" dirty="0"/>
              <a:t>Captivity for 70 years; all nations drunk on wine of His anger—25:15-38</a:t>
            </a:r>
          </a:p>
          <a:p>
            <a:pPr marL="517525" indent="-461963">
              <a:buFont typeface="Wingdings" panose="05000000000000000000" pitchFamily="2" charset="2"/>
              <a:buChar char="Ø"/>
              <a:tabLst>
                <a:tab pos="1939925" algn="l"/>
              </a:tabLst>
            </a:pPr>
            <a:r>
              <a:rPr lang="en-US" sz="2400" b="1" dirty="0"/>
              <a:t>Mob ready to kill Jeremiah—26:7-14</a:t>
            </a:r>
          </a:p>
          <a:p>
            <a:pPr marL="517525" indent="-461963">
              <a:buFont typeface="Wingdings" panose="05000000000000000000" pitchFamily="2" charset="2"/>
              <a:buChar char="Ø"/>
              <a:tabLst>
                <a:tab pos="1939925" algn="l"/>
              </a:tabLst>
            </a:pPr>
            <a:r>
              <a:rPr lang="en-US" sz="2400" b="1" dirty="0"/>
              <a:t>Jeremiah spared by elders—26:16-19</a:t>
            </a:r>
            <a:endParaRPr lang="en-US" sz="2800" b="1" dirty="0"/>
          </a:p>
        </p:txBody>
      </p:sp>
      <p:sp>
        <p:nvSpPr>
          <p:cNvPr id="2" name="TextBox 1"/>
          <p:cNvSpPr txBox="1"/>
          <p:nvPr/>
        </p:nvSpPr>
        <p:spPr>
          <a:xfrm>
            <a:off x="5846619" y="333396"/>
            <a:ext cx="6074993" cy="6524863"/>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16  So the princes and all the people said to the priests and the prophets, "This man does not deserve to die. For he has spoken to us in the name of the Lord our God." </a:t>
            </a:r>
          </a:p>
          <a:p>
            <a:pPr algn="just"/>
            <a:r>
              <a:rPr lang="en-US" sz="2200" b="1" dirty="0"/>
              <a:t>  17  Then certain of the elders of the land rose up and spoke to all the assembly of the people, saying: </a:t>
            </a:r>
          </a:p>
          <a:p>
            <a:pPr algn="just"/>
            <a:r>
              <a:rPr lang="en-US" sz="2200" b="1" dirty="0"/>
              <a:t>  18  "Micah of </a:t>
            </a:r>
            <a:r>
              <a:rPr lang="en-US" sz="2200" b="1" dirty="0" err="1"/>
              <a:t>Moresheth</a:t>
            </a:r>
            <a:r>
              <a:rPr lang="en-US" sz="2200" b="1" dirty="0"/>
              <a:t> prophesied in the days of Hezekiah king of Judah, and spoke to all the people of Judah, saying, 'Thus says the Lord of hosts: "Zion shall be plowed like a field, Jerusalem shall become heaps of ruins, And the mountain of the temple Like the bare hills of the forest." ' </a:t>
            </a:r>
          </a:p>
          <a:p>
            <a:pPr algn="just"/>
            <a:r>
              <a:rPr lang="en-US" sz="2200" b="1" dirty="0"/>
              <a:t>  19  Did Hezekiah king of Judah and all Judah ever put him to death? Did he not fear the Lord and seek the Lord’s favor? And the Lord—relented concerning the doom which He had pronounced against them. But we are doing great evil against ourselves." </a:t>
            </a:r>
          </a:p>
        </p:txBody>
      </p:sp>
    </p:spTree>
    <p:extLst>
      <p:ext uri="{BB962C8B-B14F-4D97-AF65-F5344CB8AC3E}">
        <p14:creationId xmlns:p14="http://schemas.microsoft.com/office/powerpoint/2010/main" val="2671505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5216"/>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955203"/>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 </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a:p>
            <a:pPr marL="517525" indent="-461963">
              <a:buFont typeface="Wingdings" panose="05000000000000000000" pitchFamily="2" charset="2"/>
              <a:buChar char="Ø"/>
              <a:tabLst>
                <a:tab pos="1939925" algn="l"/>
              </a:tabLst>
            </a:pPr>
            <a:r>
              <a:rPr lang="en-US" sz="2400" b="1" dirty="0"/>
              <a:t>Judgment—You did not listen—25:1-6</a:t>
            </a:r>
          </a:p>
          <a:p>
            <a:pPr marL="517525" indent="-461963">
              <a:buFont typeface="Wingdings" panose="05000000000000000000" pitchFamily="2" charset="2"/>
              <a:buChar char="Ø"/>
              <a:tabLst>
                <a:tab pos="1939925" algn="l"/>
              </a:tabLst>
            </a:pPr>
            <a:r>
              <a:rPr lang="en-US" sz="2400" b="1" dirty="0"/>
              <a:t>Captivity for 70 years; all nations drunk on wine of His anger—25:15-38</a:t>
            </a:r>
          </a:p>
          <a:p>
            <a:pPr marL="517525" indent="-461963">
              <a:buFont typeface="Wingdings" panose="05000000000000000000" pitchFamily="2" charset="2"/>
              <a:buChar char="Ø"/>
              <a:tabLst>
                <a:tab pos="1939925" algn="l"/>
              </a:tabLst>
            </a:pPr>
            <a:r>
              <a:rPr lang="en-US" sz="2400" b="1" dirty="0"/>
              <a:t>Mob ready to kill Jeremiah—26:7-14</a:t>
            </a:r>
          </a:p>
          <a:p>
            <a:pPr marL="517525" indent="-461963">
              <a:buFont typeface="Wingdings" panose="05000000000000000000" pitchFamily="2" charset="2"/>
              <a:buChar char="Ø"/>
              <a:tabLst>
                <a:tab pos="1939925" algn="l"/>
              </a:tabLst>
            </a:pPr>
            <a:r>
              <a:rPr lang="en-US" sz="2400" b="1" dirty="0"/>
              <a:t>Jeremiah spared by elders—26:16-19</a:t>
            </a:r>
          </a:p>
          <a:p>
            <a:pPr marL="517525" indent="-461963">
              <a:buFont typeface="Wingdings" panose="05000000000000000000" pitchFamily="2" charset="2"/>
              <a:buChar char="Ø"/>
              <a:tabLst>
                <a:tab pos="1939925" algn="l"/>
              </a:tabLst>
            </a:pPr>
            <a:r>
              <a:rPr lang="en-US" sz="2400" b="1" dirty="0"/>
              <a:t>Death of prophet, Urijah—26:20-24</a:t>
            </a:r>
            <a:endParaRPr lang="en-US" sz="2800" b="1" dirty="0"/>
          </a:p>
        </p:txBody>
      </p:sp>
      <p:sp>
        <p:nvSpPr>
          <p:cNvPr id="2" name="TextBox 1"/>
          <p:cNvSpPr txBox="1"/>
          <p:nvPr/>
        </p:nvSpPr>
        <p:spPr>
          <a:xfrm>
            <a:off x="5846619" y="333396"/>
            <a:ext cx="6074993" cy="637866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20  Now there was also a man who prophesied in the name of the Lord, Urijah the son of Shemaiah of </a:t>
            </a:r>
            <a:r>
              <a:rPr lang="en-US" sz="2150" b="1" dirty="0" err="1"/>
              <a:t>Kirjath</a:t>
            </a:r>
            <a:r>
              <a:rPr lang="en-US" sz="2150" b="1" dirty="0"/>
              <a:t> </a:t>
            </a:r>
            <a:r>
              <a:rPr lang="en-US" sz="2150" b="1" dirty="0" err="1"/>
              <a:t>Jearim</a:t>
            </a:r>
            <a:r>
              <a:rPr lang="en-US" sz="2150" b="1" dirty="0"/>
              <a:t>, who prophesied against this city and against this land according to all the words of Jeremiah. 21  And when Jehoiakim the king, with all his mighty men and all the princes, heard his words, the king sought to put him to death; but when Urijah heard it, he was afraid and fled, and went to Egypt. 22  Then Jehoiakim the king sent men to Egypt: Elnathan the son of </a:t>
            </a:r>
            <a:r>
              <a:rPr lang="en-US" sz="2150" b="1" dirty="0" err="1"/>
              <a:t>Achbor</a:t>
            </a:r>
            <a:r>
              <a:rPr lang="en-US" sz="2150" b="1" dirty="0"/>
              <a:t>, and other men who went with him to Egypt. </a:t>
            </a:r>
          </a:p>
          <a:p>
            <a:pPr algn="just"/>
            <a:r>
              <a:rPr lang="en-US" sz="2150" b="1" dirty="0"/>
              <a:t>  23  And they brought Urijah from Egypt and brought him to Jehoiakim the king, who killed him with the sword and cast his dead body into the graves of the common people. </a:t>
            </a:r>
          </a:p>
          <a:p>
            <a:pPr algn="just"/>
            <a:r>
              <a:rPr lang="en-US" sz="2150" b="1" dirty="0"/>
              <a:t>  24  Nevertheless the hand of </a:t>
            </a:r>
            <a:r>
              <a:rPr lang="en-US" sz="2150" b="1" dirty="0" err="1"/>
              <a:t>Ahikam</a:t>
            </a:r>
            <a:r>
              <a:rPr lang="en-US" sz="2150" b="1" dirty="0"/>
              <a:t> the son of </a:t>
            </a:r>
            <a:r>
              <a:rPr lang="en-US" sz="2150" b="1" dirty="0" err="1"/>
              <a:t>Shaphan</a:t>
            </a:r>
            <a:r>
              <a:rPr lang="en-US" sz="2150" b="1" dirty="0"/>
              <a:t> was with Jeremiah, so that they should not give him into the hand of the people to put him to death. </a:t>
            </a:r>
          </a:p>
        </p:txBody>
      </p:sp>
    </p:spTree>
    <p:extLst>
      <p:ext uri="{BB962C8B-B14F-4D97-AF65-F5344CB8AC3E}">
        <p14:creationId xmlns:p14="http://schemas.microsoft.com/office/powerpoint/2010/main" val="1237997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938992"/>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p:txBody>
      </p:sp>
      <p:sp>
        <p:nvSpPr>
          <p:cNvPr id="2" name="TextBox 1"/>
          <p:cNvSpPr txBox="1"/>
          <p:nvPr/>
        </p:nvSpPr>
        <p:spPr>
          <a:xfrm>
            <a:off x="5846619" y="342632"/>
            <a:ext cx="6074993" cy="6524863"/>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In the beginning of the reign of Jehoiakim the son of Josiah, king of Judah, this word came to Jeremiah from the LORD, saying, </a:t>
            </a:r>
          </a:p>
          <a:p>
            <a:pPr algn="just"/>
            <a:r>
              <a:rPr lang="en-US" sz="2200" b="1" dirty="0"/>
              <a:t>  2 "Thus says the LORD to me: 'Make for your-selves bonds and yokes, and put them on your neck, </a:t>
            </a:r>
          </a:p>
          <a:p>
            <a:pPr algn="just"/>
            <a:r>
              <a:rPr lang="en-US" sz="2200" b="1" dirty="0"/>
              <a:t>  3  and send them to the king of Edom…Moab… Ammonites…</a:t>
            </a:r>
            <a:r>
              <a:rPr lang="en-US" sz="2200" b="1" dirty="0" err="1"/>
              <a:t>Tyre</a:t>
            </a:r>
            <a:r>
              <a:rPr lang="en-US" sz="2200" b="1" dirty="0"/>
              <a:t>…Sidon, by the hand of the messengers who come to Jerusalem to Zedekiah king of Judah. </a:t>
            </a:r>
          </a:p>
          <a:p>
            <a:pPr algn="just"/>
            <a:r>
              <a:rPr lang="en-US" sz="2200" b="1" dirty="0"/>
              <a:t>  4  And command them to say to their masters, "Thus says the LORD of hosts… 6  And now I have given all these lands into the hand of Nebuchadnezzar the king of Babylon, My servant; and the beasts of the field I have also given him to serve him.   7  So all nations shall serve him and his son and his son's son, until the time of his land comes; and then many nations and great kings shall make him serve them.</a:t>
            </a:r>
          </a:p>
        </p:txBody>
      </p:sp>
    </p:spTree>
    <p:extLst>
      <p:ext uri="{BB962C8B-B14F-4D97-AF65-F5344CB8AC3E}">
        <p14:creationId xmlns:p14="http://schemas.microsoft.com/office/powerpoint/2010/main" val="3481798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938992"/>
          </a:xfrm>
          <a:prstGeom prst="rect">
            <a:avLst/>
          </a:prstGeom>
        </p:spPr>
        <p:txBody>
          <a:bodyPr wrap="square">
            <a:spAutoFit/>
          </a:bodyPr>
          <a:lstStyle/>
          <a:p>
            <a:pPr algn="ctr">
              <a:tabLst>
                <a:tab pos="1939925" algn="l"/>
              </a:tabLst>
            </a:pPr>
            <a:r>
              <a:rPr lang="en-US" sz="3600" b="1" dirty="0"/>
              <a:t>Key Verses, Vital Points  </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p:txBody>
      </p:sp>
      <p:sp>
        <p:nvSpPr>
          <p:cNvPr id="2" name="TextBox 1"/>
          <p:cNvSpPr txBox="1"/>
          <p:nvPr/>
        </p:nvSpPr>
        <p:spPr>
          <a:xfrm>
            <a:off x="5846619" y="342632"/>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8  And it shall be, that the nation and kingdom which will not serve Nebuchadnezzar the king of Babylon, and which will not put its neck under the yoke of the king of Babylon, that nation I will punish,' says the LORD, 'with the sword, the famine, and the pestilence, until I have consumed them by his hand. </a:t>
            </a:r>
          </a:p>
          <a:p>
            <a:pPr algn="just"/>
            <a:r>
              <a:rPr lang="en-US" sz="2200" b="1" dirty="0"/>
              <a:t>  9  Therefore do not listen to your prophets, your diviners, your dreamers, your soothsayers, or your sorcerers, who speak to you, saying, "You shall not serve the king of Babylon." </a:t>
            </a:r>
          </a:p>
          <a:p>
            <a:pPr algn="just"/>
            <a:r>
              <a:rPr lang="en-US" sz="2200" b="1" dirty="0"/>
              <a:t>  10  For they prophesy a lie to you, to remove you far from your land; and I will drive you out, and you will perish. </a:t>
            </a:r>
          </a:p>
          <a:p>
            <a:pPr algn="just"/>
            <a:r>
              <a:rPr lang="en-US" sz="2200" b="1" dirty="0"/>
              <a:t>  11  But the nations that bring their necks under the yoke of the king of Babylon and serve him, I will let them remain in their own land,' says the LORD, 'and they shall till it and dwell in it.”</a:t>
            </a:r>
          </a:p>
        </p:txBody>
      </p:sp>
    </p:spTree>
    <p:extLst>
      <p:ext uri="{BB962C8B-B14F-4D97-AF65-F5344CB8AC3E}">
        <p14:creationId xmlns:p14="http://schemas.microsoft.com/office/powerpoint/2010/main" val="1341844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30832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p:txBody>
      </p:sp>
      <p:sp>
        <p:nvSpPr>
          <p:cNvPr id="2" name="TextBox 1"/>
          <p:cNvSpPr txBox="1"/>
          <p:nvPr/>
        </p:nvSpPr>
        <p:spPr>
          <a:xfrm>
            <a:off x="5846619" y="342632"/>
            <a:ext cx="6074993" cy="15311884"/>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12  I also spoke to Zedekiah king of Judah according to all these words, saying, "Bring your necks under the yoke of the king of Babylon, and serve him and his people, and live! </a:t>
            </a:r>
          </a:p>
          <a:p>
            <a:pPr algn="just"/>
            <a:r>
              <a:rPr lang="en-US" sz="2150" b="1" dirty="0"/>
              <a:t>  13  Why will you die, you and your people, by the sword, by the famine, and by the pestilence, as the LORD has spoken against the nation that will not serve the king of Babylon? </a:t>
            </a:r>
          </a:p>
          <a:p>
            <a:pPr algn="just"/>
            <a:r>
              <a:rPr lang="en-US" sz="2150" b="1" dirty="0"/>
              <a:t>  14  Therefore do not listen to the words of the prophets who speak to you, saying, 'You shall not serve the king of Babylon,' for they prophesy a lie to you;  15  for I have not sent them," says the LORD, "yet they prophesy a lie in My name . . . 16  Also I spoke to the priests and to all this people, saying, "Thus says the LORD: 'Do not listen to the words of your prophets who prophesy to you, saying, "Behold, the vessels of the LORD's house will now shortly be brought back from Babylon"; for they prophesy a lie to you. </a:t>
            </a:r>
          </a:p>
          <a:p>
            <a:pPr algn="just"/>
            <a:r>
              <a:rPr lang="en-US" sz="2150" b="1" dirty="0"/>
              <a:t>  17  Do not listen to them; serve the king of Babylon, and live! Why should this city be laid waste? </a:t>
            </a:r>
          </a:p>
          <a:p>
            <a:pPr algn="just"/>
            <a:r>
              <a:rPr lang="en-US" sz="2150" b="1" dirty="0"/>
              <a:t>  18  But if they are prophets, and if the word of the LORD is with them, let them now make intercession to the LORD of hosts, that the vessels which are left in the house of the LORD, in the house of the king of Judah, and at Jerusalem, do not go to Babylon.' </a:t>
            </a:r>
          </a:p>
          <a:p>
            <a:pPr algn="just"/>
            <a:r>
              <a:rPr lang="en-US" sz="2150" b="1" dirty="0"/>
              <a:t>  19  "For thus says the LORD of hosts concerning the pillars, concerning the Sea, concerning the carts, and concerning the remainder of the vessels that remain in this city, </a:t>
            </a:r>
          </a:p>
          <a:p>
            <a:pPr algn="just"/>
            <a:r>
              <a:rPr lang="en-US" sz="2150" b="1" dirty="0"/>
              <a:t>  20  which Nebuchadnezzar king of Babylon did not take, when he carried away captive Jeconiah the son of Jehoiakim, king of Judah, from Jerusalem to Babylon, and all the nobles of Judah and Jerusalem— </a:t>
            </a:r>
          </a:p>
          <a:p>
            <a:pPr algn="just"/>
            <a:r>
              <a:rPr lang="en-US" sz="2150" b="1" dirty="0"/>
              <a:t>  21  yes, thus says the LORD of hosts, the God of Israel, concerning the vessels that remain in the house of the LORD, and in the house of the king of Judah and of Jerusalem: </a:t>
            </a:r>
          </a:p>
          <a:p>
            <a:pPr algn="just"/>
            <a:r>
              <a:rPr lang="en-US" sz="2150" b="1" dirty="0"/>
              <a:t>  22  'They shall be carried to Babylon, and there they shall be until the day that I visit them,' says the LORD. 'Then I will bring them up and restore them to this place.' " </a:t>
            </a:r>
          </a:p>
          <a:p>
            <a:pPr algn="just"/>
            <a:r>
              <a:rPr lang="en-US" sz="2150" b="1" dirty="0"/>
              <a:t>9  My heart within me is broken Because of the prophets; All my bones shake. I am</a:t>
            </a:r>
          </a:p>
        </p:txBody>
      </p:sp>
    </p:spTree>
    <p:extLst>
      <p:ext uri="{BB962C8B-B14F-4D97-AF65-F5344CB8AC3E}">
        <p14:creationId xmlns:p14="http://schemas.microsoft.com/office/powerpoint/2010/main" val="3391121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30832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p:txBody>
      </p:sp>
      <p:sp>
        <p:nvSpPr>
          <p:cNvPr id="2" name="TextBox 1"/>
          <p:cNvSpPr txBox="1"/>
          <p:nvPr/>
        </p:nvSpPr>
        <p:spPr>
          <a:xfrm>
            <a:off x="5846619" y="342632"/>
            <a:ext cx="6074993" cy="637866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17  Do not listen to them; serve the king of Babylon, and live! … 18  But if they are prophets, and if the word of the LORD is with them, let them now make intercession…for the vessels in this house… </a:t>
            </a:r>
          </a:p>
          <a:p>
            <a:pPr algn="just"/>
            <a:r>
              <a:rPr lang="en-US" sz="2150" b="1" dirty="0"/>
              <a:t>  19  "For thus says the LORD of hosts concerning the pillars, concerning the Sea, concerning the carts, and concerning the remainder of the vessels that remain in this city, 20  which Nebuchadnezzar king of Babylon did not take, when he carried away captive Jeconiah the son of Jehoiakim, king of Judah, from Jerusalem to Babylon, and all the nobles of Judah and Jerusalem— 21  yes, thus says the LORD of hosts, the God of Israel, concerning the vessels that remain in the house of the LORD, and in the house of the king of Judah and of Jerusalem: </a:t>
            </a:r>
          </a:p>
          <a:p>
            <a:pPr algn="just"/>
            <a:r>
              <a:rPr lang="en-US" sz="2150" b="1" dirty="0"/>
              <a:t>  22  'They shall be carried to Babylon, and there they shall be until the day that I visit them,' says the LORD. 'Then I will bring them up and restore them to this place.' " </a:t>
            </a:r>
          </a:p>
        </p:txBody>
      </p:sp>
    </p:spTree>
    <p:extLst>
      <p:ext uri="{BB962C8B-B14F-4D97-AF65-F5344CB8AC3E}">
        <p14:creationId xmlns:p14="http://schemas.microsoft.com/office/powerpoint/2010/main" val="3745252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046988"/>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a:p>
            <a:pPr marL="517525" indent="-461963">
              <a:buFont typeface="Wingdings" panose="05000000000000000000" pitchFamily="2" charset="2"/>
              <a:buChar char="Ø"/>
              <a:tabLst>
                <a:tab pos="1939925" algn="l"/>
              </a:tabLst>
            </a:pPr>
            <a:r>
              <a:rPr lang="en-US" sz="2400" b="1" dirty="0"/>
              <a:t>False prophet, Hananiah, “Neb. will be broken within 2 years”—28:1-15</a:t>
            </a:r>
          </a:p>
        </p:txBody>
      </p:sp>
      <p:sp>
        <p:nvSpPr>
          <p:cNvPr id="2" name="TextBox 1"/>
          <p:cNvSpPr txBox="1"/>
          <p:nvPr/>
        </p:nvSpPr>
        <p:spPr>
          <a:xfrm>
            <a:off x="5846619" y="342632"/>
            <a:ext cx="6074993" cy="6524863"/>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And it happened in the same year, at the beginning of the reign of Zedekiah king of Judah, in the fourth year and in the fifth month, that Hananiah the son of Azur the prophet, who was from Gibeon, spoke to me in the house of the LORD in the presence of the priests and of all the people, saying, </a:t>
            </a:r>
          </a:p>
          <a:p>
            <a:pPr algn="just"/>
            <a:r>
              <a:rPr lang="en-US" sz="2200" b="1" dirty="0"/>
              <a:t>  2  "Thus speaks the LORD of hosts, the God of Israel, saying: 'I have broken the yoke of the king of Babylon. </a:t>
            </a:r>
          </a:p>
          <a:p>
            <a:pPr algn="just"/>
            <a:r>
              <a:rPr lang="en-US" sz="2200" b="1" dirty="0"/>
              <a:t>  3  Within two full years I will bring back to this place all the vessels of the LORD's house, that Nebuchadnezzar king of Babylon took away from this place and carried to Babylon. </a:t>
            </a:r>
          </a:p>
          <a:p>
            <a:pPr algn="just"/>
            <a:r>
              <a:rPr lang="en-US" sz="2200" b="1" dirty="0"/>
              <a:t>  4  And I will bring back to this place Jeconiah the son of Jehoiakim, king of Judah, with all the captives of Judah who went to Babylon,' says the LORD, 'for I will break the yoke of the king of Babylon.' " </a:t>
            </a:r>
          </a:p>
        </p:txBody>
      </p:sp>
    </p:spTree>
    <p:extLst>
      <p:ext uri="{BB962C8B-B14F-4D97-AF65-F5344CB8AC3E}">
        <p14:creationId xmlns:p14="http://schemas.microsoft.com/office/powerpoint/2010/main" val="118381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569660"/>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False Shepherds 23:1-4</a:t>
            </a:r>
          </a:p>
        </p:txBody>
      </p:sp>
      <p:sp>
        <p:nvSpPr>
          <p:cNvPr id="2" name="TextBox 1"/>
          <p:cNvSpPr txBox="1"/>
          <p:nvPr/>
        </p:nvSpPr>
        <p:spPr>
          <a:xfrm>
            <a:off x="5846619" y="342632"/>
            <a:ext cx="6074993" cy="5755422"/>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300" b="1" dirty="0"/>
              <a:t>   1  "Woe to the shepherds who destroy and scatter the sheep of My pasture!" says the Lord. </a:t>
            </a:r>
          </a:p>
          <a:p>
            <a:pPr algn="just"/>
            <a:r>
              <a:rPr lang="en-US" sz="2300" b="1" dirty="0"/>
              <a:t>  2  Therefore thus says the Lord God of Israel against the shepherds who feed My people: "You have scattered My flock, driven them away, and not attended to them. Behold, I will attend to you for the evil of your doings," says the Lord. </a:t>
            </a:r>
          </a:p>
          <a:p>
            <a:pPr algn="just"/>
            <a:r>
              <a:rPr lang="en-US" sz="2300" b="1" dirty="0"/>
              <a:t>  3  "But I will gather the remnant of My flock out of all countries where I have driven them, and bring them back to their folds; and they shall be fruitful and increase. </a:t>
            </a:r>
          </a:p>
          <a:p>
            <a:pPr algn="just"/>
            <a:r>
              <a:rPr lang="en-US" sz="2300" b="1" dirty="0"/>
              <a:t>  4  I will set up shepherds over them who will feed them; and they shall fear no more, nor be dismayed, nor shall they be lacking," says the Lord. </a:t>
            </a:r>
          </a:p>
        </p:txBody>
      </p:sp>
    </p:spTree>
    <p:extLst>
      <p:ext uri="{BB962C8B-B14F-4D97-AF65-F5344CB8AC3E}">
        <p14:creationId xmlns:p14="http://schemas.microsoft.com/office/powerpoint/2010/main" val="675283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785652"/>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a:p>
            <a:pPr marL="517525" indent="-461963">
              <a:buFont typeface="Wingdings" panose="05000000000000000000" pitchFamily="2" charset="2"/>
              <a:buChar char="Ø"/>
              <a:tabLst>
                <a:tab pos="1939925" algn="l"/>
              </a:tabLst>
            </a:pPr>
            <a:r>
              <a:rPr lang="en-US" sz="2400" b="1" dirty="0"/>
              <a:t>False prophet, Hananiah, “Neb. will be broken within 2 years”—28:1-15</a:t>
            </a:r>
          </a:p>
          <a:p>
            <a:pPr marL="517525" indent="-461963">
              <a:buFont typeface="Wingdings" panose="05000000000000000000" pitchFamily="2" charset="2"/>
              <a:buChar char="Ø"/>
              <a:tabLst>
                <a:tab pos="1939925" algn="l"/>
              </a:tabLst>
            </a:pPr>
            <a:r>
              <a:rPr lang="en-US" sz="2400" b="1" dirty="0"/>
              <a:t>Jeremiah—”Hananiah, you will die this year!” 28:15-17</a:t>
            </a:r>
          </a:p>
        </p:txBody>
      </p:sp>
      <p:sp>
        <p:nvSpPr>
          <p:cNvPr id="2" name="TextBox 1"/>
          <p:cNvSpPr txBox="1"/>
          <p:nvPr/>
        </p:nvSpPr>
        <p:spPr>
          <a:xfrm>
            <a:off x="5846619" y="342632"/>
            <a:ext cx="6074993" cy="60478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13  "Go and tell Hananiah, saying, 'Thus says the LORD: "You have broken the yokes of wood, but you have made in their place yokes of iron." </a:t>
            </a:r>
          </a:p>
          <a:p>
            <a:pPr algn="just"/>
            <a:r>
              <a:rPr lang="en-US" sz="2150" b="1" dirty="0"/>
              <a:t>  14  For thus says the LORD of hosts, the God of Israel: "I have put a yoke of iron on the neck of all these nations, that they may serve Nebuchadnezzar king of Babylon; and they shall serve him. I have given him the beasts of the field also." ' " </a:t>
            </a:r>
          </a:p>
          <a:p>
            <a:pPr algn="just"/>
            <a:r>
              <a:rPr lang="en-US" sz="2150" b="1" dirty="0"/>
              <a:t>  15  Then the prophet Jeremiah said to Hananiah the prophet, "Hear now, Hananiah, the LORD has not sent you, but you make this people trust in a lie. </a:t>
            </a:r>
          </a:p>
          <a:p>
            <a:pPr algn="just"/>
            <a:r>
              <a:rPr lang="en-US" sz="2150" b="1" dirty="0"/>
              <a:t>  16  Therefore thus says the LORD: 'Behold, I will cast you from the face of the earth. This year you shall die, because you have taught rebellion against the LORD.' " </a:t>
            </a:r>
          </a:p>
          <a:p>
            <a:pPr algn="just"/>
            <a:r>
              <a:rPr lang="en-US" sz="2150" b="1" dirty="0"/>
              <a:t>  17  So Hananiah the prophet died the same year in the seventh month. </a:t>
            </a:r>
          </a:p>
        </p:txBody>
      </p:sp>
    </p:spTree>
    <p:extLst>
      <p:ext uri="{BB962C8B-B14F-4D97-AF65-F5344CB8AC3E}">
        <p14:creationId xmlns:p14="http://schemas.microsoft.com/office/powerpoint/2010/main" val="3268041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893647"/>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a:p>
            <a:pPr marL="517525" indent="-461963">
              <a:buFont typeface="Wingdings" panose="05000000000000000000" pitchFamily="2" charset="2"/>
              <a:buChar char="Ø"/>
              <a:tabLst>
                <a:tab pos="1939925" algn="l"/>
              </a:tabLst>
            </a:pPr>
            <a:r>
              <a:rPr lang="en-US" sz="2400" b="1" dirty="0"/>
              <a:t>False prophet, Hananiah, “Neb. will be broken within 2 years”—28:1-15</a:t>
            </a:r>
          </a:p>
          <a:p>
            <a:pPr marL="517525" indent="-461963">
              <a:buFont typeface="Wingdings" panose="05000000000000000000" pitchFamily="2" charset="2"/>
              <a:buChar char="Ø"/>
              <a:tabLst>
                <a:tab pos="1939925" algn="l"/>
              </a:tabLst>
            </a:pPr>
            <a:r>
              <a:rPr lang="en-US" sz="2400" b="1" dirty="0"/>
              <a:t>Jeremiah—”Hananiah, you will die this year!” 28:15-17</a:t>
            </a:r>
          </a:p>
          <a:p>
            <a:pPr marL="517525" indent="-461963">
              <a:buFont typeface="Wingdings" panose="05000000000000000000" pitchFamily="2" charset="2"/>
              <a:buChar char="Ø"/>
              <a:tabLst>
                <a:tab pos="1939925" algn="l"/>
              </a:tabLst>
            </a:pPr>
            <a:r>
              <a:rPr lang="en-US" sz="2400" b="1" dirty="0"/>
              <a:t>Jeremiah’s letter to captives already in Babylon—prepare for 70 years then God will bring you back 29:1-19</a:t>
            </a:r>
          </a:p>
        </p:txBody>
      </p:sp>
      <p:sp>
        <p:nvSpPr>
          <p:cNvPr id="2" name="TextBox 1"/>
          <p:cNvSpPr txBox="1"/>
          <p:nvPr/>
        </p:nvSpPr>
        <p:spPr>
          <a:xfrm>
            <a:off x="5846619" y="342632"/>
            <a:ext cx="6074993" cy="1084912"/>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Read this text</a:t>
            </a:r>
          </a:p>
          <a:p>
            <a:pPr algn="just"/>
            <a:r>
              <a:rPr lang="en-US" sz="2150" b="1" dirty="0"/>
              <a:t>Verse 13—Great promise showing nature of God</a:t>
            </a:r>
          </a:p>
          <a:p>
            <a:pPr algn="just"/>
            <a:endParaRPr lang="en-US" sz="2150" b="1" dirty="0"/>
          </a:p>
        </p:txBody>
      </p:sp>
    </p:spTree>
    <p:extLst>
      <p:ext uri="{BB962C8B-B14F-4D97-AF65-F5344CB8AC3E}">
        <p14:creationId xmlns:p14="http://schemas.microsoft.com/office/powerpoint/2010/main" val="2118193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5632311"/>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a:p>
            <a:pPr marL="517525" indent="-461963">
              <a:buFont typeface="Wingdings" panose="05000000000000000000" pitchFamily="2" charset="2"/>
              <a:buChar char="Ø"/>
              <a:tabLst>
                <a:tab pos="1939925" algn="l"/>
              </a:tabLst>
            </a:pPr>
            <a:r>
              <a:rPr lang="en-US" sz="2400" b="1" dirty="0"/>
              <a:t>False prophet, Hananiah, “Neb.  will be broken within 2 years”—28:1-15</a:t>
            </a:r>
          </a:p>
          <a:p>
            <a:pPr marL="517525" indent="-461963">
              <a:buFont typeface="Wingdings" panose="05000000000000000000" pitchFamily="2" charset="2"/>
              <a:buChar char="Ø"/>
              <a:tabLst>
                <a:tab pos="1939925" algn="l"/>
              </a:tabLst>
            </a:pPr>
            <a:r>
              <a:rPr lang="en-US" sz="2400" b="1" dirty="0"/>
              <a:t>Jeremiah—”Hananiah, you will die this year!” 28:15-17</a:t>
            </a:r>
          </a:p>
          <a:p>
            <a:pPr marL="517525" indent="-461963">
              <a:buFont typeface="Wingdings" panose="05000000000000000000" pitchFamily="2" charset="2"/>
              <a:buChar char="Ø"/>
              <a:tabLst>
                <a:tab pos="1939925" algn="l"/>
              </a:tabLst>
            </a:pPr>
            <a:r>
              <a:rPr lang="en-US" sz="2400" b="1" dirty="0"/>
              <a:t>Jeremiah’s letter to captives already in Babylon—prepare for 70 years then God will bring you back 29:1</a:t>
            </a:r>
          </a:p>
          <a:p>
            <a:pPr marL="517525" indent="-461963">
              <a:buFont typeface="Wingdings" panose="05000000000000000000" pitchFamily="2" charset="2"/>
              <a:buChar char="Ø"/>
              <a:tabLst>
                <a:tab pos="1939925" algn="l"/>
              </a:tabLst>
            </a:pPr>
            <a:r>
              <a:rPr lang="en-US" sz="2400" b="1" dirty="0"/>
              <a:t>Two false prophets, Ahab &amp; Zedekiah will roast in the king’s fire—29:22</a:t>
            </a:r>
          </a:p>
        </p:txBody>
      </p:sp>
      <p:sp>
        <p:nvSpPr>
          <p:cNvPr id="2" name="TextBox 1"/>
          <p:cNvSpPr txBox="1"/>
          <p:nvPr/>
        </p:nvSpPr>
        <p:spPr>
          <a:xfrm>
            <a:off x="5846619" y="342632"/>
            <a:ext cx="6074993"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21  Thus says the LORD of hosts, the God of Israel, concerning Ahab the son of </a:t>
            </a:r>
            <a:r>
              <a:rPr lang="en-US" sz="2200" b="1" dirty="0" err="1"/>
              <a:t>Kolaiah</a:t>
            </a:r>
            <a:r>
              <a:rPr lang="en-US" sz="2200" b="1" dirty="0"/>
              <a:t>, and Zedekiah the son of </a:t>
            </a:r>
            <a:r>
              <a:rPr lang="en-US" sz="2200" b="1" dirty="0" err="1"/>
              <a:t>Maaseiah</a:t>
            </a:r>
            <a:r>
              <a:rPr lang="en-US" sz="2200" b="1" dirty="0"/>
              <a:t>, who prophesy a lie to you in My name: Behold, I will deliver them into the hand of Nebuchadnezzar king of Babylon, and he shall slay them before your eyes. </a:t>
            </a:r>
          </a:p>
          <a:p>
            <a:pPr algn="just"/>
            <a:r>
              <a:rPr lang="en-US" sz="2200" b="1" dirty="0"/>
              <a:t>  22  And because of them a curse shall be taken up by all the captivity of Judah who are in Babylon, saying, "The LORD make you like Zedekiah and Ahab, whom the king of Babylon roasted in the fire"; </a:t>
            </a:r>
          </a:p>
          <a:p>
            <a:pPr algn="just"/>
            <a:r>
              <a:rPr lang="en-US" sz="2200" b="1" dirty="0"/>
              <a:t>  23  because they have done disgraceful things in Israel, have committed adultery with their neighbors' wives, and have spoken lying words in My name, which I have not commanded them. Indeed I know, and am a witness, says the LORD. </a:t>
            </a:r>
          </a:p>
        </p:txBody>
      </p:sp>
    </p:spTree>
    <p:extLst>
      <p:ext uri="{BB962C8B-B14F-4D97-AF65-F5344CB8AC3E}">
        <p14:creationId xmlns:p14="http://schemas.microsoft.com/office/powerpoint/2010/main" val="3651073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6370975"/>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a:p>
            <a:pPr marL="517525" indent="-461963">
              <a:buFont typeface="Wingdings" panose="05000000000000000000" pitchFamily="2" charset="2"/>
              <a:buChar char="Ø"/>
              <a:tabLst>
                <a:tab pos="1939925" algn="l"/>
              </a:tabLst>
            </a:pPr>
            <a:r>
              <a:rPr lang="en-US" sz="2400" b="1" dirty="0"/>
              <a:t>False prophet, Hananiah, “Neb. will be broken within 2 years”—28:1-15</a:t>
            </a:r>
          </a:p>
          <a:p>
            <a:pPr marL="517525" indent="-461963">
              <a:buFont typeface="Wingdings" panose="05000000000000000000" pitchFamily="2" charset="2"/>
              <a:buChar char="Ø"/>
              <a:tabLst>
                <a:tab pos="1939925" algn="l"/>
              </a:tabLst>
            </a:pPr>
            <a:r>
              <a:rPr lang="en-US" sz="2400" b="1" dirty="0"/>
              <a:t>Jeremiah—”Hananiah, you will die this year!” 28:15-17</a:t>
            </a:r>
          </a:p>
          <a:p>
            <a:pPr marL="517525" indent="-461963">
              <a:buFont typeface="Wingdings" panose="05000000000000000000" pitchFamily="2" charset="2"/>
              <a:buChar char="Ø"/>
              <a:tabLst>
                <a:tab pos="1939925" algn="l"/>
              </a:tabLst>
            </a:pPr>
            <a:r>
              <a:rPr lang="en-US" sz="2400" b="1" dirty="0"/>
              <a:t>Jeremiah’s letter to captives already in Babylon—prepare for 70 years then God will bring you back 29:1</a:t>
            </a:r>
          </a:p>
          <a:p>
            <a:pPr marL="517525" indent="-461963">
              <a:buFont typeface="Wingdings" panose="05000000000000000000" pitchFamily="2" charset="2"/>
              <a:buChar char="Ø"/>
              <a:tabLst>
                <a:tab pos="1939925" algn="l"/>
              </a:tabLst>
            </a:pPr>
            <a:r>
              <a:rPr lang="en-US" sz="2400" b="1" dirty="0"/>
              <a:t>Two false prophets, Ahab &amp; Zedekiah will be roasted in the kings fire—29:22</a:t>
            </a:r>
          </a:p>
          <a:p>
            <a:pPr marL="517525" indent="-461963">
              <a:buFont typeface="Wingdings" panose="05000000000000000000" pitchFamily="2" charset="2"/>
              <a:buChar char="Ø"/>
              <a:tabLst>
                <a:tab pos="1939925" algn="l"/>
              </a:tabLst>
            </a:pPr>
            <a:r>
              <a:rPr lang="en-US" sz="2400" b="1" dirty="0"/>
              <a:t>False prophet, Shemaiah, to be punished—29:28-32</a:t>
            </a:r>
          </a:p>
        </p:txBody>
      </p:sp>
      <p:sp>
        <p:nvSpPr>
          <p:cNvPr id="2" name="TextBox 1"/>
          <p:cNvSpPr txBox="1"/>
          <p:nvPr/>
        </p:nvSpPr>
        <p:spPr>
          <a:xfrm>
            <a:off x="5846619" y="342632"/>
            <a:ext cx="6074993" cy="6524863"/>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24  You shall also speak to Shemaiah the </a:t>
            </a:r>
            <a:r>
              <a:rPr lang="en-US" sz="2200" b="1" dirty="0" err="1"/>
              <a:t>Nehelamite</a:t>
            </a:r>
            <a:r>
              <a:rPr lang="en-US" sz="2200" b="1" dirty="0"/>
              <a:t>, saying, </a:t>
            </a:r>
          </a:p>
          <a:p>
            <a:pPr algn="just"/>
            <a:r>
              <a:rPr lang="en-US" sz="2200" b="1" dirty="0"/>
              <a:t> 25  Thus speaks the LORD of hosts, the God of Israel, saying: You have sent letters in your name to all the people who are at Jerusalem, to Zephaniah the son of </a:t>
            </a:r>
            <a:r>
              <a:rPr lang="en-US" sz="2200" b="1" dirty="0" err="1"/>
              <a:t>Maaseiah</a:t>
            </a:r>
            <a:r>
              <a:rPr lang="en-US" sz="2200" b="1" dirty="0"/>
              <a:t> the priest, and to all the priests, saying, </a:t>
            </a:r>
          </a:p>
          <a:p>
            <a:pPr algn="just"/>
            <a:r>
              <a:rPr lang="en-US" sz="2200" b="1" dirty="0"/>
              <a:t>  26  "The LORD has made you priest instead of Jehoiada the priest, so that there should be officers in the house of the LORD over every man who is demented and considers himself a prophet, that you should put him in prison and in the stocks. </a:t>
            </a:r>
          </a:p>
          <a:p>
            <a:pPr algn="just"/>
            <a:r>
              <a:rPr lang="en-US" sz="2200" b="1" dirty="0"/>
              <a:t>  27  Now therefore, why have you not rebuked Jeremiah of </a:t>
            </a:r>
            <a:r>
              <a:rPr lang="en-US" sz="2200" b="1" dirty="0" err="1"/>
              <a:t>Anathoth</a:t>
            </a:r>
            <a:r>
              <a:rPr lang="en-US" sz="2200" b="1" dirty="0"/>
              <a:t> who makes himself a prophet to you? </a:t>
            </a:r>
          </a:p>
          <a:p>
            <a:pPr algn="just"/>
            <a:r>
              <a:rPr lang="en-US" sz="2200" b="1" dirty="0"/>
              <a:t>  28  For he has sent to us in Babylon, saying, 'This captivity is long; build houses and dwell in them, and plant gardens and eat their fruit.' "</a:t>
            </a:r>
          </a:p>
        </p:txBody>
      </p:sp>
    </p:spTree>
    <p:extLst>
      <p:ext uri="{BB962C8B-B14F-4D97-AF65-F5344CB8AC3E}">
        <p14:creationId xmlns:p14="http://schemas.microsoft.com/office/powerpoint/2010/main" val="4071500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6370975"/>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Nations to be brought under yoke of Neb. Because of false prophets 27:1-11</a:t>
            </a:r>
          </a:p>
          <a:p>
            <a:pPr marL="517525" indent="-461963">
              <a:buFont typeface="Wingdings" panose="05000000000000000000" pitchFamily="2" charset="2"/>
              <a:buChar char="Ø"/>
              <a:tabLst>
                <a:tab pos="1939925" algn="l"/>
              </a:tabLst>
            </a:pPr>
            <a:r>
              <a:rPr lang="en-US" sz="2400" b="1" dirty="0"/>
              <a:t>Message to King Zedekiah—27:12-22</a:t>
            </a:r>
          </a:p>
          <a:p>
            <a:pPr marL="517525" indent="-461963">
              <a:buFont typeface="Wingdings" panose="05000000000000000000" pitchFamily="2" charset="2"/>
              <a:buChar char="Ø"/>
              <a:tabLst>
                <a:tab pos="1939925" algn="l"/>
              </a:tabLst>
            </a:pPr>
            <a:r>
              <a:rPr lang="en-US" sz="2400" b="1" dirty="0"/>
              <a:t>False prophet, Hananiah, “Neb. will be broken within 2 years”—28:1-15</a:t>
            </a:r>
          </a:p>
          <a:p>
            <a:pPr marL="517525" indent="-461963">
              <a:buFont typeface="Wingdings" panose="05000000000000000000" pitchFamily="2" charset="2"/>
              <a:buChar char="Ø"/>
              <a:tabLst>
                <a:tab pos="1939925" algn="l"/>
              </a:tabLst>
            </a:pPr>
            <a:r>
              <a:rPr lang="en-US" sz="2400" b="1" dirty="0"/>
              <a:t>Jeremiah—”Hananiah, you will die this year!” 28:15-17</a:t>
            </a:r>
          </a:p>
          <a:p>
            <a:pPr marL="517525" indent="-461963">
              <a:buFont typeface="Wingdings" panose="05000000000000000000" pitchFamily="2" charset="2"/>
              <a:buChar char="Ø"/>
              <a:tabLst>
                <a:tab pos="1939925" algn="l"/>
              </a:tabLst>
            </a:pPr>
            <a:r>
              <a:rPr lang="en-US" sz="2400" b="1" dirty="0"/>
              <a:t>Jeremiah’s letter to captives already in Babylon—prepare for 70 years then God will bring you back 29:1</a:t>
            </a:r>
          </a:p>
          <a:p>
            <a:pPr marL="517525" indent="-461963">
              <a:buFont typeface="Wingdings" panose="05000000000000000000" pitchFamily="2" charset="2"/>
              <a:buChar char="Ø"/>
              <a:tabLst>
                <a:tab pos="1939925" algn="l"/>
              </a:tabLst>
            </a:pPr>
            <a:r>
              <a:rPr lang="en-US" sz="2400" b="1" dirty="0"/>
              <a:t>Two false prophets, Ahab &amp; Zedekiah will be roasted in the kings fire—29:22</a:t>
            </a:r>
          </a:p>
          <a:p>
            <a:pPr marL="517525" indent="-461963">
              <a:buFont typeface="Wingdings" panose="05000000000000000000" pitchFamily="2" charset="2"/>
              <a:buChar char="Ø"/>
              <a:tabLst>
                <a:tab pos="1939925" algn="l"/>
              </a:tabLst>
            </a:pPr>
            <a:r>
              <a:rPr lang="en-US" sz="2400" b="1" dirty="0"/>
              <a:t>False prophet, Shemaiah, to be punished—29:28-32</a:t>
            </a:r>
          </a:p>
        </p:txBody>
      </p:sp>
      <p:sp>
        <p:nvSpPr>
          <p:cNvPr id="2" name="TextBox 1"/>
          <p:cNvSpPr txBox="1"/>
          <p:nvPr/>
        </p:nvSpPr>
        <p:spPr>
          <a:xfrm>
            <a:off x="5846619" y="342632"/>
            <a:ext cx="6074993" cy="5170646"/>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29  Now Zephaniah the priest read this letter in the hearing of Jeremiah the prophet. </a:t>
            </a:r>
          </a:p>
          <a:p>
            <a:pPr algn="just"/>
            <a:r>
              <a:rPr lang="en-US" sz="2200" b="1" dirty="0"/>
              <a:t>  30  Then the word of the LORD came to Jeremiah, saying: </a:t>
            </a:r>
          </a:p>
          <a:p>
            <a:pPr algn="just"/>
            <a:r>
              <a:rPr lang="en-US" sz="2200" b="1" dirty="0"/>
              <a:t>  31  Send to all those in captivity, saying, Thus says the LORD concerning Shemaiah the </a:t>
            </a:r>
            <a:r>
              <a:rPr lang="en-US" sz="2200" b="1" dirty="0" err="1"/>
              <a:t>Nehelamite</a:t>
            </a:r>
            <a:r>
              <a:rPr lang="en-US" sz="2200" b="1" dirty="0"/>
              <a:t>: Because Shemaiah has prophesied to you, and I have not sent him, and he has caused you to trust in a lie— </a:t>
            </a:r>
          </a:p>
          <a:p>
            <a:pPr algn="just"/>
            <a:r>
              <a:rPr lang="en-US" sz="2200" b="1" dirty="0"/>
              <a:t>  32  therefore thus says the LORD: Behold, I will punish Shemaiah the </a:t>
            </a:r>
            <a:r>
              <a:rPr lang="en-US" sz="2200" b="1" dirty="0" err="1"/>
              <a:t>Nehelamite</a:t>
            </a:r>
            <a:r>
              <a:rPr lang="en-US" sz="2200" b="1" dirty="0"/>
              <a:t> and his family: he shall not have anyone to dwell among this people, nor shall he see the good that I will do for My people, says the LORD, because he has taught rebellion against the LORD. </a:t>
            </a:r>
          </a:p>
        </p:txBody>
      </p:sp>
    </p:spTree>
    <p:extLst>
      <p:ext uri="{BB962C8B-B14F-4D97-AF65-F5344CB8AC3E}">
        <p14:creationId xmlns:p14="http://schemas.microsoft.com/office/powerpoint/2010/main" val="171233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938992"/>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 pos="4748213"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Jews to return, cured of incurable affliction—30:1-17</a:t>
            </a:r>
          </a:p>
        </p:txBody>
      </p:sp>
      <p:sp>
        <p:nvSpPr>
          <p:cNvPr id="2" name="TextBox 1"/>
          <p:cNvSpPr txBox="1"/>
          <p:nvPr/>
        </p:nvSpPr>
        <p:spPr>
          <a:xfrm>
            <a:off x="5846619" y="342632"/>
            <a:ext cx="6074993" cy="60478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a:t>
            </a:r>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p:txBody>
      </p:sp>
    </p:spTree>
    <p:extLst>
      <p:ext uri="{BB962C8B-B14F-4D97-AF65-F5344CB8AC3E}">
        <p14:creationId xmlns:p14="http://schemas.microsoft.com/office/powerpoint/2010/main" val="2379635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416320"/>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 pos="4748213"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Jews to return, cured of incurable affliction—30:1-17</a:t>
            </a:r>
          </a:p>
          <a:p>
            <a:pPr marL="517525" indent="-461963">
              <a:buFont typeface="Wingdings" panose="05000000000000000000" pitchFamily="2" charset="2"/>
              <a:buChar char="Ø"/>
              <a:tabLst>
                <a:tab pos="1939925" algn="l"/>
              </a:tabLst>
            </a:pPr>
            <a:r>
              <a:rPr lang="en-US" sz="2400" b="1" dirty="0"/>
              <a:t>Jerusalem to be restored—city, temple, nobles, governors, to be God’s people—after the whirlwind of God blows on evil nations 30:18-24</a:t>
            </a:r>
          </a:p>
        </p:txBody>
      </p:sp>
      <p:sp>
        <p:nvSpPr>
          <p:cNvPr id="2" name="TextBox 1"/>
          <p:cNvSpPr txBox="1"/>
          <p:nvPr/>
        </p:nvSpPr>
        <p:spPr>
          <a:xfrm>
            <a:off x="5846619" y="342632"/>
            <a:ext cx="6074993" cy="60478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a:t>
            </a:r>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a:p>
            <a:pPr algn="just"/>
            <a:endParaRPr lang="en-US" sz="2150" b="1" dirty="0"/>
          </a:p>
        </p:txBody>
      </p:sp>
    </p:spTree>
    <p:extLst>
      <p:ext uri="{BB962C8B-B14F-4D97-AF65-F5344CB8AC3E}">
        <p14:creationId xmlns:p14="http://schemas.microsoft.com/office/powerpoint/2010/main" val="3628445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820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58097"/>
            <a:ext cx="11651226" cy="6486391"/>
          </a:xfrm>
          <a:prstGeom prst="rect">
            <a:avLst/>
          </a:prstGeom>
        </p:spPr>
        <p:txBody>
          <a:bodyPr wrap="square">
            <a:spAutoFit/>
          </a:bodyPr>
          <a:lstStyle/>
          <a:p>
            <a:pPr algn="ctr"/>
            <a:endParaRPr lang="en-US" sz="3200" b="1" dirty="0"/>
          </a:p>
          <a:p>
            <a:pPr algn="ctr"/>
            <a:endParaRPr lang="en-US" sz="3200" b="1" dirty="0"/>
          </a:p>
          <a:p>
            <a:pPr algn="ctr"/>
            <a:r>
              <a:rPr lang="en-US" sz="5400" b="1" dirty="0"/>
              <a:t>A STUDY OF JEREMIAH</a:t>
            </a:r>
          </a:p>
          <a:p>
            <a:pPr algn="ctr"/>
            <a:endParaRPr lang="en-US" sz="1000" b="1" dirty="0"/>
          </a:p>
          <a:p>
            <a:pPr algn="ctr"/>
            <a:r>
              <a:rPr lang="en-US" sz="4800" b="1" dirty="0"/>
              <a:t>Class Five</a:t>
            </a:r>
          </a:p>
          <a:p>
            <a:pPr algn="ctr"/>
            <a:endParaRPr lang="en-US" sz="3200" b="1" dirty="0"/>
          </a:p>
          <a:p>
            <a:pPr algn="ctr"/>
            <a:r>
              <a:rPr lang="en-US" sz="3600" b="1" dirty="0"/>
              <a:t>Vital Points Jeremiah 31-38</a:t>
            </a:r>
          </a:p>
          <a:p>
            <a:pPr algn="ctr"/>
            <a:endParaRPr lang="en-US" sz="3600" b="1" dirty="0"/>
          </a:p>
          <a:p>
            <a:pPr algn="ctr"/>
            <a:r>
              <a:rPr lang="en-US" sz="2400" b="1" dirty="0"/>
              <a:t>January 8, 2019</a:t>
            </a:r>
          </a:p>
          <a:p>
            <a:pPr algn="ctr"/>
            <a:endParaRPr lang="en-US" sz="3200" b="1" dirty="0"/>
          </a:p>
          <a:p>
            <a:pPr algn="ctr"/>
            <a:endParaRPr lang="en-US" sz="1050" b="1" dirty="0"/>
          </a:p>
          <a:p>
            <a:pPr algn="ctr"/>
            <a:endParaRPr lang="en-US" sz="1200" b="1" dirty="0"/>
          </a:p>
          <a:p>
            <a:pPr algn="ctr"/>
            <a:r>
              <a:rPr lang="en-US" sz="2800" b="1" dirty="0"/>
              <a:t>Palm Beach Lakes</a:t>
            </a:r>
          </a:p>
          <a:p>
            <a:pPr algn="ctr"/>
            <a:endParaRPr lang="en-US" sz="1100" b="1" dirty="0"/>
          </a:p>
          <a:p>
            <a:pPr algn="ctr"/>
            <a:r>
              <a:rPr lang="en-US" b="1" dirty="0"/>
              <a:t>Dan Jenkins</a:t>
            </a:r>
          </a:p>
        </p:txBody>
      </p:sp>
    </p:spTree>
    <p:extLst>
      <p:ext uri="{BB962C8B-B14F-4D97-AF65-F5344CB8AC3E}">
        <p14:creationId xmlns:p14="http://schemas.microsoft.com/office/powerpoint/2010/main" val="2868156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75216"/>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938992"/>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p:txBody>
      </p:sp>
      <p:sp>
        <p:nvSpPr>
          <p:cNvPr id="2" name="TextBox 1"/>
          <p:cNvSpPr txBox="1"/>
          <p:nvPr/>
        </p:nvSpPr>
        <p:spPr>
          <a:xfrm>
            <a:off x="5846619" y="342632"/>
            <a:ext cx="6074993" cy="610936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300" b="1" dirty="0"/>
              <a:t>  5  "Behold, the days are coming," says the Lord, "That I will raise to David a Branch of righteousness; A </a:t>
            </a:r>
            <a:r>
              <a:rPr lang="en-US" sz="2300" b="1" dirty="0">
                <a:solidFill>
                  <a:srgbClr val="C00000"/>
                </a:solidFill>
              </a:rPr>
              <a:t>King</a:t>
            </a:r>
            <a:r>
              <a:rPr lang="en-US" sz="2300" b="1" dirty="0"/>
              <a:t> shall reign and prosper, And execute judgment and righteousness in the earth. </a:t>
            </a:r>
          </a:p>
          <a:p>
            <a:pPr algn="just"/>
            <a:r>
              <a:rPr lang="en-US" sz="2300" b="1" dirty="0"/>
              <a:t>  6  In His days Judah will be </a:t>
            </a:r>
            <a:r>
              <a:rPr lang="en-US" sz="2300" b="1" dirty="0">
                <a:solidFill>
                  <a:srgbClr val="C00000"/>
                </a:solidFill>
              </a:rPr>
              <a:t>saved</a:t>
            </a:r>
            <a:r>
              <a:rPr lang="en-US" sz="2300" b="1" dirty="0"/>
              <a:t>, And Israel will dwell safely; Now this is His name by which He will be called: </a:t>
            </a:r>
            <a:r>
              <a:rPr lang="en-US" sz="2300" b="1" dirty="0">
                <a:solidFill>
                  <a:srgbClr val="C00000"/>
                </a:solidFill>
              </a:rPr>
              <a:t>The Lord </a:t>
            </a:r>
            <a:r>
              <a:rPr lang="en-US" sz="2300" b="1" dirty="0"/>
              <a:t>our Righteousness. </a:t>
            </a:r>
          </a:p>
          <a:p>
            <a:pPr algn="just"/>
            <a:r>
              <a:rPr lang="en-US" sz="2300" b="1" dirty="0"/>
              <a:t>  7  "Therefore, behold, the days are coming," says the Lord, "that they shall no longer say, 'As the Lord lives who brought up the children of Israel from the land of Egypt,' </a:t>
            </a:r>
          </a:p>
          <a:p>
            <a:pPr algn="just"/>
            <a:r>
              <a:rPr lang="en-US" sz="2300" b="1" dirty="0"/>
              <a:t>  8  but, 'As the Lord lives who brought up and led the descendants of the house of Israel from the north country and from all the countries where I had driven them.' And they shall dwell in their own land." </a:t>
            </a:r>
          </a:p>
        </p:txBody>
      </p:sp>
    </p:spTree>
    <p:extLst>
      <p:ext uri="{BB962C8B-B14F-4D97-AF65-F5344CB8AC3E}">
        <p14:creationId xmlns:p14="http://schemas.microsoft.com/office/powerpoint/2010/main" val="327334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30832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endParaRPr lang="en-US" sz="2800" b="1" dirty="0"/>
          </a:p>
        </p:txBody>
      </p:sp>
      <p:sp>
        <p:nvSpPr>
          <p:cNvPr id="2" name="TextBox 1"/>
          <p:cNvSpPr txBox="1"/>
          <p:nvPr/>
        </p:nvSpPr>
        <p:spPr>
          <a:xfrm>
            <a:off x="5846619" y="342632"/>
            <a:ext cx="6074993" cy="571695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9  My heart within me is broken Because of the prophets; All my bones shake. I am like a drunken man, And like a man whom wine has overcome, Because of the LORD, And because of His holy words. </a:t>
            </a:r>
          </a:p>
          <a:p>
            <a:pPr algn="just"/>
            <a:r>
              <a:rPr lang="en-US" sz="2150" b="1" dirty="0"/>
              <a:t>  10  For the land is full of adulterers; . . . 11  "For both prophet and priest are profane; Yes, in My house I have found their wickedness," says the LORD. </a:t>
            </a:r>
          </a:p>
          <a:p>
            <a:pPr algn="just"/>
            <a:r>
              <a:rPr lang="en-US" sz="2150" b="1" dirty="0"/>
              <a:t>  12  "Therefore their way shall be to them Like slippery ways; In the darkness they shall be driven on And fall in them; For I will bring disaster on them, The year of their punishment," says the Lord. </a:t>
            </a:r>
          </a:p>
          <a:p>
            <a:pPr algn="just"/>
            <a:r>
              <a:rPr lang="en-US" sz="2150" b="1" dirty="0"/>
              <a:t>  13  "And I have seen folly in the prophets of Samaria: They prophesied by Baal And caused My people Israel to err. </a:t>
            </a:r>
          </a:p>
        </p:txBody>
      </p:sp>
    </p:spTree>
    <p:extLst>
      <p:ext uri="{BB962C8B-B14F-4D97-AF65-F5344CB8AC3E}">
        <p14:creationId xmlns:p14="http://schemas.microsoft.com/office/powerpoint/2010/main" val="1042850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30832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endParaRPr lang="en-US" sz="2800" b="1" dirty="0"/>
          </a:p>
        </p:txBody>
      </p:sp>
      <p:sp>
        <p:nvSpPr>
          <p:cNvPr id="2" name="TextBox 1"/>
          <p:cNvSpPr txBox="1"/>
          <p:nvPr/>
        </p:nvSpPr>
        <p:spPr>
          <a:xfrm>
            <a:off x="5846619" y="342632"/>
            <a:ext cx="6074993" cy="571695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14  Also I have seen a horrible thing in the prophets of Jerusalem: They commit adultery and walk in lies; They also strengthen the hands of evildoers, So that no one turns back from his wickedness. All of them are like Sodom to Me, And her inhabitants like Gomorrah. . . . </a:t>
            </a:r>
          </a:p>
          <a:p>
            <a:pPr algn="just"/>
            <a:r>
              <a:rPr lang="en-US" sz="2150" b="1" dirty="0"/>
              <a:t>  15 For from the prophets of Jerusalem Profane-ness has gone out into all the land.' " </a:t>
            </a:r>
          </a:p>
          <a:p>
            <a:pPr algn="just"/>
            <a:r>
              <a:rPr lang="en-US" sz="2150" b="1" dirty="0"/>
              <a:t>  16  Thus says the Lord of hosts: "Do not listen to the words of the prophets who prophesy to you. They make you worthless; They speak a vision of their own heart, Not from the mouth of the Lord. </a:t>
            </a:r>
          </a:p>
          <a:p>
            <a:pPr algn="just"/>
            <a:r>
              <a:rPr lang="en-US" sz="2150" b="1" dirty="0"/>
              <a:t>  17  They continually say to those who despise Me, 'The Lord has said, "You shall have peace" '; And to every one who walks according to the dictates of his own heart, they say, No evil shall come upon you.</a:t>
            </a:r>
          </a:p>
        </p:txBody>
      </p:sp>
    </p:spTree>
    <p:extLst>
      <p:ext uri="{BB962C8B-B14F-4D97-AF65-F5344CB8AC3E}">
        <p14:creationId xmlns:p14="http://schemas.microsoft.com/office/powerpoint/2010/main" val="1005784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30832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endParaRPr lang="en-US" sz="2800" b="1" dirty="0"/>
          </a:p>
        </p:txBody>
      </p:sp>
      <p:sp>
        <p:nvSpPr>
          <p:cNvPr id="2" name="TextBox 1"/>
          <p:cNvSpPr txBox="1"/>
          <p:nvPr/>
        </p:nvSpPr>
        <p:spPr>
          <a:xfrm>
            <a:off x="5846619" y="342632"/>
            <a:ext cx="6074993" cy="637866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21  "I have not sent these prophets, yet they ran. I have not spoken to them, yet they prophesied. </a:t>
            </a:r>
          </a:p>
          <a:p>
            <a:pPr algn="just"/>
            <a:r>
              <a:rPr lang="en-US" sz="2150" b="1" dirty="0"/>
              <a:t>  22  But if they had stood in My counsel, And had caused My people to hear My words, Then they would have turned them from their evil way And from the evil of their doings… 25  I have heard what the prophets have said who prophesy lies in My name, saying, 'I have dreamed, I have dreamed!' </a:t>
            </a:r>
          </a:p>
          <a:p>
            <a:pPr algn="just"/>
            <a:r>
              <a:rPr lang="en-US" sz="2150" b="1" dirty="0"/>
              <a:t>  26  How long will this be in the heart of the prophets who prophesy lies? Indeed they are prophets of the deceit of their own heart, . . .</a:t>
            </a:r>
          </a:p>
          <a:p>
            <a:pPr algn="just"/>
            <a:r>
              <a:rPr lang="en-US" sz="2150" b="1" dirty="0"/>
              <a:t>  28  "The prophet who has a dream, let him tell a dream; And he who has My word, let him speak My word faithfully. What is the chaff to the wheat?" says the Lord. </a:t>
            </a:r>
          </a:p>
          <a:p>
            <a:pPr algn="just"/>
            <a:r>
              <a:rPr lang="en-US" sz="2150" b="1" dirty="0"/>
              <a:t>  29  "Is not My word like a fire?" says the LORD, "And like a hammer that breaks the rock in pieces? </a:t>
            </a:r>
          </a:p>
          <a:p>
            <a:pPr algn="just"/>
            <a:r>
              <a:rPr lang="en-US" sz="2150" b="1" dirty="0"/>
              <a:t>  30  "Therefore behold, I am against the prophets," says the Lord, in Judah.'</a:t>
            </a:r>
          </a:p>
        </p:txBody>
      </p:sp>
    </p:spTree>
    <p:extLst>
      <p:ext uri="{BB962C8B-B14F-4D97-AF65-F5344CB8AC3E}">
        <p14:creationId xmlns:p14="http://schemas.microsoft.com/office/powerpoint/2010/main" val="345188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677656"/>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p:txBody>
      </p:sp>
      <p:sp>
        <p:nvSpPr>
          <p:cNvPr id="2" name="TextBox 1"/>
          <p:cNvSpPr txBox="1"/>
          <p:nvPr/>
        </p:nvSpPr>
        <p:spPr>
          <a:xfrm>
            <a:off x="5846619" y="342632"/>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The LORD showed me, and there were two baskets of figs set before the temple of the Lord, after Nebuchadnezzar king of Babylon had carried away captive Jeconiah the son of Jehoiakim, king of Judah, and the princes of Judah with the craftsmen and smiths, from Jerusalem, and had brought them to Babylon. </a:t>
            </a:r>
          </a:p>
          <a:p>
            <a:pPr algn="just"/>
            <a:r>
              <a:rPr lang="en-US" sz="2200" b="1" dirty="0"/>
              <a:t>  2  One basket had very good figs, like the figs that are first ripe; and the other basket had very bad figs which could not be eaten, they were so bad. </a:t>
            </a:r>
          </a:p>
          <a:p>
            <a:pPr algn="just"/>
            <a:r>
              <a:rPr lang="en-US" sz="2200" b="1" dirty="0"/>
              <a:t>  3  Then the LORD said to me, "What do you see, Jeremiah?" And I said, "Figs, the good figs, very good; and the bad, very bad, which cannot be eaten, they are so bad.“…  5  "Thus says the Lord, the God of Israel: 'Like these good figs, so will I acknowledge those who are carried away captive from Judah, whom I have sent out of this place for their own good, into the land of the Chaldeans.</a:t>
            </a:r>
          </a:p>
        </p:txBody>
      </p:sp>
    </p:spTree>
    <p:extLst>
      <p:ext uri="{BB962C8B-B14F-4D97-AF65-F5344CB8AC3E}">
        <p14:creationId xmlns:p14="http://schemas.microsoft.com/office/powerpoint/2010/main" val="22817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677656"/>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p:txBody>
      </p:sp>
      <p:sp>
        <p:nvSpPr>
          <p:cNvPr id="2" name="TextBox 1"/>
          <p:cNvSpPr txBox="1"/>
          <p:nvPr/>
        </p:nvSpPr>
        <p:spPr>
          <a:xfrm>
            <a:off x="5846619" y="342632"/>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tabLst>
                <a:tab pos="176213" algn="l"/>
              </a:tabLst>
            </a:pPr>
            <a:r>
              <a:rPr lang="en-US" sz="2200" b="1" dirty="0"/>
              <a:t>  6  For I will set My eyes on them for good, and I will bring them back to this land; I will build them and not pull them down, and I will plant them and not pluck them up. </a:t>
            </a:r>
          </a:p>
          <a:p>
            <a:pPr algn="just">
              <a:tabLst>
                <a:tab pos="176213" algn="l"/>
              </a:tabLst>
            </a:pPr>
            <a:r>
              <a:rPr lang="en-US" sz="2200" b="1" dirty="0"/>
              <a:t>  7  Then I will give them a heart to know Me, that I am the LORD; and they shall be My people, and I will be their God, for they shall return to Me with their whole heart. </a:t>
            </a:r>
          </a:p>
          <a:p>
            <a:pPr algn="just">
              <a:tabLst>
                <a:tab pos="176213" algn="l"/>
              </a:tabLst>
            </a:pPr>
            <a:r>
              <a:rPr lang="en-US" sz="2200" b="1" dirty="0"/>
              <a:t>  8  'And as the bad figs which cannot be eaten, they are so bad'—surely thus says the Lord—'so will I give up Zedekiah the king of Judah, his princes, the residue of Jerusalem who remain in this land, and those who dwell in the land of Egypt. </a:t>
            </a:r>
          </a:p>
          <a:p>
            <a:pPr algn="just">
              <a:tabLst>
                <a:tab pos="176213" algn="l"/>
              </a:tabLst>
            </a:pPr>
            <a:r>
              <a:rPr lang="en-US" sz="2200" b="1" dirty="0"/>
              <a:t>  9  I will deliver them to trouble into all the kingdoms of the earth, for their harm, to be a reproach and a byword, a taunt and a curse, in all places where I shall drive them. </a:t>
            </a:r>
          </a:p>
        </p:txBody>
      </p:sp>
    </p:spTree>
    <p:extLst>
      <p:ext uri="{BB962C8B-B14F-4D97-AF65-F5344CB8AC3E}">
        <p14:creationId xmlns:p14="http://schemas.microsoft.com/office/powerpoint/2010/main" val="312003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046988"/>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23-30 </a:t>
            </a:r>
            <a:endParaRPr lang="en-US" sz="2800" b="1" dirty="0"/>
          </a:p>
          <a:p>
            <a:pPr marL="517525" indent="-461963">
              <a:buFont typeface="Wingdings" panose="05000000000000000000" pitchFamily="2" charset="2"/>
              <a:buChar char="Ø"/>
              <a:tabLst>
                <a:tab pos="1939925" algn="l"/>
              </a:tabLst>
            </a:pPr>
            <a:r>
              <a:rPr lang="en-US" sz="2400" b="1" dirty="0"/>
              <a:t>False Shepherds 23:1-4</a:t>
            </a:r>
          </a:p>
          <a:p>
            <a:pPr marL="517525" indent="-461963">
              <a:buFont typeface="Wingdings" panose="05000000000000000000" pitchFamily="2" charset="2"/>
              <a:buChar char="Ø"/>
              <a:tabLst>
                <a:tab pos="1939925" algn="l"/>
              </a:tabLst>
            </a:pPr>
            <a:r>
              <a:rPr lang="en-US" sz="2400" b="1" dirty="0"/>
              <a:t>A King is coming—Jehovah-23:5-8</a:t>
            </a:r>
          </a:p>
          <a:p>
            <a:pPr marL="517525" indent="-461963">
              <a:buFont typeface="Wingdings" panose="05000000000000000000" pitchFamily="2" charset="2"/>
              <a:buChar char="Ø"/>
              <a:tabLst>
                <a:tab pos="1939925" algn="l"/>
              </a:tabLst>
            </a:pPr>
            <a:r>
              <a:rPr lang="en-US" sz="2400" b="1" dirty="0"/>
              <a:t>False prophets 23:9-30</a:t>
            </a:r>
          </a:p>
          <a:p>
            <a:pPr marL="517525" indent="-461963">
              <a:buFont typeface="Wingdings" panose="05000000000000000000" pitchFamily="2" charset="2"/>
              <a:buChar char="Ø"/>
              <a:tabLst>
                <a:tab pos="1939925" algn="l"/>
              </a:tabLst>
            </a:pPr>
            <a:r>
              <a:rPr lang="en-US" sz="2400" b="1" dirty="0"/>
              <a:t>Jeremiah’s visual—Fig baskets--24:1-10</a:t>
            </a:r>
          </a:p>
          <a:p>
            <a:pPr marL="517525" indent="-461963">
              <a:buFont typeface="Wingdings" panose="05000000000000000000" pitchFamily="2" charset="2"/>
              <a:buChar char="Ø"/>
              <a:tabLst>
                <a:tab pos="1939925" algn="l"/>
              </a:tabLst>
            </a:pPr>
            <a:r>
              <a:rPr lang="en-US" sz="2400" b="1" dirty="0"/>
              <a:t>Judgment—You did not listen—25:1-4</a:t>
            </a:r>
            <a:endParaRPr lang="en-US" sz="2800" b="1" dirty="0"/>
          </a:p>
        </p:txBody>
      </p:sp>
      <p:sp>
        <p:nvSpPr>
          <p:cNvPr id="2" name="TextBox 1"/>
          <p:cNvSpPr txBox="1"/>
          <p:nvPr/>
        </p:nvSpPr>
        <p:spPr>
          <a:xfrm>
            <a:off x="5846619" y="342632"/>
            <a:ext cx="6074993" cy="584775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The word that came to Jeremiah concerning all the people of Judah, in the fourth year of Jehoiakim the son of Josiah, king of Judah (which was the first year of Nebuchadnezzar king of Babylon), </a:t>
            </a:r>
          </a:p>
          <a:p>
            <a:pPr algn="just"/>
            <a:r>
              <a:rPr lang="en-US" sz="2200" b="1" dirty="0"/>
              <a:t>  2  which Jeremiah the prophet spoke to all the people of Judah and to all the inhabitants of Jerusalem, saying: </a:t>
            </a:r>
          </a:p>
          <a:p>
            <a:pPr algn="just"/>
            <a:r>
              <a:rPr lang="en-US" sz="2200" b="1" dirty="0"/>
              <a:t>  3  "From the thirteenth year of Josiah the son of Amon, king of Judah, even to this day, this is the twenty-third year in which the word of the LORD has come to me; and I have spoken to you, rising early and speaking, but you have not listened. </a:t>
            </a:r>
          </a:p>
          <a:p>
            <a:pPr algn="just"/>
            <a:r>
              <a:rPr lang="en-US" sz="2200" b="1" dirty="0"/>
              <a:t>  4  And the LORD has sent to you all His servants the prophets, rising early and sending them, but you have not listened nor inclined your ear to hear. . . .</a:t>
            </a:r>
          </a:p>
        </p:txBody>
      </p:sp>
    </p:spTree>
    <p:extLst>
      <p:ext uri="{BB962C8B-B14F-4D97-AF65-F5344CB8AC3E}">
        <p14:creationId xmlns:p14="http://schemas.microsoft.com/office/powerpoint/2010/main" val="2398402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5088</Words>
  <Application>Microsoft Office PowerPoint</Application>
  <PresentationFormat>Widescreen</PresentationFormat>
  <Paragraphs>371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Dan</cp:lastModifiedBy>
  <cp:revision>80</cp:revision>
  <cp:lastPrinted>2019-12-18T21:40:34Z</cp:lastPrinted>
  <dcterms:created xsi:type="dcterms:W3CDTF">2019-11-18T15:17:46Z</dcterms:created>
  <dcterms:modified xsi:type="dcterms:W3CDTF">2019-12-19T22:15:07Z</dcterms:modified>
</cp:coreProperties>
</file>