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8" r:id="rId2"/>
    <p:sldId id="339" r:id="rId3"/>
    <p:sldId id="340" r:id="rId4"/>
    <p:sldId id="341" r:id="rId5"/>
    <p:sldId id="348" r:id="rId6"/>
    <p:sldId id="343" r:id="rId7"/>
    <p:sldId id="350" r:id="rId8"/>
    <p:sldId id="351" r:id="rId9"/>
    <p:sldId id="353" r:id="rId10"/>
    <p:sldId id="352" r:id="rId11"/>
    <p:sldId id="354" r:id="rId12"/>
    <p:sldId id="355" r:id="rId13"/>
    <p:sldId id="356" r:id="rId14"/>
    <p:sldId id="35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83" d="100"/>
          <a:sy n="83" d="100"/>
        </p:scale>
        <p:origin x="614" y="5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7DB3E-007B-4D5E-9814-BC4D6C0D2D3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D3C2168-7FBE-41DB-82B3-FBEE694F29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23587E7-44D1-43C3-B3CE-128E520CD521}"/>
              </a:ext>
            </a:extLst>
          </p:cNvPr>
          <p:cNvSpPr>
            <a:spLocks noGrp="1"/>
          </p:cNvSpPr>
          <p:nvPr>
            <p:ph type="dt" sz="half" idx="10"/>
          </p:nvPr>
        </p:nvSpPr>
        <p:spPr/>
        <p:txBody>
          <a:bodyPr/>
          <a:lstStyle/>
          <a:p>
            <a:fld id="{D0395C19-A85B-47DE-B3E9-BA2476CC9A50}" type="datetimeFigureOut">
              <a:rPr lang="en-US" smtClean="0"/>
              <a:t>12/16/2019</a:t>
            </a:fld>
            <a:endParaRPr lang="en-US"/>
          </a:p>
        </p:txBody>
      </p:sp>
      <p:sp>
        <p:nvSpPr>
          <p:cNvPr id="5" name="Footer Placeholder 4">
            <a:extLst>
              <a:ext uri="{FF2B5EF4-FFF2-40B4-BE49-F238E27FC236}">
                <a16:creationId xmlns:a16="http://schemas.microsoft.com/office/drawing/2014/main" id="{068DDDA0-E972-4527-893D-B873A08186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4F96E3-D825-4971-B125-A170C6F9C260}"/>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708304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DAA08-B48E-43BC-A4EF-6BB7370CF7D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97E2329-701C-4612-B3AD-29DF19FED2F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D348BB-36DC-4B89-8CE1-855C438FB9B7}"/>
              </a:ext>
            </a:extLst>
          </p:cNvPr>
          <p:cNvSpPr>
            <a:spLocks noGrp="1"/>
          </p:cNvSpPr>
          <p:nvPr>
            <p:ph type="dt" sz="half" idx="10"/>
          </p:nvPr>
        </p:nvSpPr>
        <p:spPr/>
        <p:txBody>
          <a:bodyPr/>
          <a:lstStyle/>
          <a:p>
            <a:fld id="{D0395C19-A85B-47DE-B3E9-BA2476CC9A50}" type="datetimeFigureOut">
              <a:rPr lang="en-US" smtClean="0"/>
              <a:t>12/16/2019</a:t>
            </a:fld>
            <a:endParaRPr lang="en-US"/>
          </a:p>
        </p:txBody>
      </p:sp>
      <p:sp>
        <p:nvSpPr>
          <p:cNvPr id="5" name="Footer Placeholder 4">
            <a:extLst>
              <a:ext uri="{FF2B5EF4-FFF2-40B4-BE49-F238E27FC236}">
                <a16:creationId xmlns:a16="http://schemas.microsoft.com/office/drawing/2014/main" id="{6C88C95F-4CCD-432E-8B16-05FB96064D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9EAB2B-C302-440B-9734-1B87057D17F2}"/>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285265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11494B-6CD9-4B3D-9801-36CFF12D1ED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3E5D96E-F08A-4688-9DDB-39EB479542C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6BBD76-0397-4949-9054-17514BDE1DE6}"/>
              </a:ext>
            </a:extLst>
          </p:cNvPr>
          <p:cNvSpPr>
            <a:spLocks noGrp="1"/>
          </p:cNvSpPr>
          <p:nvPr>
            <p:ph type="dt" sz="half" idx="10"/>
          </p:nvPr>
        </p:nvSpPr>
        <p:spPr/>
        <p:txBody>
          <a:bodyPr/>
          <a:lstStyle/>
          <a:p>
            <a:fld id="{D0395C19-A85B-47DE-B3E9-BA2476CC9A50}" type="datetimeFigureOut">
              <a:rPr lang="en-US" smtClean="0"/>
              <a:t>12/16/2019</a:t>
            </a:fld>
            <a:endParaRPr lang="en-US"/>
          </a:p>
        </p:txBody>
      </p:sp>
      <p:sp>
        <p:nvSpPr>
          <p:cNvPr id="5" name="Footer Placeholder 4">
            <a:extLst>
              <a:ext uri="{FF2B5EF4-FFF2-40B4-BE49-F238E27FC236}">
                <a16:creationId xmlns:a16="http://schemas.microsoft.com/office/drawing/2014/main" id="{C62A0350-BDB3-4E6C-8789-22941C6DB1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06A390-F715-4CAF-920A-CB507BFE2D20}"/>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1694497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6D0A0-CBD2-4EF8-BA47-C46B97A936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DEC1E9-BC87-4D1B-8E11-01F3071BE5E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3C938A-BCD0-4360-9BCA-F02EF0764213}"/>
              </a:ext>
            </a:extLst>
          </p:cNvPr>
          <p:cNvSpPr>
            <a:spLocks noGrp="1"/>
          </p:cNvSpPr>
          <p:nvPr>
            <p:ph type="dt" sz="half" idx="10"/>
          </p:nvPr>
        </p:nvSpPr>
        <p:spPr/>
        <p:txBody>
          <a:bodyPr/>
          <a:lstStyle/>
          <a:p>
            <a:fld id="{D0395C19-A85B-47DE-B3E9-BA2476CC9A50}" type="datetimeFigureOut">
              <a:rPr lang="en-US" smtClean="0"/>
              <a:t>12/16/2019</a:t>
            </a:fld>
            <a:endParaRPr lang="en-US"/>
          </a:p>
        </p:txBody>
      </p:sp>
      <p:sp>
        <p:nvSpPr>
          <p:cNvPr id="5" name="Footer Placeholder 4">
            <a:extLst>
              <a:ext uri="{FF2B5EF4-FFF2-40B4-BE49-F238E27FC236}">
                <a16:creationId xmlns:a16="http://schemas.microsoft.com/office/drawing/2014/main" id="{1CB88C5B-27B5-4DB6-BD02-8A79795AFD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0CEC6A-B3D8-4EDA-867B-D4B2F64229F6}"/>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339723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451FA-2624-4E80-89EF-A7CF37ABA16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B96CB56-7DE6-405C-B9EB-2675988324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33C9B79-B34A-40A8-9F06-34CA5B22FC71}"/>
              </a:ext>
            </a:extLst>
          </p:cNvPr>
          <p:cNvSpPr>
            <a:spLocks noGrp="1"/>
          </p:cNvSpPr>
          <p:nvPr>
            <p:ph type="dt" sz="half" idx="10"/>
          </p:nvPr>
        </p:nvSpPr>
        <p:spPr/>
        <p:txBody>
          <a:bodyPr/>
          <a:lstStyle/>
          <a:p>
            <a:fld id="{D0395C19-A85B-47DE-B3E9-BA2476CC9A50}" type="datetimeFigureOut">
              <a:rPr lang="en-US" smtClean="0"/>
              <a:t>12/16/2019</a:t>
            </a:fld>
            <a:endParaRPr lang="en-US"/>
          </a:p>
        </p:txBody>
      </p:sp>
      <p:sp>
        <p:nvSpPr>
          <p:cNvPr id="5" name="Footer Placeholder 4">
            <a:extLst>
              <a:ext uri="{FF2B5EF4-FFF2-40B4-BE49-F238E27FC236}">
                <a16:creationId xmlns:a16="http://schemas.microsoft.com/office/drawing/2014/main" id="{78EF6AE6-2809-4DF1-AB65-30406FDEDC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F27844-3870-4801-8D36-EB3B96C2C3F4}"/>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329856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F8638-BA8D-4BB6-9465-8DB2B88CFD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3B8DE4-40CA-466D-A7A8-181754DEDD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62FB460-BB16-4589-8C7E-F12ED4D432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C66BAF-734C-40F6-BFE3-5490F00B8A0B}"/>
              </a:ext>
            </a:extLst>
          </p:cNvPr>
          <p:cNvSpPr>
            <a:spLocks noGrp="1"/>
          </p:cNvSpPr>
          <p:nvPr>
            <p:ph type="dt" sz="half" idx="10"/>
          </p:nvPr>
        </p:nvSpPr>
        <p:spPr/>
        <p:txBody>
          <a:bodyPr/>
          <a:lstStyle/>
          <a:p>
            <a:fld id="{D0395C19-A85B-47DE-B3E9-BA2476CC9A50}" type="datetimeFigureOut">
              <a:rPr lang="en-US" smtClean="0"/>
              <a:t>12/16/2019</a:t>
            </a:fld>
            <a:endParaRPr lang="en-US"/>
          </a:p>
        </p:txBody>
      </p:sp>
      <p:sp>
        <p:nvSpPr>
          <p:cNvPr id="6" name="Footer Placeholder 5">
            <a:extLst>
              <a:ext uri="{FF2B5EF4-FFF2-40B4-BE49-F238E27FC236}">
                <a16:creationId xmlns:a16="http://schemas.microsoft.com/office/drawing/2014/main" id="{35FDC240-D5A7-4590-85BA-6EC304BEB4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FF1E6D-6C28-458E-BDF2-128419EE439A}"/>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2024540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0481F-B607-40B3-98AC-CD444AEB35B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F1CD7C1-3969-4CE2-ACE4-63F928A14A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28D056C-2427-4720-9188-4ED2789A06B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E1F316C-56CF-4C13-9448-48983B2516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E20161F-CE2E-47EC-84A6-F8D14E88D5E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7AC34A3-7C80-4576-AD2A-C2DD945920A4}"/>
              </a:ext>
            </a:extLst>
          </p:cNvPr>
          <p:cNvSpPr>
            <a:spLocks noGrp="1"/>
          </p:cNvSpPr>
          <p:nvPr>
            <p:ph type="dt" sz="half" idx="10"/>
          </p:nvPr>
        </p:nvSpPr>
        <p:spPr/>
        <p:txBody>
          <a:bodyPr/>
          <a:lstStyle/>
          <a:p>
            <a:fld id="{D0395C19-A85B-47DE-B3E9-BA2476CC9A50}" type="datetimeFigureOut">
              <a:rPr lang="en-US" smtClean="0"/>
              <a:t>12/16/2019</a:t>
            </a:fld>
            <a:endParaRPr lang="en-US"/>
          </a:p>
        </p:txBody>
      </p:sp>
      <p:sp>
        <p:nvSpPr>
          <p:cNvPr id="8" name="Footer Placeholder 7">
            <a:extLst>
              <a:ext uri="{FF2B5EF4-FFF2-40B4-BE49-F238E27FC236}">
                <a16:creationId xmlns:a16="http://schemas.microsoft.com/office/drawing/2014/main" id="{4F0EEF36-5F79-48B1-9BD7-A7C9A72B8EE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E0E9B71-0B54-4E0E-94B2-24979CE95474}"/>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56920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CDE9C-A0B1-4B90-A36A-E83534A4652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2E44E0-AA38-40F5-89E3-49EF22BF0A5B}"/>
              </a:ext>
            </a:extLst>
          </p:cNvPr>
          <p:cNvSpPr>
            <a:spLocks noGrp="1"/>
          </p:cNvSpPr>
          <p:nvPr>
            <p:ph type="dt" sz="half" idx="10"/>
          </p:nvPr>
        </p:nvSpPr>
        <p:spPr/>
        <p:txBody>
          <a:bodyPr/>
          <a:lstStyle/>
          <a:p>
            <a:fld id="{D0395C19-A85B-47DE-B3E9-BA2476CC9A50}" type="datetimeFigureOut">
              <a:rPr lang="en-US" smtClean="0"/>
              <a:t>12/16/2019</a:t>
            </a:fld>
            <a:endParaRPr lang="en-US"/>
          </a:p>
        </p:txBody>
      </p:sp>
      <p:sp>
        <p:nvSpPr>
          <p:cNvPr id="4" name="Footer Placeholder 3">
            <a:extLst>
              <a:ext uri="{FF2B5EF4-FFF2-40B4-BE49-F238E27FC236}">
                <a16:creationId xmlns:a16="http://schemas.microsoft.com/office/drawing/2014/main" id="{DA0D4880-2E30-4F38-88B7-AC74642FCBC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79D361B-1113-4B4F-8DD5-66A36A2B1787}"/>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2548422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255DF1-A8CC-4B22-9439-9C13582C3FE7}"/>
              </a:ext>
            </a:extLst>
          </p:cNvPr>
          <p:cNvSpPr>
            <a:spLocks noGrp="1"/>
          </p:cNvSpPr>
          <p:nvPr>
            <p:ph type="dt" sz="half" idx="10"/>
          </p:nvPr>
        </p:nvSpPr>
        <p:spPr/>
        <p:txBody>
          <a:bodyPr/>
          <a:lstStyle/>
          <a:p>
            <a:fld id="{D0395C19-A85B-47DE-B3E9-BA2476CC9A50}" type="datetimeFigureOut">
              <a:rPr lang="en-US" smtClean="0"/>
              <a:t>12/16/2019</a:t>
            </a:fld>
            <a:endParaRPr lang="en-US"/>
          </a:p>
        </p:txBody>
      </p:sp>
      <p:sp>
        <p:nvSpPr>
          <p:cNvPr id="3" name="Footer Placeholder 2">
            <a:extLst>
              <a:ext uri="{FF2B5EF4-FFF2-40B4-BE49-F238E27FC236}">
                <a16:creationId xmlns:a16="http://schemas.microsoft.com/office/drawing/2014/main" id="{12AC2A1B-1CCD-45A1-965D-33469F61168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1C2BD6F-770F-4E4C-8346-32463075EC70}"/>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1982987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99DDA-1A9B-4215-ABD9-462746BCA2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460E619-A672-4468-86EF-9BD4A1434A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89ADF5F-E6D1-4FE0-8CF6-C6DB1ECA77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E6B47A-E503-44D8-8232-10A38F2E20D1}"/>
              </a:ext>
            </a:extLst>
          </p:cNvPr>
          <p:cNvSpPr>
            <a:spLocks noGrp="1"/>
          </p:cNvSpPr>
          <p:nvPr>
            <p:ph type="dt" sz="half" idx="10"/>
          </p:nvPr>
        </p:nvSpPr>
        <p:spPr/>
        <p:txBody>
          <a:bodyPr/>
          <a:lstStyle/>
          <a:p>
            <a:fld id="{D0395C19-A85B-47DE-B3E9-BA2476CC9A50}" type="datetimeFigureOut">
              <a:rPr lang="en-US" smtClean="0"/>
              <a:t>12/16/2019</a:t>
            </a:fld>
            <a:endParaRPr lang="en-US"/>
          </a:p>
        </p:txBody>
      </p:sp>
      <p:sp>
        <p:nvSpPr>
          <p:cNvPr id="6" name="Footer Placeholder 5">
            <a:extLst>
              <a:ext uri="{FF2B5EF4-FFF2-40B4-BE49-F238E27FC236}">
                <a16:creationId xmlns:a16="http://schemas.microsoft.com/office/drawing/2014/main" id="{535EEC98-2BFA-40F0-BBB8-44B02F6F76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F340F4-FA6F-4981-B692-485C91AA496D}"/>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4146414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7BF5C-BD65-4CA2-B501-AF3CE41503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757B1E9-4D69-4913-A9F6-431FA7FEA7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CAEC7E7-5B1E-465D-8CAB-05EA568CC2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51D00B-3748-4F2E-ABFA-FC54634B20C3}"/>
              </a:ext>
            </a:extLst>
          </p:cNvPr>
          <p:cNvSpPr>
            <a:spLocks noGrp="1"/>
          </p:cNvSpPr>
          <p:nvPr>
            <p:ph type="dt" sz="half" idx="10"/>
          </p:nvPr>
        </p:nvSpPr>
        <p:spPr/>
        <p:txBody>
          <a:bodyPr/>
          <a:lstStyle/>
          <a:p>
            <a:fld id="{D0395C19-A85B-47DE-B3E9-BA2476CC9A50}" type="datetimeFigureOut">
              <a:rPr lang="en-US" smtClean="0"/>
              <a:t>12/16/2019</a:t>
            </a:fld>
            <a:endParaRPr lang="en-US"/>
          </a:p>
        </p:txBody>
      </p:sp>
      <p:sp>
        <p:nvSpPr>
          <p:cNvPr id="6" name="Footer Placeholder 5">
            <a:extLst>
              <a:ext uri="{FF2B5EF4-FFF2-40B4-BE49-F238E27FC236}">
                <a16:creationId xmlns:a16="http://schemas.microsoft.com/office/drawing/2014/main" id="{6693E875-991E-4EDE-AD46-C0FAEDD27E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0830E6-7EFA-4F40-826B-01B0DD254788}"/>
              </a:ext>
            </a:extLst>
          </p:cNvPr>
          <p:cNvSpPr>
            <a:spLocks noGrp="1"/>
          </p:cNvSpPr>
          <p:nvPr>
            <p:ph type="sldNum" sz="quarter" idx="12"/>
          </p:nvPr>
        </p:nvSpPr>
        <p:spPr/>
        <p:txBody>
          <a:bodyPr/>
          <a:lstStyle/>
          <a:p>
            <a:fld id="{9CE23B3C-DFBD-474B-A9EA-CC018DBF9A6F}" type="slidenum">
              <a:rPr lang="en-US" smtClean="0"/>
              <a:t>‹#›</a:t>
            </a:fld>
            <a:endParaRPr lang="en-US"/>
          </a:p>
        </p:txBody>
      </p:sp>
    </p:spTree>
    <p:extLst>
      <p:ext uri="{BB962C8B-B14F-4D97-AF65-F5344CB8AC3E}">
        <p14:creationId xmlns:p14="http://schemas.microsoft.com/office/powerpoint/2010/main" val="2000412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335528-8218-4712-A890-7C49BEE7C3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9F1987D-7C66-40F5-B410-187A65BAF5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6CE425-87A6-46FF-8D61-4A97236BC2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395C19-A85B-47DE-B3E9-BA2476CC9A50}" type="datetimeFigureOut">
              <a:rPr lang="en-US" smtClean="0"/>
              <a:t>12/16/2019</a:t>
            </a:fld>
            <a:endParaRPr lang="en-US"/>
          </a:p>
        </p:txBody>
      </p:sp>
      <p:sp>
        <p:nvSpPr>
          <p:cNvPr id="5" name="Footer Placeholder 4">
            <a:extLst>
              <a:ext uri="{FF2B5EF4-FFF2-40B4-BE49-F238E27FC236}">
                <a16:creationId xmlns:a16="http://schemas.microsoft.com/office/drawing/2014/main" id="{531FFB33-C461-46DA-989A-31091241A7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54A06E5-CAA9-4CA5-8947-B4F0F17C16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E23B3C-DFBD-474B-A9EA-CC018DBF9A6F}" type="slidenum">
              <a:rPr lang="en-US" smtClean="0"/>
              <a:t>‹#›</a:t>
            </a:fld>
            <a:endParaRPr lang="en-US"/>
          </a:p>
        </p:txBody>
      </p:sp>
    </p:spTree>
    <p:extLst>
      <p:ext uri="{BB962C8B-B14F-4D97-AF65-F5344CB8AC3E}">
        <p14:creationId xmlns:p14="http://schemas.microsoft.com/office/powerpoint/2010/main" val="2214057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98202"/>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58097"/>
            <a:ext cx="11651226" cy="6486391"/>
          </a:xfrm>
          <a:prstGeom prst="rect">
            <a:avLst/>
          </a:prstGeom>
        </p:spPr>
        <p:txBody>
          <a:bodyPr wrap="square">
            <a:spAutoFit/>
          </a:bodyPr>
          <a:lstStyle/>
          <a:p>
            <a:pPr algn="ctr"/>
            <a:endParaRPr lang="en-US" sz="3200" b="1" dirty="0"/>
          </a:p>
          <a:p>
            <a:pPr algn="ctr"/>
            <a:endParaRPr lang="en-US" sz="3200" b="1" dirty="0"/>
          </a:p>
          <a:p>
            <a:pPr algn="ctr"/>
            <a:r>
              <a:rPr lang="en-US" sz="5400" b="1" dirty="0"/>
              <a:t>A STUDY OF JEREMIAH</a:t>
            </a:r>
          </a:p>
          <a:p>
            <a:pPr algn="ctr"/>
            <a:endParaRPr lang="en-US" sz="1000" b="1" dirty="0"/>
          </a:p>
          <a:p>
            <a:pPr algn="ctr"/>
            <a:r>
              <a:rPr lang="en-US" sz="4800" b="1" dirty="0"/>
              <a:t>Class Three</a:t>
            </a:r>
          </a:p>
          <a:p>
            <a:pPr algn="ctr"/>
            <a:endParaRPr lang="en-US" sz="3200" b="1" dirty="0"/>
          </a:p>
          <a:p>
            <a:pPr algn="ctr"/>
            <a:r>
              <a:rPr lang="en-US" sz="3600" b="1" dirty="0"/>
              <a:t>Vital Points Jeremiah 15-22</a:t>
            </a:r>
          </a:p>
          <a:p>
            <a:pPr algn="ctr"/>
            <a:endParaRPr lang="en-US" sz="3600" b="1" dirty="0"/>
          </a:p>
          <a:p>
            <a:pPr algn="ctr"/>
            <a:r>
              <a:rPr lang="en-US" sz="2400" b="1" dirty="0"/>
              <a:t>December 10, 2019</a:t>
            </a:r>
          </a:p>
          <a:p>
            <a:pPr algn="ctr"/>
            <a:endParaRPr lang="en-US" sz="3200" b="1" dirty="0"/>
          </a:p>
          <a:p>
            <a:pPr algn="ctr"/>
            <a:endParaRPr lang="en-US" sz="1050" b="1" dirty="0"/>
          </a:p>
          <a:p>
            <a:pPr algn="ctr"/>
            <a:endParaRPr lang="en-US" sz="1200" b="1" dirty="0"/>
          </a:p>
          <a:p>
            <a:pPr algn="ctr"/>
            <a:r>
              <a:rPr lang="en-US" sz="2800" b="1" dirty="0"/>
              <a:t>Palm Beach Lakes</a:t>
            </a:r>
          </a:p>
          <a:p>
            <a:pPr algn="ctr"/>
            <a:endParaRPr lang="en-US" sz="1100" b="1" dirty="0"/>
          </a:p>
          <a:p>
            <a:pPr algn="ctr"/>
            <a:r>
              <a:rPr lang="en-US" b="1" dirty="0"/>
              <a:t>Dan Jenkins</a:t>
            </a:r>
          </a:p>
        </p:txBody>
      </p:sp>
    </p:spTree>
    <p:extLst>
      <p:ext uri="{BB962C8B-B14F-4D97-AF65-F5344CB8AC3E}">
        <p14:creationId xmlns:p14="http://schemas.microsoft.com/office/powerpoint/2010/main" val="22848454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4524315"/>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Lst>
            </a:pPr>
            <a:r>
              <a:rPr lang="en-US" sz="3600" b="1" dirty="0"/>
              <a:t>Jeremiah 15-22</a:t>
            </a:r>
            <a:endParaRPr lang="en-US" sz="2800" b="1" dirty="0"/>
          </a:p>
          <a:p>
            <a:pPr marL="517525" indent="-461963">
              <a:buFont typeface="Wingdings" panose="05000000000000000000" pitchFamily="2" charset="2"/>
              <a:buChar char="Ø"/>
              <a:tabLst>
                <a:tab pos="1939925" algn="l"/>
              </a:tabLst>
            </a:pPr>
            <a:r>
              <a:rPr lang="en-US" sz="2400" b="1" dirty="0"/>
              <a:t>God’s certain judgment—15:1-4</a:t>
            </a:r>
          </a:p>
          <a:p>
            <a:pPr marL="517525" indent="-461963">
              <a:buFont typeface="Wingdings" panose="05000000000000000000" pitchFamily="2" charset="2"/>
              <a:buChar char="Ø"/>
              <a:tabLst>
                <a:tab pos="1939925" algn="l"/>
              </a:tabLst>
            </a:pPr>
            <a:r>
              <a:rPr lang="en-US" sz="2400" b="1" dirty="0"/>
              <a:t>Jeremiah’s suffering—l “ate” your word—15:15-16, *21</a:t>
            </a:r>
          </a:p>
          <a:p>
            <a:pPr marL="517525" indent="-461963">
              <a:buFont typeface="Wingdings" panose="05000000000000000000" pitchFamily="2" charset="2"/>
              <a:buChar char="Ø"/>
              <a:tabLst>
                <a:tab pos="1939925" algn="l"/>
              </a:tabLst>
            </a:pPr>
            <a:r>
              <a:rPr lang="en-US" sz="2400" b="1" dirty="0"/>
              <a:t>Weeping prophet, do no weep—16:2-5</a:t>
            </a:r>
          </a:p>
          <a:p>
            <a:pPr marL="517525" indent="-461963">
              <a:buFont typeface="Wingdings" panose="05000000000000000000" pitchFamily="2" charset="2"/>
              <a:buChar char="Ø"/>
              <a:tabLst>
                <a:tab pos="1939925" algn="l"/>
              </a:tabLst>
            </a:pPr>
            <a:r>
              <a:rPr lang="en-US" sz="2400" b="1" dirty="0"/>
              <a:t>After judgment, restoration—16:14-18</a:t>
            </a:r>
          </a:p>
          <a:p>
            <a:pPr marL="517525" indent="-461963">
              <a:buFont typeface="Wingdings" panose="05000000000000000000" pitchFamily="2" charset="2"/>
              <a:buChar char="Ø"/>
              <a:tabLst>
                <a:tab pos="1939925" algn="l"/>
              </a:tabLst>
            </a:pPr>
            <a:r>
              <a:rPr lang="en-US" sz="2400" b="1" dirty="0"/>
              <a:t>Your choice—Blessing/cursing—17:5-8</a:t>
            </a:r>
          </a:p>
          <a:p>
            <a:pPr marL="517525" indent="-461963">
              <a:buFont typeface="Wingdings" panose="05000000000000000000" pitchFamily="2" charset="2"/>
              <a:buChar char="Ø"/>
              <a:tabLst>
                <a:tab pos="1939925" algn="l"/>
              </a:tabLst>
            </a:pPr>
            <a:r>
              <a:rPr lang="en-US" sz="2400" b="1" dirty="0"/>
              <a:t>The Potter and the clay—18:1-12</a:t>
            </a:r>
          </a:p>
          <a:p>
            <a:pPr marL="517525" indent="-461963">
              <a:buFont typeface="Wingdings" panose="05000000000000000000" pitchFamily="2" charset="2"/>
              <a:buChar char="Ø"/>
              <a:tabLst>
                <a:tab pos="1939925" algn="l"/>
              </a:tabLst>
            </a:pPr>
            <a:r>
              <a:rPr lang="en-US" sz="2400" b="1" dirty="0"/>
              <a:t>Jeremiah attacked, his prayer—18:18ff</a:t>
            </a:r>
          </a:p>
          <a:p>
            <a:pPr marL="517525" indent="-461963">
              <a:buFont typeface="Wingdings" panose="05000000000000000000" pitchFamily="2" charset="2"/>
              <a:buChar char="Ø"/>
              <a:tabLst>
                <a:tab pos="1939925" algn="l"/>
              </a:tabLst>
            </a:pPr>
            <a:r>
              <a:rPr lang="en-US" sz="2400" b="1" dirty="0"/>
              <a:t>Jeremiah &amp; the broken flask---19:1-11</a:t>
            </a:r>
          </a:p>
        </p:txBody>
      </p:sp>
      <p:sp>
        <p:nvSpPr>
          <p:cNvPr id="2" name="TextBox 1"/>
          <p:cNvSpPr txBox="1"/>
          <p:nvPr/>
        </p:nvSpPr>
        <p:spPr>
          <a:xfrm>
            <a:off x="5846619" y="361104"/>
            <a:ext cx="6074993" cy="5509200"/>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8  I will make this city desolate and a hissing; everyone who passes by it will be astonished and hiss because of all its plagues. </a:t>
            </a:r>
          </a:p>
          <a:p>
            <a:pPr algn="just"/>
            <a:r>
              <a:rPr lang="en-US" sz="2200" b="1" dirty="0"/>
              <a:t>  9  And I will cause them to eat the flesh of their sons and the flesh of their daughters, and everyone shall eat the flesh of his friend in the siege and in the desperation with which their enemies and those who seek their lives shall drive them to despair." ' </a:t>
            </a:r>
          </a:p>
          <a:p>
            <a:pPr algn="just"/>
            <a:r>
              <a:rPr lang="en-US" sz="2200" b="1" dirty="0"/>
              <a:t>  10  "Then you shall BREAK THE FLASK IN THE SIGHT of the men who go with you, </a:t>
            </a:r>
          </a:p>
          <a:p>
            <a:pPr algn="just"/>
            <a:r>
              <a:rPr lang="en-US" sz="2200" b="1" dirty="0"/>
              <a:t>  11  and say to them, 'Thus says the LORD of hosts: "EVEN SO I WILL BREAK THIS PEOPLE and this city, as one breaks a potter's vessel, which cannot be made whole again; and they shall bury them in Tophet till there is no place to bury. </a:t>
            </a:r>
          </a:p>
        </p:txBody>
      </p:sp>
    </p:spTree>
    <p:extLst>
      <p:ext uri="{BB962C8B-B14F-4D97-AF65-F5344CB8AC3E}">
        <p14:creationId xmlns:p14="http://schemas.microsoft.com/office/powerpoint/2010/main" val="2500203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4893647"/>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Lst>
            </a:pPr>
            <a:r>
              <a:rPr lang="en-US" sz="3600" b="1" dirty="0"/>
              <a:t>Jeremiah 15-22</a:t>
            </a:r>
            <a:endParaRPr lang="en-US" sz="2800" b="1" dirty="0"/>
          </a:p>
          <a:p>
            <a:pPr marL="517525" indent="-461963">
              <a:buFont typeface="Wingdings" panose="05000000000000000000" pitchFamily="2" charset="2"/>
              <a:buChar char="Ø"/>
              <a:tabLst>
                <a:tab pos="1939925" algn="l"/>
              </a:tabLst>
            </a:pPr>
            <a:r>
              <a:rPr lang="en-US" sz="2400" b="1" dirty="0"/>
              <a:t>God’s certain judgment—15:1-4</a:t>
            </a:r>
          </a:p>
          <a:p>
            <a:pPr marL="517525" indent="-461963">
              <a:buFont typeface="Wingdings" panose="05000000000000000000" pitchFamily="2" charset="2"/>
              <a:buChar char="Ø"/>
              <a:tabLst>
                <a:tab pos="1939925" algn="l"/>
              </a:tabLst>
            </a:pPr>
            <a:r>
              <a:rPr lang="en-US" sz="2400" b="1" dirty="0"/>
              <a:t>Jeremiah’s suffering—l “ate” your word—15:15-16, *21</a:t>
            </a:r>
          </a:p>
          <a:p>
            <a:pPr marL="517525" indent="-461963">
              <a:buFont typeface="Wingdings" panose="05000000000000000000" pitchFamily="2" charset="2"/>
              <a:buChar char="Ø"/>
              <a:tabLst>
                <a:tab pos="1939925" algn="l"/>
              </a:tabLst>
            </a:pPr>
            <a:r>
              <a:rPr lang="en-US" sz="2400" b="1" dirty="0"/>
              <a:t>Weeping prophet, do no weep—16:2-5</a:t>
            </a:r>
          </a:p>
          <a:p>
            <a:pPr marL="517525" indent="-461963">
              <a:buFont typeface="Wingdings" panose="05000000000000000000" pitchFamily="2" charset="2"/>
              <a:buChar char="Ø"/>
              <a:tabLst>
                <a:tab pos="1939925" algn="l"/>
              </a:tabLst>
            </a:pPr>
            <a:r>
              <a:rPr lang="en-US" sz="2400" b="1" dirty="0"/>
              <a:t>After judgment, restoration—16:14-18</a:t>
            </a:r>
          </a:p>
          <a:p>
            <a:pPr marL="517525" indent="-461963">
              <a:buFont typeface="Wingdings" panose="05000000000000000000" pitchFamily="2" charset="2"/>
              <a:buChar char="Ø"/>
              <a:tabLst>
                <a:tab pos="1939925" algn="l"/>
              </a:tabLst>
            </a:pPr>
            <a:r>
              <a:rPr lang="en-US" sz="2400" b="1" dirty="0"/>
              <a:t>Your choice—Blessing/cursing—17:5-8</a:t>
            </a:r>
          </a:p>
          <a:p>
            <a:pPr marL="517525" indent="-461963">
              <a:buFont typeface="Wingdings" panose="05000000000000000000" pitchFamily="2" charset="2"/>
              <a:buChar char="Ø"/>
              <a:tabLst>
                <a:tab pos="1939925" algn="l"/>
              </a:tabLst>
            </a:pPr>
            <a:r>
              <a:rPr lang="en-US" sz="2400" b="1" dirty="0"/>
              <a:t>The Potter and the clay—18:1-12</a:t>
            </a:r>
          </a:p>
          <a:p>
            <a:pPr marL="517525" indent="-461963">
              <a:buFont typeface="Wingdings" panose="05000000000000000000" pitchFamily="2" charset="2"/>
              <a:buChar char="Ø"/>
              <a:tabLst>
                <a:tab pos="1939925" algn="l"/>
              </a:tabLst>
            </a:pPr>
            <a:r>
              <a:rPr lang="en-US" sz="2400" b="1" dirty="0"/>
              <a:t>Jeremiah attacked, his prayer—18:18ff</a:t>
            </a:r>
          </a:p>
          <a:p>
            <a:pPr marL="517525" indent="-461963">
              <a:buFont typeface="Wingdings" panose="05000000000000000000" pitchFamily="2" charset="2"/>
              <a:buChar char="Ø"/>
              <a:tabLst>
                <a:tab pos="1939925" algn="l"/>
              </a:tabLst>
            </a:pPr>
            <a:r>
              <a:rPr lang="en-US" sz="2400" b="1" dirty="0"/>
              <a:t>Jeremiah &amp; the broken flask---19:1-11</a:t>
            </a:r>
          </a:p>
          <a:p>
            <a:pPr marL="517525" indent="-461963">
              <a:buFont typeface="Wingdings" panose="05000000000000000000" pitchFamily="2" charset="2"/>
              <a:buChar char="Ø"/>
              <a:tabLst>
                <a:tab pos="1939925" algn="l"/>
              </a:tabLst>
            </a:pPr>
            <a:r>
              <a:rPr lang="en-US" sz="2400" b="1" dirty="0"/>
              <a:t>Message to </a:t>
            </a:r>
            <a:r>
              <a:rPr lang="en-US" sz="2400" b="1" dirty="0" err="1"/>
              <a:t>Pashhur</a:t>
            </a:r>
            <a:r>
              <a:rPr lang="en-US" sz="2400" b="1" dirty="0"/>
              <a:t>, the priest—20:1ff</a:t>
            </a:r>
          </a:p>
        </p:txBody>
      </p:sp>
      <p:sp>
        <p:nvSpPr>
          <p:cNvPr id="2" name="TextBox 1"/>
          <p:cNvSpPr txBox="1"/>
          <p:nvPr/>
        </p:nvSpPr>
        <p:spPr>
          <a:xfrm>
            <a:off x="5846619" y="361104"/>
            <a:ext cx="6074993" cy="6186309"/>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1  Now </a:t>
            </a:r>
            <a:r>
              <a:rPr lang="en-US" sz="2200" b="1" dirty="0" err="1"/>
              <a:t>Pashhur</a:t>
            </a:r>
            <a:r>
              <a:rPr lang="en-US" sz="2200" b="1" dirty="0"/>
              <a:t> the son of </a:t>
            </a:r>
            <a:r>
              <a:rPr lang="en-US" sz="2200" b="1" dirty="0" err="1"/>
              <a:t>Immer</a:t>
            </a:r>
            <a:r>
              <a:rPr lang="en-US" sz="2200" b="1" dirty="0"/>
              <a:t>, the priest who was also chief governor in the house of the LORD, heard that Jeremiah prophesied these things. </a:t>
            </a:r>
          </a:p>
          <a:p>
            <a:pPr algn="just"/>
            <a:r>
              <a:rPr lang="en-US" sz="2200" b="1" dirty="0"/>
              <a:t>  2  Then </a:t>
            </a:r>
            <a:r>
              <a:rPr lang="en-US" sz="2200" b="1" dirty="0" err="1"/>
              <a:t>Pashhur</a:t>
            </a:r>
            <a:r>
              <a:rPr lang="en-US" sz="2200" b="1" dirty="0"/>
              <a:t> struck Jeremiah the prophet, and put him in the stocks that were in the high gate of Benjamin, which was by the house of the LORD. </a:t>
            </a:r>
          </a:p>
          <a:p>
            <a:pPr algn="just"/>
            <a:r>
              <a:rPr lang="en-US" sz="2200" b="1" dirty="0"/>
              <a:t>  3  And it happened on the next day that </a:t>
            </a:r>
            <a:r>
              <a:rPr lang="en-US" sz="2200" b="1" dirty="0" err="1"/>
              <a:t>Pashhur</a:t>
            </a:r>
            <a:r>
              <a:rPr lang="en-US" sz="2200" b="1" dirty="0"/>
              <a:t> brought Jeremiah out of the stocks. Then Jeremiah said to him, "The LORD has not called your name </a:t>
            </a:r>
            <a:r>
              <a:rPr lang="en-US" sz="2200" b="1" dirty="0" err="1"/>
              <a:t>Pashhur</a:t>
            </a:r>
            <a:r>
              <a:rPr lang="en-US" sz="2200" b="1" dirty="0"/>
              <a:t>, but </a:t>
            </a:r>
            <a:r>
              <a:rPr lang="en-US" sz="2200" b="1" dirty="0" err="1"/>
              <a:t>Magor-Missabib</a:t>
            </a:r>
            <a:r>
              <a:rPr lang="en-US" sz="2200" b="1" dirty="0"/>
              <a:t>. (</a:t>
            </a:r>
            <a:r>
              <a:rPr lang="en-US" sz="2200" b="1" i="1" dirty="0"/>
              <a:t>fear on every side</a:t>
            </a:r>
            <a:r>
              <a:rPr lang="en-US" sz="2200" b="1" dirty="0"/>
              <a:t>)</a:t>
            </a:r>
          </a:p>
          <a:p>
            <a:pPr algn="just"/>
            <a:r>
              <a:rPr lang="en-US" sz="2200" b="1" dirty="0"/>
              <a:t>  4  For thus says the LORD: 'Behold, I will make you a terror to yourself and to all your friends; and they shall fall by the sword of their enemies, and your eyes shall see it. I will give all Judah into the hand of the king of Babylon, and he shall carry them captive to Babylon and slay them with the sword. . . You shall go to Babylon, and there you shall die, and be buried there . . . </a:t>
            </a:r>
          </a:p>
        </p:txBody>
      </p:sp>
    </p:spTree>
    <p:extLst>
      <p:ext uri="{BB962C8B-B14F-4D97-AF65-F5344CB8AC3E}">
        <p14:creationId xmlns:p14="http://schemas.microsoft.com/office/powerpoint/2010/main" val="2533772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5262979"/>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Lst>
            </a:pPr>
            <a:r>
              <a:rPr lang="en-US" sz="3600" b="1" dirty="0"/>
              <a:t>Jeremiah 15-22</a:t>
            </a:r>
            <a:endParaRPr lang="en-US" sz="2800" b="1" dirty="0"/>
          </a:p>
          <a:p>
            <a:pPr marL="517525" indent="-461963">
              <a:buFont typeface="Wingdings" panose="05000000000000000000" pitchFamily="2" charset="2"/>
              <a:buChar char="Ø"/>
              <a:tabLst>
                <a:tab pos="1939925" algn="l"/>
              </a:tabLst>
            </a:pPr>
            <a:r>
              <a:rPr lang="en-US" sz="2400" b="1" dirty="0"/>
              <a:t>God’s certain judgment—15:1-4</a:t>
            </a:r>
          </a:p>
          <a:p>
            <a:pPr marL="517525" indent="-461963">
              <a:buFont typeface="Wingdings" panose="05000000000000000000" pitchFamily="2" charset="2"/>
              <a:buChar char="Ø"/>
              <a:tabLst>
                <a:tab pos="1939925" algn="l"/>
              </a:tabLst>
            </a:pPr>
            <a:r>
              <a:rPr lang="en-US" sz="2400" b="1" dirty="0"/>
              <a:t>Jeremiah’s suffering—l “ate” your word—15:15-16, *21</a:t>
            </a:r>
          </a:p>
          <a:p>
            <a:pPr marL="517525" indent="-461963">
              <a:buFont typeface="Wingdings" panose="05000000000000000000" pitchFamily="2" charset="2"/>
              <a:buChar char="Ø"/>
              <a:tabLst>
                <a:tab pos="1939925" algn="l"/>
              </a:tabLst>
            </a:pPr>
            <a:r>
              <a:rPr lang="en-US" sz="2400" b="1" dirty="0"/>
              <a:t>Weeping prophet, do no weep—16:2-5</a:t>
            </a:r>
          </a:p>
          <a:p>
            <a:pPr marL="517525" indent="-461963">
              <a:buFont typeface="Wingdings" panose="05000000000000000000" pitchFamily="2" charset="2"/>
              <a:buChar char="Ø"/>
              <a:tabLst>
                <a:tab pos="1939925" algn="l"/>
              </a:tabLst>
            </a:pPr>
            <a:r>
              <a:rPr lang="en-US" sz="2400" b="1" dirty="0"/>
              <a:t>After judgment, restoration—16:14-18</a:t>
            </a:r>
          </a:p>
          <a:p>
            <a:pPr marL="517525" indent="-461963">
              <a:buFont typeface="Wingdings" panose="05000000000000000000" pitchFamily="2" charset="2"/>
              <a:buChar char="Ø"/>
              <a:tabLst>
                <a:tab pos="1939925" algn="l"/>
              </a:tabLst>
            </a:pPr>
            <a:r>
              <a:rPr lang="en-US" sz="2400" b="1" dirty="0"/>
              <a:t>Your choice—Blessing/cursing—17:5-8</a:t>
            </a:r>
          </a:p>
          <a:p>
            <a:pPr marL="517525" indent="-461963">
              <a:buFont typeface="Wingdings" panose="05000000000000000000" pitchFamily="2" charset="2"/>
              <a:buChar char="Ø"/>
              <a:tabLst>
                <a:tab pos="1939925" algn="l"/>
              </a:tabLst>
            </a:pPr>
            <a:r>
              <a:rPr lang="en-US" sz="2400" b="1" dirty="0"/>
              <a:t>The Potter and the clay—18:1-12</a:t>
            </a:r>
          </a:p>
          <a:p>
            <a:pPr marL="517525" indent="-461963">
              <a:buFont typeface="Wingdings" panose="05000000000000000000" pitchFamily="2" charset="2"/>
              <a:buChar char="Ø"/>
              <a:tabLst>
                <a:tab pos="1939925" algn="l"/>
              </a:tabLst>
            </a:pPr>
            <a:r>
              <a:rPr lang="en-US" sz="2400" b="1" dirty="0"/>
              <a:t>Jeremiah attacked, his prayer—18:18ff</a:t>
            </a:r>
          </a:p>
          <a:p>
            <a:pPr marL="517525" indent="-461963">
              <a:buFont typeface="Wingdings" panose="05000000000000000000" pitchFamily="2" charset="2"/>
              <a:buChar char="Ø"/>
              <a:tabLst>
                <a:tab pos="1939925" algn="l"/>
              </a:tabLst>
            </a:pPr>
            <a:r>
              <a:rPr lang="en-US" sz="2400" b="1" dirty="0"/>
              <a:t>Jeremiah &amp; the broken flask---19:1-11</a:t>
            </a:r>
          </a:p>
          <a:p>
            <a:pPr marL="517525" indent="-461963">
              <a:buFont typeface="Wingdings" panose="05000000000000000000" pitchFamily="2" charset="2"/>
              <a:buChar char="Ø"/>
              <a:tabLst>
                <a:tab pos="1939925" algn="l"/>
              </a:tabLst>
            </a:pPr>
            <a:r>
              <a:rPr lang="en-US" sz="2400" b="1" dirty="0"/>
              <a:t>Message to </a:t>
            </a:r>
            <a:r>
              <a:rPr lang="en-US" sz="2400" b="1" dirty="0" err="1"/>
              <a:t>Pashhur</a:t>
            </a:r>
            <a:r>
              <a:rPr lang="en-US" sz="2400" b="1" dirty="0"/>
              <a:t>, the priest—20:1ff</a:t>
            </a:r>
          </a:p>
          <a:p>
            <a:pPr marL="517525" indent="-461963">
              <a:buFont typeface="Wingdings" panose="05000000000000000000" pitchFamily="2" charset="2"/>
              <a:buChar char="Ø"/>
              <a:tabLst>
                <a:tab pos="1939925" algn="l"/>
              </a:tabLst>
            </a:pPr>
            <a:r>
              <a:rPr lang="en-US" sz="2400" b="1" dirty="0"/>
              <a:t>Jeremiah—”I quit”—20:7-10</a:t>
            </a:r>
          </a:p>
        </p:txBody>
      </p:sp>
      <p:sp>
        <p:nvSpPr>
          <p:cNvPr id="2" name="TextBox 1"/>
          <p:cNvSpPr txBox="1"/>
          <p:nvPr/>
        </p:nvSpPr>
        <p:spPr>
          <a:xfrm>
            <a:off x="5846619" y="370340"/>
            <a:ext cx="6074993" cy="6047809"/>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150" b="1" dirty="0"/>
              <a:t>  7  O LORD, You induced me, and I was persuaded; You are stronger than I, and have prevailed. I am in derision daily; Everyone mocks me. </a:t>
            </a:r>
          </a:p>
          <a:p>
            <a:pPr algn="just"/>
            <a:r>
              <a:rPr lang="en-US" sz="2150" b="1" dirty="0"/>
              <a:t>  8 For  when I spoke, I cried out; I shouted, "</a:t>
            </a:r>
            <a:r>
              <a:rPr lang="en-US" sz="2150" b="1" dirty="0" err="1"/>
              <a:t>Vio-lence</a:t>
            </a:r>
            <a:r>
              <a:rPr lang="en-US" sz="2150" b="1" dirty="0"/>
              <a:t> and plunder!" Because the word of the LORD was made to me A reproach and a derision daily. </a:t>
            </a:r>
          </a:p>
          <a:p>
            <a:pPr algn="just"/>
            <a:r>
              <a:rPr lang="en-US" sz="2150" b="1" dirty="0"/>
              <a:t>  9  Then I said, "I will not make mention of Him, Nor speak anymore in His name." But His word was in my heart like a burning fire Shut up in my bones; I was weary of holding it back, And I could not. </a:t>
            </a:r>
          </a:p>
          <a:p>
            <a:pPr algn="just"/>
            <a:r>
              <a:rPr lang="en-US" sz="2150" b="1" dirty="0"/>
              <a:t>  10 For I heard many mocking: "Fear on every side!" "Report," they say, "and we will report it!" All my acquaintances watched for my stumbling, saying, "Perhaps he can be induced; Then we will prevail against him, And we will take our revenge on him." </a:t>
            </a:r>
          </a:p>
          <a:p>
            <a:pPr algn="just"/>
            <a:r>
              <a:rPr lang="en-US" sz="2150" b="1" dirty="0"/>
              <a:t>  11  But the LORD is with me as a mighty, awesome One. . . . </a:t>
            </a:r>
          </a:p>
        </p:txBody>
      </p:sp>
    </p:spTree>
    <p:extLst>
      <p:ext uri="{BB962C8B-B14F-4D97-AF65-F5344CB8AC3E}">
        <p14:creationId xmlns:p14="http://schemas.microsoft.com/office/powerpoint/2010/main" val="32378779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5632311"/>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Lst>
            </a:pPr>
            <a:r>
              <a:rPr lang="en-US" sz="3600" b="1" dirty="0"/>
              <a:t>Jeremiah 15-22</a:t>
            </a:r>
            <a:endParaRPr lang="en-US" sz="2800" b="1" dirty="0"/>
          </a:p>
          <a:p>
            <a:pPr marL="517525" indent="-461963">
              <a:buFont typeface="Wingdings" panose="05000000000000000000" pitchFamily="2" charset="2"/>
              <a:buChar char="Ø"/>
              <a:tabLst>
                <a:tab pos="1939925" algn="l"/>
              </a:tabLst>
            </a:pPr>
            <a:r>
              <a:rPr lang="en-US" sz="2400" b="1" dirty="0"/>
              <a:t>God’s certain judgment—15:1-4</a:t>
            </a:r>
          </a:p>
          <a:p>
            <a:pPr marL="517525" indent="-461963">
              <a:buFont typeface="Wingdings" panose="05000000000000000000" pitchFamily="2" charset="2"/>
              <a:buChar char="Ø"/>
              <a:tabLst>
                <a:tab pos="1939925" algn="l"/>
              </a:tabLst>
            </a:pPr>
            <a:r>
              <a:rPr lang="en-US" sz="2400" b="1" dirty="0"/>
              <a:t>Jeremiah’s suffering—l “ate” your word—15:15-16, *21</a:t>
            </a:r>
          </a:p>
          <a:p>
            <a:pPr marL="517525" indent="-461963">
              <a:buFont typeface="Wingdings" panose="05000000000000000000" pitchFamily="2" charset="2"/>
              <a:buChar char="Ø"/>
              <a:tabLst>
                <a:tab pos="1939925" algn="l"/>
              </a:tabLst>
            </a:pPr>
            <a:r>
              <a:rPr lang="en-US" sz="2400" b="1" dirty="0"/>
              <a:t>Weeping prophet, do no weep—16:2-5</a:t>
            </a:r>
          </a:p>
          <a:p>
            <a:pPr marL="517525" indent="-461963">
              <a:buFont typeface="Wingdings" panose="05000000000000000000" pitchFamily="2" charset="2"/>
              <a:buChar char="Ø"/>
              <a:tabLst>
                <a:tab pos="1939925" algn="l"/>
              </a:tabLst>
            </a:pPr>
            <a:r>
              <a:rPr lang="en-US" sz="2400" b="1" dirty="0"/>
              <a:t>After judgment, restoration—16:14-18</a:t>
            </a:r>
          </a:p>
          <a:p>
            <a:pPr marL="517525" indent="-461963">
              <a:buFont typeface="Wingdings" panose="05000000000000000000" pitchFamily="2" charset="2"/>
              <a:buChar char="Ø"/>
              <a:tabLst>
                <a:tab pos="1939925" algn="l"/>
              </a:tabLst>
            </a:pPr>
            <a:r>
              <a:rPr lang="en-US" sz="2400" b="1" dirty="0"/>
              <a:t>Your choice—Blessing/cursing—17:5-8</a:t>
            </a:r>
          </a:p>
          <a:p>
            <a:pPr marL="517525" indent="-461963">
              <a:buFont typeface="Wingdings" panose="05000000000000000000" pitchFamily="2" charset="2"/>
              <a:buChar char="Ø"/>
              <a:tabLst>
                <a:tab pos="1939925" algn="l"/>
              </a:tabLst>
            </a:pPr>
            <a:r>
              <a:rPr lang="en-US" sz="2400" b="1" dirty="0"/>
              <a:t>The Potter and the clay—18:1-12</a:t>
            </a:r>
          </a:p>
          <a:p>
            <a:pPr marL="517525" indent="-461963">
              <a:buFont typeface="Wingdings" panose="05000000000000000000" pitchFamily="2" charset="2"/>
              <a:buChar char="Ø"/>
              <a:tabLst>
                <a:tab pos="1939925" algn="l"/>
              </a:tabLst>
            </a:pPr>
            <a:r>
              <a:rPr lang="en-US" sz="2400" b="1" dirty="0"/>
              <a:t>Jeremiah attacked, his prayer—18:18ff</a:t>
            </a:r>
          </a:p>
          <a:p>
            <a:pPr marL="517525" indent="-461963">
              <a:buFont typeface="Wingdings" panose="05000000000000000000" pitchFamily="2" charset="2"/>
              <a:buChar char="Ø"/>
              <a:tabLst>
                <a:tab pos="1939925" algn="l"/>
              </a:tabLst>
            </a:pPr>
            <a:r>
              <a:rPr lang="en-US" sz="2400" b="1" dirty="0"/>
              <a:t>Jeremiah &amp; the broken flask---19:1-11</a:t>
            </a:r>
          </a:p>
          <a:p>
            <a:pPr marL="517525" indent="-461963">
              <a:buFont typeface="Wingdings" panose="05000000000000000000" pitchFamily="2" charset="2"/>
              <a:buChar char="Ø"/>
              <a:tabLst>
                <a:tab pos="1939925" algn="l"/>
              </a:tabLst>
            </a:pPr>
            <a:r>
              <a:rPr lang="en-US" sz="2400" b="1" dirty="0"/>
              <a:t>Message to </a:t>
            </a:r>
            <a:r>
              <a:rPr lang="en-US" sz="2400" b="1" dirty="0" err="1"/>
              <a:t>Pashhur</a:t>
            </a:r>
            <a:r>
              <a:rPr lang="en-US" sz="2400" b="1" dirty="0"/>
              <a:t>, the priest—20:1ff</a:t>
            </a:r>
          </a:p>
          <a:p>
            <a:pPr marL="517525" indent="-461963">
              <a:buFont typeface="Wingdings" panose="05000000000000000000" pitchFamily="2" charset="2"/>
              <a:buChar char="Ø"/>
              <a:tabLst>
                <a:tab pos="1939925" algn="l"/>
              </a:tabLst>
            </a:pPr>
            <a:r>
              <a:rPr lang="en-US" sz="2400" b="1" dirty="0"/>
              <a:t>Jeremiah—”I quit”—20:7-10</a:t>
            </a:r>
          </a:p>
          <a:p>
            <a:pPr marL="517525" indent="-461963">
              <a:buFont typeface="Wingdings" panose="05000000000000000000" pitchFamily="2" charset="2"/>
              <a:buChar char="Ø"/>
              <a:tabLst>
                <a:tab pos="1939925" algn="l"/>
              </a:tabLst>
            </a:pPr>
            <a:r>
              <a:rPr lang="en-US" sz="2400" b="1" dirty="0"/>
              <a:t>God—”I will destroy you”—21:5-9</a:t>
            </a:r>
          </a:p>
        </p:txBody>
      </p:sp>
      <p:sp>
        <p:nvSpPr>
          <p:cNvPr id="2" name="TextBox 1"/>
          <p:cNvSpPr txBox="1"/>
          <p:nvPr/>
        </p:nvSpPr>
        <p:spPr>
          <a:xfrm>
            <a:off x="5846619" y="342632"/>
            <a:ext cx="6074993" cy="6378669"/>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150" b="1" dirty="0"/>
              <a:t>  6  I will strike the inhabitants of this city, both man and beast; they shall die of a great pestilence. </a:t>
            </a:r>
          </a:p>
          <a:p>
            <a:pPr algn="just"/>
            <a:r>
              <a:rPr lang="en-US" sz="2150" b="1" dirty="0"/>
              <a:t>  7  And afterward," says the LORD, "I will deliver Zedekiah king of Judah, his servants and the people, and such as are left in this city from the pestilence and the sword and the famine, into the hand of Nebuchadnezzar king of Babylon, into the hand of their enemies, and into the hand of those who seek their life; and he shall strike them with the edge of the sword. He shall not spare them, or have pity or mercy." ' </a:t>
            </a:r>
          </a:p>
          <a:p>
            <a:pPr algn="just"/>
            <a:r>
              <a:rPr lang="en-US" sz="2150" b="1" dirty="0"/>
              <a:t>  8  "Now you shall say to this people, 'Thus says the LORD: "Behold, I set before you the way of life and the way of death. </a:t>
            </a:r>
          </a:p>
          <a:p>
            <a:pPr algn="just"/>
            <a:r>
              <a:rPr lang="en-US" sz="2150" b="1" dirty="0"/>
              <a:t>  9  He who remains in this city shall die by the sword, by famine, and by pestilence; but he who goes out and defects to the Chaldeans who besiege you, he shall live, and his life shall be as a prize to him. </a:t>
            </a:r>
          </a:p>
        </p:txBody>
      </p:sp>
    </p:spTree>
    <p:extLst>
      <p:ext uri="{BB962C8B-B14F-4D97-AF65-F5344CB8AC3E}">
        <p14:creationId xmlns:p14="http://schemas.microsoft.com/office/powerpoint/2010/main" val="3880810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6001643"/>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Lst>
            </a:pPr>
            <a:r>
              <a:rPr lang="en-US" sz="3600" b="1" dirty="0"/>
              <a:t>Jeremiah 15-22</a:t>
            </a:r>
            <a:endParaRPr lang="en-US" sz="2800" b="1" dirty="0"/>
          </a:p>
          <a:p>
            <a:pPr marL="517525" indent="-461963">
              <a:buFont typeface="Wingdings" panose="05000000000000000000" pitchFamily="2" charset="2"/>
              <a:buChar char="Ø"/>
              <a:tabLst>
                <a:tab pos="1939925" algn="l"/>
              </a:tabLst>
            </a:pPr>
            <a:r>
              <a:rPr lang="en-US" sz="2400" b="1" dirty="0"/>
              <a:t>God’s certain judgment—15:1-4</a:t>
            </a:r>
          </a:p>
          <a:p>
            <a:pPr marL="517525" indent="-461963">
              <a:buFont typeface="Wingdings" panose="05000000000000000000" pitchFamily="2" charset="2"/>
              <a:buChar char="Ø"/>
              <a:tabLst>
                <a:tab pos="1939925" algn="l"/>
              </a:tabLst>
            </a:pPr>
            <a:r>
              <a:rPr lang="en-US" sz="2400" b="1" dirty="0"/>
              <a:t>Jeremiah’s suffering—l “ate” your word—15:15-16, *21</a:t>
            </a:r>
          </a:p>
          <a:p>
            <a:pPr marL="517525" indent="-461963">
              <a:buFont typeface="Wingdings" panose="05000000000000000000" pitchFamily="2" charset="2"/>
              <a:buChar char="Ø"/>
              <a:tabLst>
                <a:tab pos="1939925" algn="l"/>
              </a:tabLst>
            </a:pPr>
            <a:r>
              <a:rPr lang="en-US" sz="2400" b="1" dirty="0"/>
              <a:t>Weeping prophet, do no weep—16:2-5</a:t>
            </a:r>
          </a:p>
          <a:p>
            <a:pPr marL="517525" indent="-461963">
              <a:buFont typeface="Wingdings" panose="05000000000000000000" pitchFamily="2" charset="2"/>
              <a:buChar char="Ø"/>
              <a:tabLst>
                <a:tab pos="1939925" algn="l"/>
              </a:tabLst>
            </a:pPr>
            <a:r>
              <a:rPr lang="en-US" sz="2400" b="1" dirty="0"/>
              <a:t>After judgment, restoration—16:14-18</a:t>
            </a:r>
          </a:p>
          <a:p>
            <a:pPr marL="517525" indent="-461963">
              <a:buFont typeface="Wingdings" panose="05000000000000000000" pitchFamily="2" charset="2"/>
              <a:buChar char="Ø"/>
              <a:tabLst>
                <a:tab pos="1939925" algn="l"/>
              </a:tabLst>
            </a:pPr>
            <a:r>
              <a:rPr lang="en-US" sz="2400" b="1" dirty="0"/>
              <a:t>Your choice—Blessing/cursing—17:5-8</a:t>
            </a:r>
          </a:p>
          <a:p>
            <a:pPr marL="517525" indent="-461963">
              <a:buFont typeface="Wingdings" panose="05000000000000000000" pitchFamily="2" charset="2"/>
              <a:buChar char="Ø"/>
              <a:tabLst>
                <a:tab pos="1939925" algn="l"/>
              </a:tabLst>
            </a:pPr>
            <a:r>
              <a:rPr lang="en-US" sz="2400" b="1" dirty="0"/>
              <a:t>The Potter and the clay—18:1-12</a:t>
            </a:r>
          </a:p>
          <a:p>
            <a:pPr marL="517525" indent="-461963">
              <a:buFont typeface="Wingdings" panose="05000000000000000000" pitchFamily="2" charset="2"/>
              <a:buChar char="Ø"/>
              <a:tabLst>
                <a:tab pos="1939925" algn="l"/>
              </a:tabLst>
            </a:pPr>
            <a:r>
              <a:rPr lang="en-US" sz="2400" b="1" dirty="0"/>
              <a:t>Jeremiah attacked, his prayer—18:18ff</a:t>
            </a:r>
          </a:p>
          <a:p>
            <a:pPr marL="517525" indent="-461963">
              <a:buFont typeface="Wingdings" panose="05000000000000000000" pitchFamily="2" charset="2"/>
              <a:buChar char="Ø"/>
              <a:tabLst>
                <a:tab pos="1939925" algn="l"/>
              </a:tabLst>
            </a:pPr>
            <a:r>
              <a:rPr lang="en-US" sz="2400" b="1" dirty="0"/>
              <a:t>Jeremiah &amp; the broken flask---19:1-11</a:t>
            </a:r>
          </a:p>
          <a:p>
            <a:pPr marL="517525" indent="-461963">
              <a:buFont typeface="Wingdings" panose="05000000000000000000" pitchFamily="2" charset="2"/>
              <a:buChar char="Ø"/>
              <a:tabLst>
                <a:tab pos="1939925" algn="l"/>
              </a:tabLst>
            </a:pPr>
            <a:r>
              <a:rPr lang="en-US" sz="2400" b="1" dirty="0"/>
              <a:t>Message to </a:t>
            </a:r>
            <a:r>
              <a:rPr lang="en-US" sz="2400" b="1" dirty="0" err="1"/>
              <a:t>Pashhur</a:t>
            </a:r>
            <a:r>
              <a:rPr lang="en-US" sz="2400" b="1" dirty="0"/>
              <a:t>, the priest—20:1ff</a:t>
            </a:r>
          </a:p>
          <a:p>
            <a:pPr marL="517525" indent="-461963">
              <a:buFont typeface="Wingdings" panose="05000000000000000000" pitchFamily="2" charset="2"/>
              <a:buChar char="Ø"/>
              <a:tabLst>
                <a:tab pos="1939925" algn="l"/>
              </a:tabLst>
            </a:pPr>
            <a:r>
              <a:rPr lang="en-US" sz="2400" b="1" dirty="0"/>
              <a:t>Jeremiah—”I quit”—20:7-10</a:t>
            </a:r>
          </a:p>
          <a:p>
            <a:pPr marL="517525" indent="-461963">
              <a:buFont typeface="Wingdings" panose="05000000000000000000" pitchFamily="2" charset="2"/>
              <a:buChar char="Ø"/>
              <a:tabLst>
                <a:tab pos="1939925" algn="l"/>
              </a:tabLst>
            </a:pPr>
            <a:r>
              <a:rPr lang="en-US" sz="2400" b="1" dirty="0"/>
              <a:t>God—”I will destroy you”—21:5-9</a:t>
            </a:r>
          </a:p>
          <a:p>
            <a:pPr marL="517525" indent="-461963">
              <a:buFont typeface="Wingdings" panose="05000000000000000000" pitchFamily="2" charset="2"/>
              <a:buChar char="Ø"/>
              <a:tabLst>
                <a:tab pos="1939925" algn="l"/>
              </a:tabLst>
            </a:pPr>
            <a:r>
              <a:rPr lang="en-US" sz="2400" b="1" dirty="0"/>
              <a:t>Message to Josiah’s sons—22:11-30 </a:t>
            </a:r>
          </a:p>
        </p:txBody>
      </p:sp>
      <p:sp>
        <p:nvSpPr>
          <p:cNvPr id="2" name="TextBox 1"/>
          <p:cNvSpPr txBox="1"/>
          <p:nvPr/>
        </p:nvSpPr>
        <p:spPr>
          <a:xfrm>
            <a:off x="5846619" y="342632"/>
            <a:ext cx="6074993" cy="6378669"/>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150" b="1" dirty="0"/>
              <a:t>  11  For thus says the LORD concerning SHALLUM (</a:t>
            </a:r>
            <a:r>
              <a:rPr lang="en-US" sz="2150" b="1" i="1" dirty="0" err="1"/>
              <a:t>Jehoahaz</a:t>
            </a:r>
            <a:r>
              <a:rPr lang="en-US" sz="2150" b="1" dirty="0"/>
              <a:t>) the son of Josiah, king of Judah, who reigned instead of Josiah his father, who went from this place: "He shall not return here anymore, </a:t>
            </a:r>
          </a:p>
          <a:p>
            <a:pPr algn="just"/>
            <a:r>
              <a:rPr lang="en-US" sz="2150" b="1" dirty="0"/>
              <a:t>  12  but he shall die in the place where they have led him captive, and shall see this land no more. . .  </a:t>
            </a:r>
          </a:p>
          <a:p>
            <a:pPr algn="just"/>
            <a:r>
              <a:rPr lang="en-US" sz="2150" b="1" dirty="0"/>
              <a:t>  18  Therefore thus says the Lord concerning JEHOIKIM the son of Josiah, king of Judah: "They shall not lament for him, Saying, 'Alas, my brother!' or 'Alas, my sister!' They shall not lament for him, Saying, 'Alas, master!' or 'Alas, his glory!' </a:t>
            </a:r>
          </a:p>
          <a:p>
            <a:pPr algn="just"/>
            <a:r>
              <a:rPr lang="en-US" sz="2150" b="1" dirty="0"/>
              <a:t>  19  He shall be buried with the burial of a donkey, Dragged and cast out beyond the gates of Jerusalem. . .    </a:t>
            </a:r>
          </a:p>
          <a:p>
            <a:pPr algn="just"/>
            <a:r>
              <a:rPr lang="en-US" sz="2150" b="1" dirty="0"/>
              <a:t>  28  "Is this man CONIAH (</a:t>
            </a:r>
            <a:r>
              <a:rPr lang="en-US" sz="2150" b="1" i="1" dirty="0"/>
              <a:t>Jeconiah</a:t>
            </a:r>
            <a:r>
              <a:rPr lang="en-US" sz="2150" b="1" dirty="0"/>
              <a:t>) . . .  30  Thus says the Lord: 'Write this man down as childless, A man who shall not prosper in his days; For none of his descendants shall prosper, Sitting on the throne of David, And ruling anymore in Judah.'</a:t>
            </a:r>
          </a:p>
        </p:txBody>
      </p:sp>
    </p:spTree>
    <p:extLst>
      <p:ext uri="{BB962C8B-B14F-4D97-AF65-F5344CB8AC3E}">
        <p14:creationId xmlns:p14="http://schemas.microsoft.com/office/powerpoint/2010/main" val="1383815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1569660"/>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Lst>
            </a:pPr>
            <a:r>
              <a:rPr lang="en-US" sz="3600" b="1" dirty="0"/>
              <a:t>Jeremiah 15-22</a:t>
            </a:r>
            <a:endParaRPr lang="en-US" sz="2800" b="1" dirty="0"/>
          </a:p>
          <a:p>
            <a:pPr marL="517525" indent="-461963">
              <a:buFont typeface="Wingdings" panose="05000000000000000000" pitchFamily="2" charset="2"/>
              <a:buChar char="Ø"/>
              <a:tabLst>
                <a:tab pos="1939925" algn="l"/>
              </a:tabLst>
            </a:pPr>
            <a:r>
              <a:rPr lang="en-US" sz="2400" b="1" dirty="0"/>
              <a:t>God’s certain judgment—15:1-4</a:t>
            </a:r>
          </a:p>
        </p:txBody>
      </p:sp>
      <p:sp>
        <p:nvSpPr>
          <p:cNvPr id="2" name="TextBox 1"/>
          <p:cNvSpPr txBox="1"/>
          <p:nvPr/>
        </p:nvSpPr>
        <p:spPr>
          <a:xfrm>
            <a:off x="5846619" y="361104"/>
            <a:ext cx="6074993" cy="6186309"/>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1  Then the LORD said to me, "Even if Moses and Samuel stood before Me, My mind would not be favorable toward this people. Cast them out of My sight, and let them go forth. </a:t>
            </a:r>
          </a:p>
          <a:p>
            <a:pPr algn="just"/>
            <a:r>
              <a:rPr lang="en-US" sz="2200" b="1" dirty="0"/>
              <a:t>  2  And it shall be, if they say to you, 'Where should we go?' then you shall tell them, 'Thus says the LORD: "Such as are for death, to death; And such as are for the sword, to the sword; And such as are for the famine, to the famine; And such as are for the captivity, to the captivity." ' </a:t>
            </a:r>
          </a:p>
          <a:p>
            <a:pPr algn="just"/>
            <a:r>
              <a:rPr lang="en-US" sz="2200" b="1" dirty="0"/>
              <a:t>  3  "And I will appoint over them four forms of destruction," says the LORD: "the sword to slay, the dogs to drag, the birds of the heavens and the beasts of the earth to devour and destroy. </a:t>
            </a:r>
          </a:p>
          <a:p>
            <a:pPr algn="just"/>
            <a:r>
              <a:rPr lang="en-US" sz="2200" b="1" dirty="0"/>
              <a:t>  4  I will hand them over to trouble, to all kingdoms of the earth, because of Manasseh the son of Hezekiah, king of Judah, for what he did in Jerusalem. . . .</a:t>
            </a:r>
          </a:p>
        </p:txBody>
      </p:sp>
    </p:spTree>
    <p:extLst>
      <p:ext uri="{BB962C8B-B14F-4D97-AF65-F5344CB8AC3E}">
        <p14:creationId xmlns:p14="http://schemas.microsoft.com/office/powerpoint/2010/main" val="1211114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2308324"/>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Lst>
            </a:pPr>
            <a:r>
              <a:rPr lang="en-US" sz="3600" b="1" dirty="0"/>
              <a:t>Jeremiah 15-22</a:t>
            </a:r>
            <a:endParaRPr lang="en-US" sz="2800" b="1" dirty="0"/>
          </a:p>
          <a:p>
            <a:pPr marL="517525" indent="-461963">
              <a:buFont typeface="Wingdings" panose="05000000000000000000" pitchFamily="2" charset="2"/>
              <a:buChar char="Ø"/>
              <a:tabLst>
                <a:tab pos="1939925" algn="l"/>
              </a:tabLst>
            </a:pPr>
            <a:r>
              <a:rPr lang="en-US" sz="2400" b="1" dirty="0"/>
              <a:t>God’s certain judgment—15:1-4</a:t>
            </a:r>
          </a:p>
          <a:p>
            <a:pPr marL="517525" indent="-461963">
              <a:buFont typeface="Wingdings" panose="05000000000000000000" pitchFamily="2" charset="2"/>
              <a:buChar char="Ø"/>
              <a:tabLst>
                <a:tab pos="1939925" algn="l"/>
              </a:tabLst>
            </a:pPr>
            <a:r>
              <a:rPr lang="en-US" sz="2400" b="1" dirty="0"/>
              <a:t>Jeremiah’s suffering—l “ate” your word—15:15-18, *21</a:t>
            </a:r>
          </a:p>
        </p:txBody>
      </p:sp>
      <p:sp>
        <p:nvSpPr>
          <p:cNvPr id="2" name="TextBox 1"/>
          <p:cNvSpPr txBox="1"/>
          <p:nvPr/>
        </p:nvSpPr>
        <p:spPr>
          <a:xfrm>
            <a:off x="5846619" y="361104"/>
            <a:ext cx="6074993" cy="6186309"/>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15  O Lord, You know; Remember me and visit me, And take vengeance for me on my persecutors. In Your enduring patience, do not take me away. Know that for Your sake I have suffered rebuke. </a:t>
            </a:r>
          </a:p>
          <a:p>
            <a:pPr algn="just"/>
            <a:r>
              <a:rPr lang="en-US" sz="2200" b="1" dirty="0"/>
              <a:t>  16  Your words were found, and I ate them, And Your word was to me the joy and rejoicing of my heart; For I am called by Your name, O Lord God of hosts. </a:t>
            </a:r>
          </a:p>
          <a:p>
            <a:pPr algn="just"/>
            <a:r>
              <a:rPr lang="en-US" sz="2200" b="1" dirty="0"/>
              <a:t>  17  I did not sit in the assembly of the mockers, Nor did I rejoice; I sat alone because of Your hand, For You have filled me with indignation. . . . </a:t>
            </a:r>
          </a:p>
          <a:p>
            <a:pPr algn="just"/>
            <a:r>
              <a:rPr lang="en-US" sz="2200" b="1" dirty="0"/>
              <a:t>18 . . .my pain perpetual . . . my wound incurable, which refuses to be healed? Will You surely be to me like an unreliable stream, As waters that fail? </a:t>
            </a:r>
          </a:p>
          <a:p>
            <a:pPr algn="just"/>
            <a:r>
              <a:rPr lang="en-US" sz="2200" b="1" dirty="0"/>
              <a:t>  21  "I will deliver you from the hand of the wicked, And I WILL REDEEM you from the grip of the terrible."  </a:t>
            </a:r>
            <a:r>
              <a:rPr lang="en-US" sz="2000" b="1" dirty="0"/>
              <a:t>(cf. Luke 21:28)</a:t>
            </a:r>
            <a:endParaRPr lang="en-US" sz="2200" b="1" dirty="0"/>
          </a:p>
        </p:txBody>
      </p:sp>
    </p:spTree>
    <p:extLst>
      <p:ext uri="{BB962C8B-B14F-4D97-AF65-F5344CB8AC3E}">
        <p14:creationId xmlns:p14="http://schemas.microsoft.com/office/powerpoint/2010/main" val="1183863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2677656"/>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Lst>
            </a:pPr>
            <a:r>
              <a:rPr lang="en-US" sz="3600" b="1" dirty="0"/>
              <a:t>Jeremiah 15-22</a:t>
            </a:r>
            <a:endParaRPr lang="en-US" sz="2800" b="1" dirty="0"/>
          </a:p>
          <a:p>
            <a:pPr marL="517525" indent="-461963">
              <a:buFont typeface="Wingdings" panose="05000000000000000000" pitchFamily="2" charset="2"/>
              <a:buChar char="Ø"/>
              <a:tabLst>
                <a:tab pos="1939925" algn="l"/>
              </a:tabLst>
            </a:pPr>
            <a:r>
              <a:rPr lang="en-US" sz="2400" b="1" dirty="0"/>
              <a:t>God’s certain judgment—15:1-4</a:t>
            </a:r>
          </a:p>
          <a:p>
            <a:pPr marL="517525" indent="-461963">
              <a:buFont typeface="Wingdings" panose="05000000000000000000" pitchFamily="2" charset="2"/>
              <a:buChar char="Ø"/>
              <a:tabLst>
                <a:tab pos="1939925" algn="l"/>
              </a:tabLst>
            </a:pPr>
            <a:r>
              <a:rPr lang="en-US" sz="2400" b="1" dirty="0"/>
              <a:t>Jeremiah’s suffering—l “ate” your word—15:15-16, *21</a:t>
            </a:r>
          </a:p>
          <a:p>
            <a:pPr marL="517525" indent="-461963">
              <a:buFont typeface="Wingdings" panose="05000000000000000000" pitchFamily="2" charset="2"/>
              <a:buChar char="Ø"/>
              <a:tabLst>
                <a:tab pos="1939925" algn="l"/>
              </a:tabLst>
            </a:pPr>
            <a:r>
              <a:rPr lang="en-US" sz="2400" b="1" dirty="0"/>
              <a:t>Weeping prophet, do no weep—16:1-5</a:t>
            </a:r>
          </a:p>
        </p:txBody>
      </p:sp>
      <p:sp>
        <p:nvSpPr>
          <p:cNvPr id="2" name="TextBox 1"/>
          <p:cNvSpPr txBox="1"/>
          <p:nvPr/>
        </p:nvSpPr>
        <p:spPr>
          <a:xfrm>
            <a:off x="5846619" y="361104"/>
            <a:ext cx="6074993" cy="5847755"/>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1  The word of the Lord also came to me, saying, </a:t>
            </a:r>
          </a:p>
          <a:p>
            <a:pPr algn="just"/>
            <a:r>
              <a:rPr lang="en-US" sz="2200" b="1" dirty="0"/>
              <a:t>  2  "You shall not take a wife, nor shall you have sons or daughters in this place." </a:t>
            </a:r>
          </a:p>
          <a:p>
            <a:pPr algn="just"/>
            <a:r>
              <a:rPr lang="en-US" sz="2200" b="1" dirty="0"/>
              <a:t>  3  For thus says the LORD concerning the sons and daughters who are born in this place, and concerning their mothers who bore them and their fathers who begot them in this land: </a:t>
            </a:r>
          </a:p>
          <a:p>
            <a:pPr algn="just"/>
            <a:r>
              <a:rPr lang="en-US" sz="2200" b="1" dirty="0"/>
              <a:t>  4  "They shall die gruesome deaths; they shall not be lamented nor shall they be buried, but they shall be like refuse on the face of the earth. They shall be consumed by the sword and by famine, and their corpses shall be meat for the birds of heaven and for the beasts of the earth." </a:t>
            </a:r>
          </a:p>
          <a:p>
            <a:pPr algn="just"/>
            <a:r>
              <a:rPr lang="en-US" sz="2200" b="1" dirty="0"/>
              <a:t>  5  For thus says the Lord: </a:t>
            </a:r>
            <a:r>
              <a:rPr lang="en-US" sz="2200" b="1" dirty="0">
                <a:solidFill>
                  <a:schemeClr val="accent2">
                    <a:lumMod val="50000"/>
                  </a:schemeClr>
                </a:solidFill>
              </a:rPr>
              <a:t>"Do not enter the house of mourning, nor go to lament or bemoan them; for</a:t>
            </a:r>
            <a:r>
              <a:rPr lang="en-US" sz="2200" b="1" dirty="0"/>
              <a:t> I have taken away My peace from this people," says the LORD, "lovingkindness and mercies. </a:t>
            </a:r>
          </a:p>
        </p:txBody>
      </p:sp>
    </p:spTree>
    <p:extLst>
      <p:ext uri="{BB962C8B-B14F-4D97-AF65-F5344CB8AC3E}">
        <p14:creationId xmlns:p14="http://schemas.microsoft.com/office/powerpoint/2010/main" val="1299022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58097"/>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3046988"/>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Lst>
            </a:pPr>
            <a:r>
              <a:rPr lang="en-US" sz="3600" b="1" dirty="0"/>
              <a:t>Jeremiah 15-22</a:t>
            </a:r>
            <a:endParaRPr lang="en-US" sz="2800" b="1" dirty="0"/>
          </a:p>
          <a:p>
            <a:pPr marL="517525" indent="-461963">
              <a:buFont typeface="Wingdings" panose="05000000000000000000" pitchFamily="2" charset="2"/>
              <a:buChar char="Ø"/>
              <a:tabLst>
                <a:tab pos="1939925" algn="l"/>
              </a:tabLst>
            </a:pPr>
            <a:r>
              <a:rPr lang="en-US" sz="2400" b="1" dirty="0"/>
              <a:t>God’s certain judgment—15:1-4</a:t>
            </a:r>
          </a:p>
          <a:p>
            <a:pPr marL="517525" indent="-461963">
              <a:buFont typeface="Wingdings" panose="05000000000000000000" pitchFamily="2" charset="2"/>
              <a:buChar char="Ø"/>
              <a:tabLst>
                <a:tab pos="1939925" algn="l"/>
              </a:tabLst>
            </a:pPr>
            <a:r>
              <a:rPr lang="en-US" sz="2400" b="1" dirty="0"/>
              <a:t>Jeremiah’s suffering—l “ate” your word—15:15-16, *21</a:t>
            </a:r>
          </a:p>
          <a:p>
            <a:pPr marL="517525" indent="-461963">
              <a:buFont typeface="Wingdings" panose="05000000000000000000" pitchFamily="2" charset="2"/>
              <a:buChar char="Ø"/>
              <a:tabLst>
                <a:tab pos="1939925" algn="l"/>
              </a:tabLst>
            </a:pPr>
            <a:r>
              <a:rPr lang="en-US" sz="2400" b="1" dirty="0"/>
              <a:t>Weeping prophet, do no weep—16:1-5</a:t>
            </a:r>
          </a:p>
          <a:p>
            <a:pPr marL="517525" indent="-461963">
              <a:buFont typeface="Wingdings" panose="05000000000000000000" pitchFamily="2" charset="2"/>
              <a:buChar char="Ø"/>
              <a:tabLst>
                <a:tab pos="1939925" algn="l"/>
              </a:tabLst>
            </a:pPr>
            <a:r>
              <a:rPr lang="en-US" sz="2400" b="1" dirty="0"/>
              <a:t>After judgment, restoration—16:14-18</a:t>
            </a:r>
          </a:p>
        </p:txBody>
      </p:sp>
      <p:sp>
        <p:nvSpPr>
          <p:cNvPr id="2" name="TextBox 1"/>
          <p:cNvSpPr txBox="1"/>
          <p:nvPr/>
        </p:nvSpPr>
        <p:spPr>
          <a:xfrm>
            <a:off x="5846619" y="361104"/>
            <a:ext cx="6074993" cy="6186309"/>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14  "Therefore behold, the days are coming," says the LORD, "that it shall no more be said, 'The LORD lives who brought up the children of Israel from the land of Egypt,' </a:t>
            </a:r>
          </a:p>
          <a:p>
            <a:pPr algn="just"/>
            <a:r>
              <a:rPr lang="en-US" sz="2200" b="1" dirty="0"/>
              <a:t>  15  but, 'The LORD lives who brought up the children of Israel from the land of the north and from all the lands where He had driven them.' For I will bring them back into their land which I gave to their fathers. </a:t>
            </a:r>
          </a:p>
          <a:p>
            <a:pPr algn="just"/>
            <a:r>
              <a:rPr lang="en-US" sz="2200" b="1" dirty="0"/>
              <a:t>  16  "Behold, I will send for many fishermen," says the LORD, "and they shall fish them; and afterward I will send for many hunters, and they shall hunt them from every mountain and every hill, and out of the holes of the rocks. . . .</a:t>
            </a:r>
          </a:p>
          <a:p>
            <a:pPr algn="just"/>
            <a:r>
              <a:rPr lang="en-US" sz="2200" b="1" dirty="0"/>
              <a:t>  18  And first I will repay double for their iniquity and their sin, because they have defiled My land; they have filled My inheritance with the carcasses of their detestable and abominable idols." </a:t>
            </a:r>
          </a:p>
        </p:txBody>
      </p:sp>
    </p:spTree>
    <p:extLst>
      <p:ext uri="{BB962C8B-B14F-4D97-AF65-F5344CB8AC3E}">
        <p14:creationId xmlns:p14="http://schemas.microsoft.com/office/powerpoint/2010/main" val="64670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3416320"/>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Lst>
            </a:pPr>
            <a:r>
              <a:rPr lang="en-US" sz="3600" b="1" dirty="0"/>
              <a:t>Jeremiah 15-22</a:t>
            </a:r>
            <a:endParaRPr lang="en-US" sz="2800" b="1" dirty="0"/>
          </a:p>
          <a:p>
            <a:pPr marL="517525" indent="-461963">
              <a:buFont typeface="Wingdings" panose="05000000000000000000" pitchFamily="2" charset="2"/>
              <a:buChar char="Ø"/>
              <a:tabLst>
                <a:tab pos="1939925" algn="l"/>
              </a:tabLst>
            </a:pPr>
            <a:r>
              <a:rPr lang="en-US" sz="2400" b="1" dirty="0"/>
              <a:t>God’s certain judgment—15:1-4</a:t>
            </a:r>
          </a:p>
          <a:p>
            <a:pPr marL="517525" indent="-461963">
              <a:buFont typeface="Wingdings" panose="05000000000000000000" pitchFamily="2" charset="2"/>
              <a:buChar char="Ø"/>
              <a:tabLst>
                <a:tab pos="1939925" algn="l"/>
              </a:tabLst>
            </a:pPr>
            <a:r>
              <a:rPr lang="en-US" sz="2400" b="1" dirty="0"/>
              <a:t>Jeremiah’s suffering—l “ate” your word—15:15-16, *21</a:t>
            </a:r>
          </a:p>
          <a:p>
            <a:pPr marL="517525" indent="-461963">
              <a:buFont typeface="Wingdings" panose="05000000000000000000" pitchFamily="2" charset="2"/>
              <a:buChar char="Ø"/>
              <a:tabLst>
                <a:tab pos="1939925" algn="l"/>
              </a:tabLst>
            </a:pPr>
            <a:r>
              <a:rPr lang="en-US" sz="2400" b="1" dirty="0"/>
              <a:t>Weeping prophet, do no weep—16:2-5</a:t>
            </a:r>
          </a:p>
          <a:p>
            <a:pPr marL="517525" indent="-461963">
              <a:buFont typeface="Wingdings" panose="05000000000000000000" pitchFamily="2" charset="2"/>
              <a:buChar char="Ø"/>
              <a:tabLst>
                <a:tab pos="1939925" algn="l"/>
              </a:tabLst>
            </a:pPr>
            <a:r>
              <a:rPr lang="en-US" sz="2400" b="1" dirty="0"/>
              <a:t>After judgment, restoration—16:14-18</a:t>
            </a:r>
          </a:p>
          <a:p>
            <a:pPr marL="517525" indent="-461963">
              <a:buFont typeface="Wingdings" panose="05000000000000000000" pitchFamily="2" charset="2"/>
              <a:buChar char="Ø"/>
              <a:tabLst>
                <a:tab pos="1939925" algn="l"/>
              </a:tabLst>
            </a:pPr>
            <a:r>
              <a:rPr lang="en-US" sz="2400" b="1" dirty="0"/>
              <a:t>Your choice—Blessing/cursing—17:5-8</a:t>
            </a:r>
          </a:p>
        </p:txBody>
      </p:sp>
      <p:sp>
        <p:nvSpPr>
          <p:cNvPr id="2" name="TextBox 1"/>
          <p:cNvSpPr txBox="1"/>
          <p:nvPr/>
        </p:nvSpPr>
        <p:spPr>
          <a:xfrm>
            <a:off x="5846619" y="361104"/>
            <a:ext cx="6074993" cy="6186309"/>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4 And you, even yourself, Shall let go of your heritage which I gave you; And I will cause you to serve your enemies In the land which you do not know; For you have kindled a fire in My anger which shall burn forever." </a:t>
            </a:r>
          </a:p>
          <a:p>
            <a:pPr algn="just"/>
            <a:r>
              <a:rPr lang="en-US" sz="2200" b="1" dirty="0"/>
              <a:t>  5  Thus says the LORD: "Cursed is the man who trusts in man And makes flesh his strength, Whose heart departs from the LORD. </a:t>
            </a:r>
          </a:p>
          <a:p>
            <a:pPr algn="just"/>
            <a:r>
              <a:rPr lang="en-US" sz="2200" b="1" dirty="0"/>
              <a:t>  6  For he shall be like a shrub in the desert, And shall not see when good comes, But shall inhabit the parched places in the wilderness, In a salt land which is not inhabited. </a:t>
            </a:r>
          </a:p>
          <a:p>
            <a:pPr algn="just"/>
            <a:r>
              <a:rPr lang="en-US" sz="2200" b="1" dirty="0"/>
              <a:t>  7  "Blessed is the man who trusts in the LORD, And whose hope is the LORD. </a:t>
            </a:r>
          </a:p>
          <a:p>
            <a:pPr algn="just"/>
            <a:r>
              <a:rPr lang="en-US" sz="2200" b="1" dirty="0"/>
              <a:t>  8  For he shall be like a tree planted by the waters, Which spreads out its roots by the river, And will not fear when heat comes; But its leaf will be green . . .</a:t>
            </a:r>
          </a:p>
        </p:txBody>
      </p:sp>
    </p:spTree>
    <p:extLst>
      <p:ext uri="{BB962C8B-B14F-4D97-AF65-F5344CB8AC3E}">
        <p14:creationId xmlns:p14="http://schemas.microsoft.com/office/powerpoint/2010/main" val="3621325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3785652"/>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Lst>
            </a:pPr>
            <a:r>
              <a:rPr lang="en-US" sz="3600" b="1" dirty="0"/>
              <a:t>Jeremiah 15-22</a:t>
            </a:r>
            <a:endParaRPr lang="en-US" sz="2800" b="1" dirty="0"/>
          </a:p>
          <a:p>
            <a:pPr marL="517525" indent="-461963">
              <a:buFont typeface="Wingdings" panose="05000000000000000000" pitchFamily="2" charset="2"/>
              <a:buChar char="Ø"/>
              <a:tabLst>
                <a:tab pos="1939925" algn="l"/>
              </a:tabLst>
            </a:pPr>
            <a:r>
              <a:rPr lang="en-US" sz="2400" b="1" dirty="0"/>
              <a:t>God’s certain judgment—15:1-4</a:t>
            </a:r>
          </a:p>
          <a:p>
            <a:pPr marL="517525" indent="-461963">
              <a:buFont typeface="Wingdings" panose="05000000000000000000" pitchFamily="2" charset="2"/>
              <a:buChar char="Ø"/>
              <a:tabLst>
                <a:tab pos="1939925" algn="l"/>
              </a:tabLst>
            </a:pPr>
            <a:r>
              <a:rPr lang="en-US" sz="2400" b="1" dirty="0"/>
              <a:t>Jeremiah’s suffering—l “ate” your word—15:15-16, *21</a:t>
            </a:r>
          </a:p>
          <a:p>
            <a:pPr marL="517525" indent="-461963">
              <a:buFont typeface="Wingdings" panose="05000000000000000000" pitchFamily="2" charset="2"/>
              <a:buChar char="Ø"/>
              <a:tabLst>
                <a:tab pos="1939925" algn="l"/>
              </a:tabLst>
            </a:pPr>
            <a:r>
              <a:rPr lang="en-US" sz="2400" b="1" dirty="0"/>
              <a:t>Weeping prophet, do no weep—16:2-5</a:t>
            </a:r>
          </a:p>
          <a:p>
            <a:pPr marL="517525" indent="-461963">
              <a:buFont typeface="Wingdings" panose="05000000000000000000" pitchFamily="2" charset="2"/>
              <a:buChar char="Ø"/>
              <a:tabLst>
                <a:tab pos="1939925" algn="l"/>
              </a:tabLst>
            </a:pPr>
            <a:r>
              <a:rPr lang="en-US" sz="2400" b="1" dirty="0"/>
              <a:t>After judgment, restoration—16:14-18</a:t>
            </a:r>
          </a:p>
          <a:p>
            <a:pPr marL="517525" indent="-461963">
              <a:buFont typeface="Wingdings" panose="05000000000000000000" pitchFamily="2" charset="2"/>
              <a:buChar char="Ø"/>
              <a:tabLst>
                <a:tab pos="1939925" algn="l"/>
              </a:tabLst>
            </a:pPr>
            <a:r>
              <a:rPr lang="en-US" sz="2400" b="1" dirty="0"/>
              <a:t>Your choice—Blessing/cursing—17:5-8</a:t>
            </a:r>
          </a:p>
          <a:p>
            <a:pPr marL="517525" indent="-461963">
              <a:buFont typeface="Wingdings" panose="05000000000000000000" pitchFamily="2" charset="2"/>
              <a:buChar char="Ø"/>
              <a:tabLst>
                <a:tab pos="1939925" algn="l"/>
              </a:tabLst>
            </a:pPr>
            <a:r>
              <a:rPr lang="en-US" sz="2400" b="1" dirty="0"/>
              <a:t>The Potter and the clay—18:1-12</a:t>
            </a:r>
          </a:p>
        </p:txBody>
      </p:sp>
      <p:sp>
        <p:nvSpPr>
          <p:cNvPr id="2" name="TextBox 1"/>
          <p:cNvSpPr txBox="1"/>
          <p:nvPr/>
        </p:nvSpPr>
        <p:spPr>
          <a:xfrm>
            <a:off x="5846619" y="361104"/>
            <a:ext cx="6074993" cy="6186309"/>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1  The word which came to Jeremiah from the LORD, saying: </a:t>
            </a:r>
          </a:p>
          <a:p>
            <a:pPr algn="just"/>
            <a:r>
              <a:rPr lang="en-US" sz="2200" b="1" dirty="0"/>
              <a:t>  2  "Arise and go down to the potter's house, and there I will cause you to hear My words." </a:t>
            </a:r>
          </a:p>
          <a:p>
            <a:pPr algn="just"/>
            <a:r>
              <a:rPr lang="en-US" sz="2200" b="1" dirty="0"/>
              <a:t>  3  Then I went down to the potter's house, and there he was, making something at the wheel. </a:t>
            </a:r>
          </a:p>
          <a:p>
            <a:pPr algn="just"/>
            <a:r>
              <a:rPr lang="en-US" sz="2200" b="1" dirty="0"/>
              <a:t>  4  And the vessel that he made of clay was marred in the hand of the potter; so he made it again into another vessel, as it seemed good to the potter to make. </a:t>
            </a:r>
          </a:p>
          <a:p>
            <a:pPr algn="just"/>
            <a:r>
              <a:rPr lang="en-US" sz="2200" b="1" dirty="0"/>
              <a:t>  5  Then the word of the LORD came to me, saying:     6  "O house of Israel, can I not do with you as this potter?" says the LORD. "LOOK, AS THE CLAY IS IN THE POTTER’S HAND, SO ARE YOU IN MY HAND, o house of Israel! " . . . </a:t>
            </a:r>
          </a:p>
          <a:p>
            <a:pPr algn="just"/>
            <a:r>
              <a:rPr lang="en-US" sz="2200" b="1" dirty="0"/>
              <a:t>  12  And they said, "That is hopeless! So we will walk according to our own plans, and we will every one obey the dictates of his evil heart."  </a:t>
            </a:r>
          </a:p>
        </p:txBody>
      </p:sp>
    </p:spTree>
    <p:extLst>
      <p:ext uri="{BB962C8B-B14F-4D97-AF65-F5344CB8AC3E}">
        <p14:creationId xmlns:p14="http://schemas.microsoft.com/office/powerpoint/2010/main" val="1321387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286520"/>
            <a:ext cx="5654842" cy="4154984"/>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Lst>
            </a:pPr>
            <a:r>
              <a:rPr lang="en-US" sz="3600" b="1" dirty="0"/>
              <a:t>Jeremiah 15-22</a:t>
            </a:r>
            <a:endParaRPr lang="en-US" sz="2800" b="1" dirty="0"/>
          </a:p>
          <a:p>
            <a:pPr marL="517525" indent="-461963">
              <a:buFont typeface="Wingdings" panose="05000000000000000000" pitchFamily="2" charset="2"/>
              <a:buChar char="Ø"/>
              <a:tabLst>
                <a:tab pos="1939925" algn="l"/>
              </a:tabLst>
            </a:pPr>
            <a:r>
              <a:rPr lang="en-US" sz="2400" b="1" dirty="0"/>
              <a:t>God’s certain judgment—15:1-4</a:t>
            </a:r>
          </a:p>
          <a:p>
            <a:pPr marL="517525" indent="-461963">
              <a:buFont typeface="Wingdings" panose="05000000000000000000" pitchFamily="2" charset="2"/>
              <a:buChar char="Ø"/>
              <a:tabLst>
                <a:tab pos="1939925" algn="l"/>
              </a:tabLst>
            </a:pPr>
            <a:r>
              <a:rPr lang="en-US" sz="2400" b="1" dirty="0"/>
              <a:t>Jeremiah’s suffering—l “ate” your word—15:15-16, *21</a:t>
            </a:r>
          </a:p>
          <a:p>
            <a:pPr marL="517525" indent="-461963">
              <a:buFont typeface="Wingdings" panose="05000000000000000000" pitchFamily="2" charset="2"/>
              <a:buChar char="Ø"/>
              <a:tabLst>
                <a:tab pos="1939925" algn="l"/>
              </a:tabLst>
            </a:pPr>
            <a:r>
              <a:rPr lang="en-US" sz="2400" b="1" dirty="0"/>
              <a:t>Weeping prophet, do no weep—16:2-5</a:t>
            </a:r>
          </a:p>
          <a:p>
            <a:pPr marL="517525" indent="-461963">
              <a:buFont typeface="Wingdings" panose="05000000000000000000" pitchFamily="2" charset="2"/>
              <a:buChar char="Ø"/>
              <a:tabLst>
                <a:tab pos="1939925" algn="l"/>
              </a:tabLst>
            </a:pPr>
            <a:r>
              <a:rPr lang="en-US" sz="2400" b="1" dirty="0"/>
              <a:t>After judgment, restoration—16:14-18</a:t>
            </a:r>
          </a:p>
          <a:p>
            <a:pPr marL="517525" indent="-461963">
              <a:buFont typeface="Wingdings" panose="05000000000000000000" pitchFamily="2" charset="2"/>
              <a:buChar char="Ø"/>
              <a:tabLst>
                <a:tab pos="1939925" algn="l"/>
              </a:tabLst>
            </a:pPr>
            <a:r>
              <a:rPr lang="en-US" sz="2400" b="1" dirty="0"/>
              <a:t>Your choice—Blessing/cursing—17:5-8</a:t>
            </a:r>
          </a:p>
          <a:p>
            <a:pPr marL="517525" indent="-461963">
              <a:buFont typeface="Wingdings" panose="05000000000000000000" pitchFamily="2" charset="2"/>
              <a:buChar char="Ø"/>
              <a:tabLst>
                <a:tab pos="1939925" algn="l"/>
              </a:tabLst>
            </a:pPr>
            <a:r>
              <a:rPr lang="en-US" sz="2400" b="1" dirty="0"/>
              <a:t>The Potter and the clay—18:1-12</a:t>
            </a:r>
          </a:p>
          <a:p>
            <a:pPr marL="517525" indent="-461963">
              <a:buFont typeface="Wingdings" panose="05000000000000000000" pitchFamily="2" charset="2"/>
              <a:buChar char="Ø"/>
              <a:tabLst>
                <a:tab pos="1939925" algn="l"/>
              </a:tabLst>
            </a:pPr>
            <a:r>
              <a:rPr lang="en-US" sz="2400" b="1" dirty="0"/>
              <a:t>Jeremiah attacked, his prayer—18:18ff</a:t>
            </a:r>
          </a:p>
        </p:txBody>
      </p:sp>
      <p:sp>
        <p:nvSpPr>
          <p:cNvPr id="2" name="TextBox 1"/>
          <p:cNvSpPr txBox="1"/>
          <p:nvPr/>
        </p:nvSpPr>
        <p:spPr>
          <a:xfrm>
            <a:off x="5846619" y="361104"/>
            <a:ext cx="6074993" cy="6186309"/>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18  Then they said, "Come and let us devise plans against Jeremiah; for the law shall not perish from the priest, nor counsel from the wise, nor the word from the prophet. Come and let us attack him with the tongue, and let us not give heed to any of his words." </a:t>
            </a:r>
          </a:p>
          <a:p>
            <a:pPr algn="just"/>
            <a:r>
              <a:rPr lang="en-US" sz="2200" b="1" dirty="0"/>
              <a:t>  19  Give heed to me, O LORD, And listen to the voice of those who contend with me! </a:t>
            </a:r>
          </a:p>
          <a:p>
            <a:pPr algn="just"/>
            <a:r>
              <a:rPr lang="en-US" sz="2200" b="1" dirty="0"/>
              <a:t>  20  Shall evil be repaid for good? For they have dug a pit for my life. Remember that I stood before You To speak good for them, To turn away Your wrath from them. </a:t>
            </a:r>
          </a:p>
          <a:p>
            <a:pPr algn="just"/>
            <a:r>
              <a:rPr lang="en-US" sz="2200" b="1" dirty="0"/>
              <a:t>  21  THEREFORE deliver up their children to the famine, And pour out their blood By the force of the sword; Let their wives become widows And bereaved of their children. Let their men be put to death, Their young men be slain By the sword in battle. . . . But let them be overthrown before You.</a:t>
            </a:r>
          </a:p>
        </p:txBody>
      </p:sp>
    </p:spTree>
    <p:extLst>
      <p:ext uri="{BB962C8B-B14F-4D97-AF65-F5344CB8AC3E}">
        <p14:creationId xmlns:p14="http://schemas.microsoft.com/office/powerpoint/2010/main" val="3553049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76CB85-08D6-417F-8EEF-6897AFACA44C}"/>
              </a:ext>
            </a:extLst>
          </p:cNvPr>
          <p:cNvSpPr/>
          <p:nvPr/>
        </p:nvSpPr>
        <p:spPr>
          <a:xfrm>
            <a:off x="270387" y="265980"/>
            <a:ext cx="11651226" cy="634180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p:txBody>
      </p:sp>
      <p:sp>
        <p:nvSpPr>
          <p:cNvPr id="3" name="Rectangle 2">
            <a:extLst>
              <a:ext uri="{FF2B5EF4-FFF2-40B4-BE49-F238E27FC236}">
                <a16:creationId xmlns:a16="http://schemas.microsoft.com/office/drawing/2014/main" id="{6B349C24-BB4D-4999-8673-E37265000112}"/>
              </a:ext>
            </a:extLst>
          </p:cNvPr>
          <p:cNvSpPr/>
          <p:nvPr/>
        </p:nvSpPr>
        <p:spPr>
          <a:xfrm>
            <a:off x="270387" y="304992"/>
            <a:ext cx="5654842" cy="4524315"/>
          </a:xfrm>
          <a:prstGeom prst="rect">
            <a:avLst/>
          </a:prstGeom>
        </p:spPr>
        <p:txBody>
          <a:bodyPr wrap="square">
            <a:spAutoFit/>
          </a:bodyPr>
          <a:lstStyle/>
          <a:p>
            <a:pPr algn="ctr">
              <a:tabLst>
                <a:tab pos="1939925" algn="l"/>
              </a:tabLst>
            </a:pPr>
            <a:r>
              <a:rPr lang="en-US" sz="3600" b="1" dirty="0"/>
              <a:t>Key Verses, Vital Points</a:t>
            </a:r>
          </a:p>
          <a:p>
            <a:pPr algn="ctr">
              <a:tabLst>
                <a:tab pos="1939925" algn="l"/>
              </a:tabLst>
            </a:pPr>
            <a:r>
              <a:rPr lang="en-US" sz="3600" b="1" dirty="0"/>
              <a:t>Jeremiah 15-22</a:t>
            </a:r>
            <a:endParaRPr lang="en-US" sz="2800" b="1" dirty="0"/>
          </a:p>
          <a:p>
            <a:pPr marL="517525" indent="-461963">
              <a:buFont typeface="Wingdings" panose="05000000000000000000" pitchFamily="2" charset="2"/>
              <a:buChar char="Ø"/>
              <a:tabLst>
                <a:tab pos="1939925" algn="l"/>
              </a:tabLst>
            </a:pPr>
            <a:r>
              <a:rPr lang="en-US" sz="2400" b="1" dirty="0"/>
              <a:t>God’s certain judgment—15:1-4</a:t>
            </a:r>
          </a:p>
          <a:p>
            <a:pPr marL="517525" indent="-461963">
              <a:buFont typeface="Wingdings" panose="05000000000000000000" pitchFamily="2" charset="2"/>
              <a:buChar char="Ø"/>
              <a:tabLst>
                <a:tab pos="1939925" algn="l"/>
              </a:tabLst>
            </a:pPr>
            <a:r>
              <a:rPr lang="en-US" sz="2400" b="1" dirty="0"/>
              <a:t>Jeremiah’s suffering—l “ate” your word—15:15-16, *21</a:t>
            </a:r>
          </a:p>
          <a:p>
            <a:pPr marL="517525" indent="-461963">
              <a:buFont typeface="Wingdings" panose="05000000000000000000" pitchFamily="2" charset="2"/>
              <a:buChar char="Ø"/>
              <a:tabLst>
                <a:tab pos="1939925" algn="l"/>
              </a:tabLst>
            </a:pPr>
            <a:r>
              <a:rPr lang="en-US" sz="2400" b="1" dirty="0"/>
              <a:t>Weeping prophet, do no weep—16:2-5</a:t>
            </a:r>
          </a:p>
          <a:p>
            <a:pPr marL="517525" indent="-461963">
              <a:buFont typeface="Wingdings" panose="05000000000000000000" pitchFamily="2" charset="2"/>
              <a:buChar char="Ø"/>
              <a:tabLst>
                <a:tab pos="1939925" algn="l"/>
              </a:tabLst>
            </a:pPr>
            <a:r>
              <a:rPr lang="en-US" sz="2400" b="1" dirty="0"/>
              <a:t>After judgment, restoration—16:14-18</a:t>
            </a:r>
          </a:p>
          <a:p>
            <a:pPr marL="517525" indent="-461963">
              <a:buFont typeface="Wingdings" panose="05000000000000000000" pitchFamily="2" charset="2"/>
              <a:buChar char="Ø"/>
              <a:tabLst>
                <a:tab pos="1939925" algn="l"/>
              </a:tabLst>
            </a:pPr>
            <a:r>
              <a:rPr lang="en-US" sz="2400" b="1" dirty="0"/>
              <a:t>Your choice—Blessing/cursing—17:5-8</a:t>
            </a:r>
          </a:p>
          <a:p>
            <a:pPr marL="517525" indent="-461963">
              <a:buFont typeface="Wingdings" panose="05000000000000000000" pitchFamily="2" charset="2"/>
              <a:buChar char="Ø"/>
              <a:tabLst>
                <a:tab pos="1939925" algn="l"/>
              </a:tabLst>
            </a:pPr>
            <a:r>
              <a:rPr lang="en-US" sz="2400" b="1" dirty="0"/>
              <a:t>The Potter and the clay—18:1-12</a:t>
            </a:r>
          </a:p>
          <a:p>
            <a:pPr marL="517525" indent="-461963">
              <a:buFont typeface="Wingdings" panose="05000000000000000000" pitchFamily="2" charset="2"/>
              <a:buChar char="Ø"/>
              <a:tabLst>
                <a:tab pos="1939925" algn="l"/>
              </a:tabLst>
            </a:pPr>
            <a:r>
              <a:rPr lang="en-US" sz="2400" b="1" dirty="0"/>
              <a:t>Jeremiah attacked, his prayer—18:18ff</a:t>
            </a:r>
          </a:p>
          <a:p>
            <a:pPr marL="517525" indent="-461963">
              <a:buFont typeface="Wingdings" panose="05000000000000000000" pitchFamily="2" charset="2"/>
              <a:buChar char="Ø"/>
              <a:tabLst>
                <a:tab pos="1939925" algn="l"/>
              </a:tabLst>
            </a:pPr>
            <a:r>
              <a:rPr lang="en-US" sz="2400" b="1" dirty="0"/>
              <a:t>Jeremiah &amp; the broken flask---19:1-11</a:t>
            </a:r>
          </a:p>
        </p:txBody>
      </p:sp>
      <p:sp>
        <p:nvSpPr>
          <p:cNvPr id="2" name="TextBox 1"/>
          <p:cNvSpPr txBox="1"/>
          <p:nvPr/>
        </p:nvSpPr>
        <p:spPr>
          <a:xfrm>
            <a:off x="5846619" y="361104"/>
            <a:ext cx="6074993" cy="6186309"/>
          </a:xfrm>
          <a:prstGeom prst="rect">
            <a:avLst/>
          </a:prstGeom>
          <a:solidFill>
            <a:schemeClr val="accent4">
              <a:lumMod val="40000"/>
              <a:lumOff val="60000"/>
            </a:schemeClr>
          </a:solidFill>
          <a:ln w="57150">
            <a:solidFill>
              <a:srgbClr val="0070C0"/>
            </a:solidFill>
          </a:ln>
        </p:spPr>
        <p:txBody>
          <a:bodyPr wrap="square" rtlCol="0">
            <a:spAutoFit/>
          </a:bodyPr>
          <a:lstStyle/>
          <a:p>
            <a:pPr algn="just"/>
            <a:r>
              <a:rPr lang="en-US" sz="2200" b="1" dirty="0"/>
              <a:t>  1 Thus says the LORD: "Go and get a potter's earthen flask, and take some of the elders of the people and some of the elders of the priests. </a:t>
            </a:r>
          </a:p>
          <a:p>
            <a:pPr algn="just"/>
            <a:r>
              <a:rPr lang="en-US" sz="2200" b="1" dirty="0"/>
              <a:t>  2  And go out to the Valley of the Son of Hinnom, which is by the entry of the Potsherd Gate; and proclaim there the words that I will tell you, </a:t>
            </a:r>
          </a:p>
          <a:p>
            <a:pPr algn="just"/>
            <a:r>
              <a:rPr lang="en-US" sz="2200" b="1" dirty="0"/>
              <a:t>  3  and say, 'Hear the word of the LORD, “I will bring such a catastrophe on this place, that whoever hears of it, his ears will tingle. . . Because they have forsaken Me and made this an alien place . . ., 6  therefore behold, the days are coming," says the LORD, "that this place shall no more be called Tophet or the Valley of the Son of Hinnom, but the Valley of Slaughter. . . their corpses I will give as meat for the birds of the heaven and for the beasts of the earth. </a:t>
            </a:r>
          </a:p>
          <a:p>
            <a:pPr algn="just"/>
            <a:r>
              <a:rPr lang="en-US" sz="2200" b="1" dirty="0"/>
              <a:t>  8  I will make this city desolate and a hissing; everyone who passes by it . . .  (continued…)</a:t>
            </a:r>
          </a:p>
        </p:txBody>
      </p:sp>
    </p:spTree>
    <p:extLst>
      <p:ext uri="{BB962C8B-B14F-4D97-AF65-F5344CB8AC3E}">
        <p14:creationId xmlns:p14="http://schemas.microsoft.com/office/powerpoint/2010/main" val="2718703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3259</Words>
  <Application>Microsoft Office PowerPoint</Application>
  <PresentationFormat>Widescreen</PresentationFormat>
  <Paragraphs>214</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dc:creator>
  <cp:lastModifiedBy>Dan</cp:lastModifiedBy>
  <cp:revision>60</cp:revision>
  <dcterms:created xsi:type="dcterms:W3CDTF">2019-11-18T15:17:46Z</dcterms:created>
  <dcterms:modified xsi:type="dcterms:W3CDTF">2019-12-16T14:48:36Z</dcterms:modified>
</cp:coreProperties>
</file>