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26" r:id="rId3"/>
    <p:sldId id="327" r:id="rId4"/>
    <p:sldId id="328" r:id="rId5"/>
    <p:sldId id="316" r:id="rId6"/>
    <p:sldId id="317" r:id="rId7"/>
    <p:sldId id="324" r:id="rId8"/>
    <p:sldId id="329" r:id="rId9"/>
    <p:sldId id="333" r:id="rId10"/>
    <p:sldId id="330" r:id="rId11"/>
    <p:sldId id="335" r:id="rId12"/>
    <p:sldId id="337" r:id="rId13"/>
    <p:sldId id="336" r:id="rId14"/>
    <p:sldId id="332"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0" d="100"/>
          <a:sy n="110" d="100"/>
        </p:scale>
        <p:origin x="552"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04T11:08:50.854" idx="1">
    <p:pos x="6146" y="3592"/>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12/5/2019</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12/5/2019</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Two</a:t>
            </a:r>
          </a:p>
          <a:p>
            <a:pPr algn="ctr"/>
            <a:endParaRPr lang="en-US" sz="3200" b="1" dirty="0"/>
          </a:p>
          <a:p>
            <a:pPr algn="ctr"/>
            <a:r>
              <a:rPr lang="en-US" sz="3600" b="1" dirty="0"/>
              <a:t>Vital Points Jeremiah 7-14</a:t>
            </a:r>
          </a:p>
          <a:p>
            <a:pPr algn="ctr"/>
            <a:endParaRPr lang="en-US" sz="3600" b="1" dirty="0"/>
          </a:p>
          <a:p>
            <a:pPr algn="ctr"/>
            <a:r>
              <a:rPr lang="en-US" sz="2400" b="1"/>
              <a:t>December 4, </a:t>
            </a:r>
            <a:r>
              <a:rPr lang="en-US" sz="2400" b="1" dirty="0"/>
              <a:t>2019</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1856649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738"/>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2862322"/>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a:p>
            <a:pPr marL="628650" indent="-457200">
              <a:buFont typeface="Wingdings" panose="05000000000000000000" pitchFamily="2" charset="2"/>
              <a:buChar char="Ø"/>
              <a:tabLst>
                <a:tab pos="1939925" algn="l"/>
              </a:tabLst>
            </a:pPr>
            <a:r>
              <a:rPr lang="en-US" sz="2400" b="1" dirty="0"/>
              <a:t>Jeremiah’s life threatened—11:19-22</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19  But I was like a docile lamb brought to the slaughter; and I did not know that they had devised schemes against me, saying, "Let us destroy the tree with its fruit, and let us cut him off from the land of the living, that his name may be remembered no more." </a:t>
            </a:r>
          </a:p>
          <a:p>
            <a:pPr algn="just"/>
            <a:r>
              <a:rPr lang="en-US" sz="2200" b="1" dirty="0"/>
              <a:t>  20  But, O LORD of hosts, You who judge righteously, Testing the mind and the heart, Let me see Your vengeance on them, For to You I have revealed my cause. </a:t>
            </a:r>
          </a:p>
          <a:p>
            <a:pPr algn="just"/>
            <a:r>
              <a:rPr lang="en-US" sz="2200" b="1" dirty="0"/>
              <a:t>  21  "Therefore thus says the LORD concerning the men of </a:t>
            </a:r>
            <a:r>
              <a:rPr lang="en-US" sz="2200" b="1" dirty="0" err="1"/>
              <a:t>Anathoth</a:t>
            </a:r>
            <a:r>
              <a:rPr lang="en-US" sz="2200" b="1" dirty="0"/>
              <a:t> who seek your life, saying, 'Do not prophesy in the name of the LORD, lest you die by our hand'— </a:t>
            </a:r>
          </a:p>
          <a:p>
            <a:pPr algn="just"/>
            <a:r>
              <a:rPr lang="en-US" sz="2200" b="1" dirty="0"/>
              <a:t>  22  therefore thus says the LORD of hosts: 'Behold, I will punish them. </a:t>
            </a:r>
          </a:p>
        </p:txBody>
      </p:sp>
    </p:spTree>
    <p:extLst>
      <p:ext uri="{BB962C8B-B14F-4D97-AF65-F5344CB8AC3E}">
        <p14:creationId xmlns:p14="http://schemas.microsoft.com/office/powerpoint/2010/main" val="3904275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8445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3231654"/>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a:p>
            <a:pPr marL="628650" indent="-457200">
              <a:buFont typeface="Wingdings" panose="05000000000000000000" pitchFamily="2" charset="2"/>
              <a:buChar char="Ø"/>
              <a:tabLst>
                <a:tab pos="1939925" algn="l"/>
              </a:tabLst>
            </a:pPr>
            <a:r>
              <a:rPr lang="en-US" sz="2400" b="1" dirty="0"/>
              <a:t>Jeremiah’s life threatened—11:18-22</a:t>
            </a:r>
          </a:p>
          <a:p>
            <a:pPr marL="628650" indent="-457200">
              <a:buFont typeface="Wingdings" panose="05000000000000000000" pitchFamily="2" charset="2"/>
              <a:buChar char="Ø"/>
              <a:tabLst>
                <a:tab pos="1939925" algn="l"/>
              </a:tabLst>
            </a:pPr>
            <a:r>
              <a:rPr lang="en-US" sz="2400" b="1" dirty="0"/>
              <a:t>Israel to be judged &amp; restored—12:7-15</a:t>
            </a:r>
          </a:p>
        </p:txBody>
      </p:sp>
      <p:sp>
        <p:nvSpPr>
          <p:cNvPr id="2" name="TextBox 1"/>
          <p:cNvSpPr txBox="1"/>
          <p:nvPr/>
        </p:nvSpPr>
        <p:spPr>
          <a:xfrm>
            <a:off x="6096000" y="809119"/>
            <a:ext cx="5654842"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7  "I have forsaken My house, I have left My heritage; I have given the dearly beloved of My soul into the hand of her enemies. . . . </a:t>
            </a:r>
          </a:p>
          <a:p>
            <a:pPr algn="just"/>
            <a:r>
              <a:rPr lang="en-US" sz="2200" b="1" dirty="0"/>
              <a:t>  9  My heritage is to Me like a speckled vulture; The vultures all around are against her. Come, assemble all the beasts of the field, Bring them to devour! </a:t>
            </a:r>
          </a:p>
          <a:p>
            <a:pPr algn="just"/>
            <a:r>
              <a:rPr lang="en-US" sz="2200" b="1" dirty="0"/>
              <a:t>  10  Many rulers have destroyed My vineyard… They…made it desolate; Desolate, it mourns to Me; … For the sword of the LORD shall devour From one end of the land to the other end… Thus says the LORD: "Against all My evil neighbors who touch the inheritance…I will pluck them out of their land and pluck out the house of Judah from among them…..after I have plucked them out, that I will return and have compassion on them…bring them back…</a:t>
            </a:r>
          </a:p>
        </p:txBody>
      </p:sp>
    </p:spTree>
    <p:extLst>
      <p:ext uri="{BB962C8B-B14F-4D97-AF65-F5344CB8AC3E}">
        <p14:creationId xmlns:p14="http://schemas.microsoft.com/office/powerpoint/2010/main" val="290123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4339650"/>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a:p>
            <a:pPr marL="628650" indent="-457200">
              <a:buFont typeface="Wingdings" panose="05000000000000000000" pitchFamily="2" charset="2"/>
              <a:buChar char="Ø"/>
              <a:tabLst>
                <a:tab pos="1939925" algn="l"/>
              </a:tabLst>
            </a:pPr>
            <a:r>
              <a:rPr lang="en-US" sz="2400" b="1" dirty="0"/>
              <a:t>Jeremiah’s life threatened—11:18-23</a:t>
            </a:r>
          </a:p>
          <a:p>
            <a:pPr marL="628650" indent="-457200">
              <a:buFont typeface="Wingdings" panose="05000000000000000000" pitchFamily="2" charset="2"/>
              <a:buChar char="Ø"/>
              <a:tabLst>
                <a:tab pos="1939925" algn="l"/>
              </a:tabLst>
            </a:pPr>
            <a:r>
              <a:rPr lang="en-US" sz="2400" b="1" dirty="0"/>
              <a:t>Israel to be judged &amp; restored—12:7-15</a:t>
            </a:r>
          </a:p>
          <a:p>
            <a:pPr marL="628650" indent="-457200">
              <a:buFont typeface="Wingdings" panose="05000000000000000000" pitchFamily="2" charset="2"/>
              <a:buChar char="Ø"/>
              <a:tabLst>
                <a:tab pos="1939925" algn="l"/>
              </a:tabLst>
            </a:pPr>
            <a:r>
              <a:rPr lang="en-US" sz="2400" b="1" dirty="0"/>
              <a:t>Jeremiah’s buried sash—13:1-11</a:t>
            </a:r>
          </a:p>
          <a:p>
            <a:pPr marL="628650" indent="-457200">
              <a:buFont typeface="Wingdings" panose="05000000000000000000" pitchFamily="2" charset="2"/>
              <a:buChar char="Ø"/>
              <a:tabLst>
                <a:tab pos="1939925" algn="l"/>
              </a:tabLst>
            </a:pPr>
            <a:endParaRPr lang="en-US" sz="2400" b="1" dirty="0"/>
          </a:p>
          <a:p>
            <a:pPr marL="628650" indent="-457200">
              <a:buFont typeface="Wingdings" panose="05000000000000000000" pitchFamily="2" charset="2"/>
              <a:buChar char="Ø"/>
              <a:tabLst>
                <a:tab pos="1939925" algn="l"/>
              </a:tabLst>
            </a:pPr>
            <a:endParaRPr lang="en-US" sz="2400" b="1" dirty="0"/>
          </a:p>
        </p:txBody>
      </p:sp>
      <p:sp>
        <p:nvSpPr>
          <p:cNvPr id="2" name="TextBox 1"/>
          <p:cNvSpPr txBox="1"/>
          <p:nvPr/>
        </p:nvSpPr>
        <p:spPr>
          <a:xfrm>
            <a:off x="6096000" y="798361"/>
            <a:ext cx="5654842"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Thus the LORD said to me: "Go and get yourself a linen sash, and put it around your waist, but do not put it in water." </a:t>
            </a:r>
          </a:p>
          <a:p>
            <a:pPr algn="just"/>
            <a:r>
              <a:rPr lang="en-US" sz="2200" b="1" dirty="0"/>
              <a:t>  2  So I got a sash according to the word of the LORD, and put it around my waist. . . . </a:t>
            </a:r>
          </a:p>
          <a:p>
            <a:pPr algn="just"/>
            <a:r>
              <a:rPr lang="en-US" sz="2200" b="1" dirty="0"/>
              <a:t>  4  "Take the sash that you acquired, which is around your waist, and arise, go to the Euphrates, and hide it there in a hole in the rock."  5  So I went and hid it by the Euphrates, as the LORD commanded me.  6  Now it came to pass after many days that the LORD said to me, "Arise, go to the Euphrates, and take from there the sash which I commanded you to hide there."  7  Then I went to the Euphrates and dug, and I took the sash from the place where I had hidden it; and there was the sash, ruined. It was profitable for nothing.</a:t>
            </a:r>
          </a:p>
        </p:txBody>
      </p:sp>
    </p:spTree>
    <p:extLst>
      <p:ext uri="{BB962C8B-B14F-4D97-AF65-F5344CB8AC3E}">
        <p14:creationId xmlns:p14="http://schemas.microsoft.com/office/powerpoint/2010/main" val="1084973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4339650"/>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a:p>
            <a:pPr marL="628650" indent="-457200">
              <a:buFont typeface="Wingdings" panose="05000000000000000000" pitchFamily="2" charset="2"/>
              <a:buChar char="Ø"/>
              <a:tabLst>
                <a:tab pos="1939925" algn="l"/>
              </a:tabLst>
            </a:pPr>
            <a:r>
              <a:rPr lang="en-US" sz="2400" b="1" dirty="0"/>
              <a:t>Jeremiah’s life threatened—11:18-23</a:t>
            </a:r>
          </a:p>
          <a:p>
            <a:pPr marL="628650" indent="-457200">
              <a:buFont typeface="Wingdings" panose="05000000000000000000" pitchFamily="2" charset="2"/>
              <a:buChar char="Ø"/>
              <a:tabLst>
                <a:tab pos="1939925" algn="l"/>
              </a:tabLst>
            </a:pPr>
            <a:r>
              <a:rPr lang="en-US" sz="2400" b="1" dirty="0"/>
              <a:t>Israel to be judged &amp; restored—12:7-15</a:t>
            </a:r>
          </a:p>
          <a:p>
            <a:pPr marL="628650" indent="-457200">
              <a:buFont typeface="Wingdings" panose="05000000000000000000" pitchFamily="2" charset="2"/>
              <a:buChar char="Ø"/>
              <a:tabLst>
                <a:tab pos="1939925" algn="l"/>
              </a:tabLst>
            </a:pPr>
            <a:r>
              <a:rPr lang="en-US" sz="2400" b="1" dirty="0"/>
              <a:t>Jeremiah’s buried sash—13:1-11</a:t>
            </a:r>
          </a:p>
          <a:p>
            <a:pPr marL="628650" indent="-457200">
              <a:buFont typeface="Wingdings" panose="05000000000000000000" pitchFamily="2" charset="2"/>
              <a:buChar char="Ø"/>
              <a:tabLst>
                <a:tab pos="1939925" algn="l"/>
              </a:tabLst>
            </a:pPr>
            <a:endParaRPr lang="en-US" sz="2400" b="1" dirty="0"/>
          </a:p>
          <a:p>
            <a:pPr marL="628650" indent="-457200">
              <a:buFont typeface="Wingdings" panose="05000000000000000000" pitchFamily="2" charset="2"/>
              <a:buChar char="Ø"/>
              <a:tabLst>
                <a:tab pos="1939925" algn="l"/>
              </a:tabLst>
            </a:pPr>
            <a:endParaRPr lang="en-US" sz="2400" b="1" dirty="0"/>
          </a:p>
        </p:txBody>
      </p:sp>
      <p:sp>
        <p:nvSpPr>
          <p:cNvPr id="2" name="TextBox 1"/>
          <p:cNvSpPr txBox="1"/>
          <p:nvPr/>
        </p:nvSpPr>
        <p:spPr>
          <a:xfrm>
            <a:off x="6096000" y="970489"/>
            <a:ext cx="5654842" cy="5170646"/>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8  Then the word of the LORD came to me: </a:t>
            </a:r>
          </a:p>
          <a:p>
            <a:pPr algn="just"/>
            <a:r>
              <a:rPr lang="en-US" sz="2200" b="1" dirty="0"/>
              <a:t>  9  “Thus says the LORD: Even so will I spoil the pride of Judah and the great pride of Jerusalem. </a:t>
            </a:r>
          </a:p>
          <a:p>
            <a:pPr algn="just"/>
            <a:r>
              <a:rPr lang="en-US" sz="2200" b="1" dirty="0"/>
              <a:t>  10  This evil people, who refuse to hear my words, who stubbornly follow their own heart and have gone after other gods to serve them and worship them, shall be like this loincloth, which is good for nothing. </a:t>
            </a:r>
          </a:p>
          <a:p>
            <a:pPr algn="just"/>
            <a:r>
              <a:rPr lang="en-US" sz="2200" b="1" dirty="0"/>
              <a:t>  11  For as the loincloth clings to the waist of a man, so I made the whole house of Israel and the whole house of Judah cling to me, declares the LORD, that they might be for me a people, a name, a praise, and a glory, but they would not listen. ." </a:t>
            </a:r>
          </a:p>
        </p:txBody>
      </p:sp>
    </p:spTree>
    <p:extLst>
      <p:ext uri="{BB962C8B-B14F-4D97-AF65-F5344CB8AC3E}">
        <p14:creationId xmlns:p14="http://schemas.microsoft.com/office/powerpoint/2010/main" val="4213263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3970318"/>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a:p>
            <a:pPr marL="628650" indent="-457200">
              <a:buFont typeface="Wingdings" panose="05000000000000000000" pitchFamily="2" charset="2"/>
              <a:buChar char="Ø"/>
              <a:tabLst>
                <a:tab pos="1939925" algn="l"/>
              </a:tabLst>
            </a:pPr>
            <a:r>
              <a:rPr lang="en-US" sz="2400" b="1" dirty="0"/>
              <a:t>Jeremiah’s life threatened—11:18-23</a:t>
            </a:r>
          </a:p>
          <a:p>
            <a:pPr marL="628650" indent="-457200">
              <a:buFont typeface="Wingdings" panose="05000000000000000000" pitchFamily="2" charset="2"/>
              <a:buChar char="Ø"/>
              <a:tabLst>
                <a:tab pos="1939925" algn="l"/>
              </a:tabLst>
            </a:pPr>
            <a:r>
              <a:rPr lang="en-US" sz="2400" b="1" dirty="0"/>
              <a:t>Israel to be judged &amp; restored—12:7-15</a:t>
            </a:r>
          </a:p>
          <a:p>
            <a:pPr marL="628650" indent="-457200">
              <a:buFont typeface="Wingdings" panose="05000000000000000000" pitchFamily="2" charset="2"/>
              <a:buChar char="Ø"/>
              <a:tabLst>
                <a:tab pos="1939925" algn="l"/>
              </a:tabLst>
            </a:pPr>
            <a:r>
              <a:rPr lang="en-US" sz="2400" b="1" dirty="0"/>
              <a:t>Jeremiah’s buried sash—13:1-11</a:t>
            </a:r>
          </a:p>
          <a:p>
            <a:pPr marL="628650" indent="-457200">
              <a:buFont typeface="Wingdings" panose="05000000000000000000" pitchFamily="2" charset="2"/>
              <a:buChar char="Ø"/>
              <a:tabLst>
                <a:tab pos="1939925" algn="l"/>
              </a:tabLst>
            </a:pPr>
            <a:r>
              <a:rPr lang="en-US" sz="2400" b="1" dirty="0"/>
              <a:t>Do not pray for impenitent—14:11-17</a:t>
            </a:r>
          </a:p>
        </p:txBody>
      </p:sp>
      <p:sp>
        <p:nvSpPr>
          <p:cNvPr id="2" name="TextBox 1"/>
          <p:cNvSpPr txBox="1"/>
          <p:nvPr/>
        </p:nvSpPr>
        <p:spPr>
          <a:xfrm>
            <a:off x="6096000" y="841393"/>
            <a:ext cx="5654842"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11  Then the LORD said to me, "Do not pray for this people, for their good. </a:t>
            </a:r>
          </a:p>
          <a:p>
            <a:pPr algn="just"/>
            <a:r>
              <a:rPr lang="en-US" sz="2200" b="1" dirty="0"/>
              <a:t>  12  When they fast, I will not hear their cry; and when they offer burnt offering and grain offering, I will not accept them. But I will consume them by the sword, by the famine, and by the pestilence." …</a:t>
            </a:r>
          </a:p>
          <a:p>
            <a:pPr algn="just"/>
            <a:r>
              <a:rPr lang="en-US" sz="2200" b="1" dirty="0"/>
              <a:t>17  "Therefore you shall say this word to them: 'Let my eyes flow with tears night and day, And let them not cease; For the virgin daughter of my people Has been broken with a mighty stroke, with a very severe blow. </a:t>
            </a:r>
          </a:p>
          <a:p>
            <a:pPr algn="just"/>
            <a:r>
              <a:rPr lang="en-US" sz="2200" b="1" dirty="0"/>
              <a:t>  18  If I go out to the field, Then behold, those slain with the sword! And if I enter the city, Then behold, those sick from famine! Yes, both prophet and priest go about in a land they do not know.' " </a:t>
            </a:r>
          </a:p>
        </p:txBody>
      </p:sp>
    </p:spTree>
    <p:extLst>
      <p:ext uri="{BB962C8B-B14F-4D97-AF65-F5344CB8AC3E}">
        <p14:creationId xmlns:p14="http://schemas.microsoft.com/office/powerpoint/2010/main" val="404288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751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1015663"/>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3  Thus says the LORD of hosts, the God of Israel: "Amend your ways and your doings, and I will cause you to dwell in this place. </a:t>
            </a:r>
          </a:p>
          <a:p>
            <a:pPr algn="just"/>
            <a:r>
              <a:rPr lang="en-US" sz="2200" b="1" dirty="0"/>
              <a:t>  4  Do not trust in these lying words, saying, 'The temple of the LORD, the temple of the LORD, the temple of the LORD are these.' </a:t>
            </a:r>
          </a:p>
          <a:p>
            <a:pPr algn="just"/>
            <a:r>
              <a:rPr lang="en-US" sz="2200" b="1" dirty="0"/>
              <a:t>  5  "For if you thoroughly amend your ways and your doings, if you thoroughly execute judgment between a man and his neighbor, </a:t>
            </a:r>
          </a:p>
          <a:p>
            <a:pPr algn="just"/>
            <a:r>
              <a:rPr lang="en-US" sz="2200" b="1" dirty="0"/>
              <a:t>  6  if you do not oppress the stranger, the fatherless, and the widow, and do not shed innocent blood in this place, or walk after other gods to your hurt, </a:t>
            </a:r>
          </a:p>
          <a:p>
            <a:pPr algn="just"/>
            <a:r>
              <a:rPr lang="en-US" sz="2200" b="1" dirty="0"/>
              <a:t>  7  then I will cause you to dwell in this place, in the land that I gave to your fathers forever and ever. </a:t>
            </a:r>
          </a:p>
        </p:txBody>
      </p:sp>
    </p:spTree>
    <p:extLst>
      <p:ext uri="{BB962C8B-B14F-4D97-AF65-F5344CB8AC3E}">
        <p14:creationId xmlns:p14="http://schemas.microsoft.com/office/powerpoint/2010/main" val="243109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751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1015663"/>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 15</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8  "Behold, you trust in lying words that cannot profit. </a:t>
            </a:r>
          </a:p>
          <a:p>
            <a:pPr algn="just"/>
            <a:r>
              <a:rPr lang="en-US" sz="2200" b="1" dirty="0"/>
              <a:t>  9  Will you steal, murder, commit adultery, swear falsely, burn incense to Baal, and walk after other gods whom you do not know, </a:t>
            </a:r>
          </a:p>
          <a:p>
            <a:pPr algn="just"/>
            <a:r>
              <a:rPr lang="en-US" sz="2200" b="1" dirty="0"/>
              <a:t>  10  and then come and stand before Me in this house which is called by My name, and say, 'We are delivered to do all these abominations'? </a:t>
            </a:r>
          </a:p>
          <a:p>
            <a:pPr algn="just"/>
            <a:r>
              <a:rPr lang="en-US" sz="2200" b="1" dirty="0"/>
              <a:t>  11  Has this house, which is called by My name, become a den of thieves in your eyes? Behold, I, even I, have seen it," says the LORD. . . . . </a:t>
            </a:r>
          </a:p>
          <a:p>
            <a:pPr algn="just"/>
            <a:r>
              <a:rPr lang="en-US" sz="2200" b="1" dirty="0"/>
              <a:t>  15  And I will cast you out of My sight, as I have cast out all your brethren—the whole posterity of Ephraim. </a:t>
            </a:r>
          </a:p>
        </p:txBody>
      </p:sp>
    </p:spTree>
    <p:extLst>
      <p:ext uri="{BB962C8B-B14F-4D97-AF65-F5344CB8AC3E}">
        <p14:creationId xmlns:p14="http://schemas.microsoft.com/office/powerpoint/2010/main" val="131021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751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1015663"/>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 15, 16-20</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16  "Therefore do not pray for this people, nor lift up a cry or prayer for them, nor make intercession to Me; for I will not hear you. </a:t>
            </a:r>
          </a:p>
          <a:p>
            <a:pPr algn="just"/>
            <a:r>
              <a:rPr lang="en-US" sz="2200" b="1" dirty="0"/>
              <a:t>  17  Do you not see what they do in the cities of Judah and in the streets of Jerusalem? </a:t>
            </a:r>
          </a:p>
          <a:p>
            <a:pPr algn="just"/>
            <a:r>
              <a:rPr lang="en-US" sz="2200" b="1" dirty="0"/>
              <a:t>  18  The children gather wood, the fathers kindle the fire, and the women knead dough, to make cakes for the queen of heaven; and they pour out drink offerings to other gods, that they may provoke Me to anger. . . . </a:t>
            </a:r>
          </a:p>
          <a:p>
            <a:pPr algn="just"/>
            <a:r>
              <a:rPr lang="en-US" sz="2200" b="1" dirty="0"/>
              <a:t>  20  Therefore thus says the Lord God: "Behold, My anger and My fury will be poured out on this place—on man and on beast, on the trees of the field and on the fruit of the ground. And it will burn and not be quenched." </a:t>
            </a:r>
          </a:p>
        </p:txBody>
      </p:sp>
    </p:spTree>
    <p:extLst>
      <p:ext uri="{BB962C8B-B14F-4D97-AF65-F5344CB8AC3E}">
        <p14:creationId xmlns:p14="http://schemas.microsoft.com/office/powerpoint/2010/main" val="347585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58097"/>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1384995"/>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p:txBody>
      </p:sp>
      <p:sp>
        <p:nvSpPr>
          <p:cNvPr id="2" name="TextBox 1"/>
          <p:cNvSpPr txBox="1"/>
          <p:nvPr/>
        </p:nvSpPr>
        <p:spPr>
          <a:xfrm>
            <a:off x="6096000" y="970489"/>
            <a:ext cx="5654842" cy="5170646"/>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18  I would comfort myself in sorrow; My heart is faint in me. </a:t>
            </a:r>
          </a:p>
          <a:p>
            <a:pPr algn="just"/>
            <a:r>
              <a:rPr lang="en-US" sz="2200" b="1" dirty="0"/>
              <a:t>  19  Listen! The voice, The cry of the daughter of My people—From a far country: "Is not the LORD in Zion? Is not her King in her?" "Why have they provoked Me to anger With their carved images—With foreign idols?" </a:t>
            </a:r>
          </a:p>
          <a:p>
            <a:pPr algn="just"/>
            <a:r>
              <a:rPr lang="en-US" sz="2200" b="1" dirty="0"/>
              <a:t>  20  "THE HARVEST IS PAST, THE SUMMER IS ENDED, AND WE ARE NOT SAVED!" </a:t>
            </a:r>
          </a:p>
          <a:p>
            <a:pPr algn="just"/>
            <a:r>
              <a:rPr lang="en-US" sz="2200" b="1" dirty="0"/>
              <a:t>  21  For the hurt of the daughter of my people I am hurt. I am mourning; Astonishment has taken hold of me. </a:t>
            </a:r>
          </a:p>
          <a:p>
            <a:pPr algn="just"/>
            <a:r>
              <a:rPr lang="en-US" sz="2200" b="1" dirty="0"/>
              <a:t>  22  Is there no balm in Gilead, Is there no physician there? Why then is there no recovery For the health of the daughter of my people? </a:t>
            </a:r>
          </a:p>
        </p:txBody>
      </p:sp>
    </p:spTree>
    <p:extLst>
      <p:ext uri="{BB962C8B-B14F-4D97-AF65-F5344CB8AC3E}">
        <p14:creationId xmlns:p14="http://schemas.microsoft.com/office/powerpoint/2010/main" val="1808214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8652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1754326"/>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Oh, that my head were waters, And my eyes a fountain of tears, That I might weep day and night For the slain of the daughter of my people! </a:t>
            </a:r>
          </a:p>
          <a:p>
            <a:pPr algn="just"/>
            <a:r>
              <a:rPr lang="en-US" sz="2200" b="1" dirty="0"/>
              <a:t>  2  Oh, that I had in the wilderness—A lodging place for travelers; That I might leave my people, And go from them! For they are all adulterers, An assembly of treacherous men. </a:t>
            </a:r>
          </a:p>
          <a:p>
            <a:pPr algn="just"/>
            <a:r>
              <a:rPr lang="en-US" sz="2200" b="1" dirty="0"/>
              <a:t>  3  "And like their bow they have bent their tongues for lies. THEY ARE NOT VAILANT FOR THE TRUTH ON THE EARTH. For they proceed from evil to evil . . .</a:t>
            </a:r>
          </a:p>
          <a:p>
            <a:pPr algn="just"/>
            <a:r>
              <a:rPr lang="en-US" sz="2200" b="1" dirty="0"/>
              <a:t>  8  Their tongue is an arrow shot out; It speaks deceit; One speaks peaceably to his neighbor with his mouth, But in his heart he lies in wait. </a:t>
            </a:r>
          </a:p>
          <a:p>
            <a:pPr algn="just"/>
            <a:r>
              <a:rPr lang="en-US" sz="2200" b="1" dirty="0"/>
              <a:t>  9  SHALL I NOT PUNISH THEM . . . . …</a:t>
            </a:r>
          </a:p>
        </p:txBody>
      </p:sp>
    </p:spTree>
    <p:extLst>
      <p:ext uri="{BB962C8B-B14F-4D97-AF65-F5344CB8AC3E}">
        <p14:creationId xmlns:p14="http://schemas.microsoft.com/office/powerpoint/2010/main" val="125093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2123658"/>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p:txBody>
      </p:sp>
      <p:sp>
        <p:nvSpPr>
          <p:cNvPr id="2" name="TextBox 1"/>
          <p:cNvSpPr txBox="1"/>
          <p:nvPr/>
        </p:nvSpPr>
        <p:spPr>
          <a:xfrm>
            <a:off x="6096000" y="970489"/>
            <a:ext cx="5654842" cy="4493538"/>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9  Shall I not punish them for these things?" says the Lord. "Shall I not avenge Myself on such a nation as this?" </a:t>
            </a:r>
          </a:p>
          <a:p>
            <a:pPr algn="just"/>
            <a:r>
              <a:rPr lang="en-US" sz="2200" b="1" dirty="0"/>
              <a:t>  10  I will take up a weeping and wailing for the mountains, And for the dwelling places of the wilderness a lamentation, Because they are burned up, So that no one can pass through; Nor can men hear the voice of the cattle. Both the birds of the heavens and the beasts have fled; They are gone. </a:t>
            </a:r>
          </a:p>
          <a:p>
            <a:pPr algn="just"/>
            <a:r>
              <a:rPr lang="en-US" sz="2200" b="1" dirty="0"/>
              <a:t>  11  "I WILL MAKE JERUSALEM A HEAP OF RUINS, a den of jackals. I will make the cities of Judah DESOLATE, without an inhabitant." </a:t>
            </a:r>
          </a:p>
        </p:txBody>
      </p:sp>
    </p:spTree>
    <p:extLst>
      <p:ext uri="{BB962C8B-B14F-4D97-AF65-F5344CB8AC3E}">
        <p14:creationId xmlns:p14="http://schemas.microsoft.com/office/powerpoint/2010/main" val="181584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2492990"/>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Hear the word which the LORD speaks to you, O house of Israel. </a:t>
            </a:r>
          </a:p>
          <a:p>
            <a:pPr algn="just"/>
            <a:r>
              <a:rPr lang="en-US" sz="2200" b="1" dirty="0"/>
              <a:t>  2  Thus says the LORD: "Do not learn the way of the Gentiles; Do not be dismayed at the signs of heaven, For the Gentiles are dismayed at them. </a:t>
            </a:r>
          </a:p>
          <a:p>
            <a:pPr algn="just"/>
            <a:r>
              <a:rPr lang="en-US" sz="2200" b="1" dirty="0"/>
              <a:t>  3  For the customs of the peoples are futile; For one cuts a tree from the forest, The work of the hands of the workman, with the ax. 4  They decorate it with silver and gold; They fasten it with nails and hammers So that it will not topple.  5  They are upright, like a palm tree, And they cannot speak; They must be carried, Because they cannot go by themselves. Do not be afraid of them, For they cannot do evil, Nor can they do any good." </a:t>
            </a:r>
          </a:p>
        </p:txBody>
      </p:sp>
    </p:spTree>
    <p:extLst>
      <p:ext uri="{BB962C8B-B14F-4D97-AF65-F5344CB8AC3E}">
        <p14:creationId xmlns:p14="http://schemas.microsoft.com/office/powerpoint/2010/main" val="3888467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12191"/>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11651226" cy="2492990"/>
          </a:xfrm>
          <a:prstGeom prst="rect">
            <a:avLst/>
          </a:prstGeom>
        </p:spPr>
        <p:txBody>
          <a:bodyPr wrap="square">
            <a:spAutoFit/>
          </a:bodyPr>
          <a:lstStyle/>
          <a:p>
            <a:pPr algn="ctr">
              <a:tabLst>
                <a:tab pos="1939925" algn="l"/>
              </a:tabLst>
            </a:pPr>
            <a:r>
              <a:rPr lang="en-US" sz="3600" b="1" dirty="0"/>
              <a:t>Key Verses, Vital Points—Jeremiah 7-14</a:t>
            </a:r>
            <a:endParaRPr lang="en-US" sz="2800" b="1" dirty="0"/>
          </a:p>
          <a:p>
            <a:pPr marL="628650" indent="-457200">
              <a:buFont typeface="Wingdings" panose="05000000000000000000" pitchFamily="2" charset="2"/>
              <a:buChar char="Ø"/>
              <a:tabLst>
                <a:tab pos="1939925" algn="l"/>
              </a:tabLst>
            </a:pPr>
            <a:r>
              <a:rPr lang="en-US" sz="2400" b="1" dirty="0"/>
              <a:t>Israel’s hypocrisy—7:3-7, 8-11</a:t>
            </a:r>
          </a:p>
          <a:p>
            <a:pPr marL="628650" indent="-457200">
              <a:buFont typeface="Wingdings" panose="05000000000000000000" pitchFamily="2" charset="2"/>
              <a:buChar char="Ø"/>
              <a:tabLst>
                <a:tab pos="1939925" algn="l"/>
              </a:tabLst>
            </a:pPr>
            <a:r>
              <a:rPr lang="en-US" sz="2400" b="1" dirty="0"/>
              <a:t>Jehovah—the weeping God—8:18-22</a:t>
            </a:r>
          </a:p>
          <a:p>
            <a:pPr marL="628650" indent="-457200">
              <a:buFont typeface="Wingdings" panose="05000000000000000000" pitchFamily="2" charset="2"/>
              <a:buChar char="Ø"/>
              <a:tabLst>
                <a:tab pos="1939925" algn="l"/>
              </a:tabLst>
            </a:pPr>
            <a:r>
              <a:rPr lang="en-US" sz="2400" b="1" dirty="0"/>
              <a:t>Jeremiah—weeping for sin—9:1-9a</a:t>
            </a:r>
          </a:p>
          <a:p>
            <a:pPr marL="628650" indent="-457200">
              <a:buFont typeface="Wingdings" panose="05000000000000000000" pitchFamily="2" charset="2"/>
              <a:buChar char="Ø"/>
              <a:tabLst>
                <a:tab pos="1939925" algn="l"/>
              </a:tabLst>
            </a:pPr>
            <a:r>
              <a:rPr lang="en-US" sz="2400" b="1" dirty="0"/>
              <a:t>God’s reward for evil Jerusalem—9:9,11</a:t>
            </a:r>
          </a:p>
          <a:p>
            <a:pPr marL="628650" indent="-457200">
              <a:buFont typeface="Wingdings" panose="05000000000000000000" pitchFamily="2" charset="2"/>
              <a:buChar char="Ø"/>
              <a:tabLst>
                <a:tab pos="1939925" algn="l"/>
              </a:tabLst>
            </a:pPr>
            <a:r>
              <a:rPr lang="en-US" sz="2400" b="1" dirty="0"/>
              <a:t>Jeremiah’s words about idols—10:1-16</a:t>
            </a:r>
          </a:p>
        </p:txBody>
      </p:sp>
      <p:sp>
        <p:nvSpPr>
          <p:cNvPr id="2" name="TextBox 1"/>
          <p:cNvSpPr txBox="1"/>
          <p:nvPr/>
        </p:nvSpPr>
        <p:spPr>
          <a:xfrm>
            <a:off x="6096000" y="970489"/>
            <a:ext cx="5654842"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6  Inasmuch as there is none like You, O Lord  (You are great, and Your name is great in might). . . </a:t>
            </a:r>
          </a:p>
          <a:p>
            <a:pPr algn="just"/>
            <a:r>
              <a:rPr lang="en-US" sz="2200" b="1" dirty="0"/>
              <a:t>  8  A wooden idol is a worthless doctrine. </a:t>
            </a:r>
          </a:p>
          <a:p>
            <a:pPr algn="just"/>
            <a:r>
              <a:rPr lang="en-US" sz="2200" b="1" dirty="0"/>
              <a:t>  9  Silver is beaten into plates; It is brought from Tarshish, And gold from </a:t>
            </a:r>
            <a:r>
              <a:rPr lang="en-US" sz="2200" b="1" dirty="0" err="1"/>
              <a:t>Uphaz</a:t>
            </a:r>
            <a:r>
              <a:rPr lang="en-US" sz="2200" b="1" dirty="0"/>
              <a:t>, The work of the craftsman And of the hands of the metalsmith; Blue and purple are their clothing; They are all the work of skillful men. </a:t>
            </a:r>
          </a:p>
          <a:p>
            <a:pPr algn="just"/>
            <a:r>
              <a:rPr lang="en-US" sz="2200" b="1" dirty="0"/>
              <a:t>  10  But the Lord is the true God…the living God…the everlasting King. . . . 11 The gods that have not made the heavens and the earth shall perish from the earth…</a:t>
            </a:r>
          </a:p>
          <a:p>
            <a:pPr algn="just"/>
            <a:r>
              <a:rPr lang="en-US" sz="2200" b="1" dirty="0"/>
              <a:t>  12  He has made the earth by His power,…</a:t>
            </a:r>
          </a:p>
          <a:p>
            <a:pPr algn="just"/>
            <a:r>
              <a:rPr lang="en-US" sz="2200" b="1" dirty="0"/>
              <a:t>  16 For He is the Maker of all things…JEHOVAH  of hosts is His name. </a:t>
            </a:r>
          </a:p>
        </p:txBody>
      </p:sp>
    </p:spTree>
    <p:extLst>
      <p:ext uri="{BB962C8B-B14F-4D97-AF65-F5344CB8AC3E}">
        <p14:creationId xmlns:p14="http://schemas.microsoft.com/office/powerpoint/2010/main" val="2354020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2518</Words>
  <Application>Microsoft Office PowerPoint</Application>
  <PresentationFormat>Widescreen</PresentationFormat>
  <Paragraphs>170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Cindy Nelson</cp:lastModifiedBy>
  <cp:revision>47</cp:revision>
  <cp:lastPrinted>2019-12-04T17:39:12Z</cp:lastPrinted>
  <dcterms:created xsi:type="dcterms:W3CDTF">2019-11-18T15:17:46Z</dcterms:created>
  <dcterms:modified xsi:type="dcterms:W3CDTF">2019-12-05T15:16:28Z</dcterms:modified>
</cp:coreProperties>
</file>