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8" r:id="rId3"/>
    <p:sldId id="293" r:id="rId4"/>
    <p:sldId id="30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 showGuides="1">
      <p:cViewPr varScale="1">
        <p:scale>
          <a:sx n="100" d="100"/>
          <a:sy n="100" d="100"/>
        </p:scale>
        <p:origin x="114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7DB3E-007B-4D5E-9814-BC4D6C0D2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3C2168-7FBE-41DB-82B3-FBEE694F2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87E7-44D1-43C3-B3CE-128E520C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DDDA0-E972-4527-893D-B873A081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F96E3-D825-4971-B125-A170C6F9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0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DAA08-B48E-43BC-A4EF-6BB7370C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E2329-701C-4612-B3AD-29DF19FED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348BB-36DC-4B89-8CE1-855C438FB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8C95F-4CCD-432E-8B16-05FB96064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EAB2B-C302-440B-9734-1B87057D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11494B-6CD9-4B3D-9801-36CFF12D1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E5D96E-F08A-4688-9DDB-39EB47954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BBD76-0397-4949-9054-17514BDE1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A0350-BDB3-4E6C-8789-22941C6D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6A390-F715-4CAF-920A-CB507BFE2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9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D0A0-CBD2-4EF8-BA47-C46B97A93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EC1E9-BC87-4D1B-8E11-01F3071BE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C938A-BCD0-4360-9BCA-F02EF0764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88C5B-27B5-4DB6-BD02-8A79795AF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CEC6A-B3D8-4EDA-867B-D4B2F6422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451FA-2624-4E80-89EF-A7CF37ABA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6CB56-7DE6-405C-B9EB-267598832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C9B79-B34A-40A8-9F06-34CA5B22F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F6AE6-2809-4DF1-AB65-30406FDED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7844-3870-4801-8D36-EB3B96C2C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F8638-BA8D-4BB6-9465-8DB2B88C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B8DE4-40CA-466D-A7A8-181754DED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FB460-BB16-4589-8C7E-F12ED4D43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66BAF-734C-40F6-BFE3-5490F00B8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DC240-D5A7-4590-85BA-6EC304BEB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F1E6D-6C28-458E-BDF2-128419EE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4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0481F-B607-40B3-98AC-CD444AEB3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CD7C1-3969-4CE2-ACE4-63F928A14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D056C-2427-4720-9188-4ED2789A0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F316C-56CF-4C13-9448-48983B251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20161F-CE2E-47EC-84A6-F8D14E88D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AC34A3-7C80-4576-AD2A-C2DD94592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0EEF36-5F79-48B1-9BD7-A7C9A72B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0E9B71-0B54-4E0E-94B2-24979CE95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CDE9C-A0B1-4B90-A36A-E83534A4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2E44E0-AA38-40F5-89E3-49EF22BF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0D4880-2E30-4F38-88B7-AC74642FC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D361B-1113-4B4F-8DD5-66A36A2B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2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255DF1-A8CC-4B22-9439-9C13582C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AC2A1B-1CCD-45A1-965D-33469F61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2BD6F-770F-4E4C-8346-32463075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8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99DDA-1A9B-4215-ABD9-462746BCA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0E619-A672-4468-86EF-9BD4A1434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DF5F-E6D1-4FE0-8CF6-C6DB1ECA7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6B47A-E503-44D8-8232-10A38F2E2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EEC98-2BFA-40F0-BBB8-44B02F6F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340F4-FA6F-4981-B692-485C91AA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1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BF5C-BD65-4CA2-B501-AF3CE4150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57B1E9-4D69-4913-A9F6-431FA7FEA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EC7E7-5B1E-465D-8CAB-05EA568CC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1D00B-3748-4F2E-ABFA-FC54634B2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3E875-991E-4EDE-AD46-C0FAEDD2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830E6-7EFA-4F40-826B-01B0DD254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1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335528-8218-4712-A890-7C49BEE7C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1987D-7C66-40F5-B410-187A65BAF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CE425-87A6-46FF-8D61-4A97236BC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95C19-A85B-47DE-B3E9-BA2476CC9A50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FFB33-C461-46DA-989A-31091241A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A06E5-CAA9-4CA5-8947-B4F0F17C1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23B3C-DFBD-474B-A9EA-CC018DBF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5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76CB85-08D6-417F-8EEF-6897AFACA44C}"/>
              </a:ext>
            </a:extLst>
          </p:cNvPr>
          <p:cNvSpPr/>
          <p:nvPr/>
        </p:nvSpPr>
        <p:spPr>
          <a:xfrm>
            <a:off x="270387" y="298202"/>
            <a:ext cx="11651226" cy="63418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349C24-BB4D-4999-8673-E37265000112}"/>
              </a:ext>
            </a:extLst>
          </p:cNvPr>
          <p:cNvSpPr/>
          <p:nvPr/>
        </p:nvSpPr>
        <p:spPr>
          <a:xfrm>
            <a:off x="270387" y="258097"/>
            <a:ext cx="11651226" cy="5901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5400" b="1" dirty="0"/>
              <a:t>A STUDY OF JEREMIAH</a:t>
            </a:r>
          </a:p>
          <a:p>
            <a:pPr algn="ctr"/>
            <a:endParaRPr lang="en-US" sz="1000" b="1" dirty="0"/>
          </a:p>
          <a:p>
            <a:pPr algn="ctr"/>
            <a:r>
              <a:rPr lang="en-US" sz="4800" b="1" dirty="0"/>
              <a:t>Introduction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600" b="1" dirty="0"/>
              <a:t>Class One</a:t>
            </a:r>
          </a:p>
          <a:p>
            <a:pPr algn="ctr"/>
            <a:r>
              <a:rPr lang="en-US" sz="2400" b="1" dirty="0"/>
              <a:t>November 20, 2019</a:t>
            </a:r>
          </a:p>
          <a:p>
            <a:pPr algn="ctr"/>
            <a:endParaRPr lang="en-US" sz="3200" b="1" dirty="0"/>
          </a:p>
          <a:p>
            <a:pPr algn="ctr"/>
            <a:endParaRPr lang="en-US" sz="1050" b="1" dirty="0"/>
          </a:p>
          <a:p>
            <a:pPr algn="ctr"/>
            <a:endParaRPr lang="en-US" sz="1200" b="1" dirty="0"/>
          </a:p>
          <a:p>
            <a:pPr algn="ctr"/>
            <a:r>
              <a:rPr lang="en-US" sz="2800" b="1" dirty="0"/>
              <a:t>Palm Beach Lakes</a:t>
            </a:r>
          </a:p>
          <a:p>
            <a:pPr algn="ctr"/>
            <a:endParaRPr lang="en-US" sz="1100" b="1" dirty="0"/>
          </a:p>
          <a:p>
            <a:pPr algn="ctr"/>
            <a:r>
              <a:rPr lang="en-US" b="1" dirty="0"/>
              <a:t>Dan Jenkins</a:t>
            </a:r>
          </a:p>
        </p:txBody>
      </p:sp>
    </p:spTree>
    <p:extLst>
      <p:ext uri="{BB962C8B-B14F-4D97-AF65-F5344CB8AC3E}">
        <p14:creationId xmlns:p14="http://schemas.microsoft.com/office/powerpoint/2010/main" val="262633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76CB85-08D6-417F-8EEF-6897AFACA44C}"/>
              </a:ext>
            </a:extLst>
          </p:cNvPr>
          <p:cNvSpPr/>
          <p:nvPr/>
        </p:nvSpPr>
        <p:spPr>
          <a:xfrm>
            <a:off x="270387" y="234034"/>
            <a:ext cx="11651226" cy="63418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349C24-BB4D-4999-8673-E37265000112}"/>
              </a:ext>
            </a:extLst>
          </p:cNvPr>
          <p:cNvSpPr/>
          <p:nvPr/>
        </p:nvSpPr>
        <p:spPr>
          <a:xfrm>
            <a:off x="270387" y="452060"/>
            <a:ext cx="1165122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1939925" algn="l"/>
              </a:tabLst>
            </a:pPr>
            <a:r>
              <a:rPr lang="en-US" sz="3200" b="1" dirty="0"/>
              <a:t>Date of this book—1:1-3</a:t>
            </a:r>
            <a:endParaRPr lang="en-US" sz="2800" b="1" dirty="0"/>
          </a:p>
          <a:p>
            <a:pPr>
              <a:tabLst>
                <a:tab pos="1939925" algn="l"/>
              </a:tabLst>
            </a:pPr>
            <a:r>
              <a:rPr lang="en-US" sz="2800" b="1" dirty="0"/>
              <a:t>     - From the 13</a:t>
            </a:r>
            <a:r>
              <a:rPr lang="en-US" sz="2800" b="1" baseline="30000" dirty="0"/>
              <a:t>th</a:t>
            </a:r>
            <a:r>
              <a:rPr lang="en-US" sz="2800" b="1" dirty="0"/>
              <a:t> year of Josiah</a:t>
            </a:r>
          </a:p>
          <a:p>
            <a:pPr>
              <a:tabLst>
                <a:tab pos="1939925" algn="l"/>
              </a:tabLst>
            </a:pPr>
            <a:r>
              <a:rPr lang="en-US" sz="2800" b="1" dirty="0"/>
              <a:t>     - During reign of Jehoiakim (son of Josiah)</a:t>
            </a:r>
          </a:p>
          <a:p>
            <a:pPr>
              <a:tabLst>
                <a:tab pos="1939925" algn="l"/>
              </a:tabLst>
            </a:pPr>
            <a:r>
              <a:rPr lang="en-US" sz="2800" b="1" dirty="0"/>
              <a:t>     - Ended with 11</a:t>
            </a:r>
            <a:r>
              <a:rPr lang="en-US" sz="2800" b="1" baseline="30000" dirty="0"/>
              <a:t>th</a:t>
            </a:r>
            <a:r>
              <a:rPr lang="en-US" sz="2800" b="1" dirty="0"/>
              <a:t> year of Zedekiah (fifth month) Jerusalem destroyed</a:t>
            </a:r>
          </a:p>
          <a:p>
            <a:pPr>
              <a:tabLst>
                <a:tab pos="1939925" algn="l"/>
              </a:tabLst>
            </a:pPr>
            <a:r>
              <a:rPr lang="en-US" sz="2800" b="1" dirty="0"/>
              <a:t>     - His prophetic contemporaries:  Ezekiel and Daniel 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939925" algn="l"/>
              </a:tabLst>
            </a:pPr>
            <a:r>
              <a:rPr lang="en-US" sz="3200" b="1" dirty="0"/>
              <a:t>Call of Jeremiah—1:4-19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939925" algn="l"/>
              </a:tabLst>
            </a:pPr>
            <a:r>
              <a:rPr lang="en-US" sz="3200" b="1" dirty="0"/>
              <a:t>General overview of Jeremiah’s message—spiritual background </a:t>
            </a:r>
          </a:p>
          <a:p>
            <a:pPr>
              <a:tabLst>
                <a:tab pos="1939925" algn="l"/>
              </a:tabLst>
            </a:pPr>
            <a:r>
              <a:rPr lang="en-US" sz="2800" b="1" dirty="0"/>
              <a:t>      - God’s past relationship with Israel—2:1-7</a:t>
            </a:r>
          </a:p>
          <a:p>
            <a:pPr>
              <a:tabLst>
                <a:tab pos="1939925" algn="l"/>
              </a:tabLst>
            </a:pPr>
            <a:r>
              <a:rPr lang="en-US" sz="2800" b="1" dirty="0"/>
              <a:t>      - Israel has forsaken God—2:13; 2:8ff; worse than Israel—3:1-</a:t>
            </a:r>
          </a:p>
          <a:p>
            <a:pPr>
              <a:tabLst>
                <a:tab pos="1939925" algn="l"/>
              </a:tabLst>
            </a:pPr>
            <a:r>
              <a:rPr lang="en-US" sz="2800" b="1" dirty="0"/>
              <a:t>      - God’s longing for their return to Him—3:14-18; 4:19-22</a:t>
            </a:r>
          </a:p>
          <a:p>
            <a:pPr>
              <a:tabLst>
                <a:tab pos="1939925" algn="l"/>
              </a:tabLst>
            </a:pPr>
            <a:r>
              <a:rPr lang="en-US" sz="2800" b="1" dirty="0"/>
              <a:t>      - Certainty of God’s coming judgment using Nebuchadnezzar—4:5-18</a:t>
            </a:r>
          </a:p>
          <a:p>
            <a:pPr>
              <a:tabLst>
                <a:tab pos="1939925" algn="l"/>
              </a:tabLst>
            </a:pPr>
            <a:r>
              <a:rPr lang="en-US" sz="2800" b="1" dirty="0"/>
              <a:t>      - The future: return and the coming of Christ and Christianity—31:31-34 </a:t>
            </a:r>
          </a:p>
        </p:txBody>
      </p:sp>
    </p:spTree>
    <p:extLst>
      <p:ext uri="{BB962C8B-B14F-4D97-AF65-F5344CB8AC3E}">
        <p14:creationId xmlns:p14="http://schemas.microsoft.com/office/powerpoint/2010/main" val="1879548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76CB85-08D6-417F-8EEF-6897AFACA44C}"/>
              </a:ext>
            </a:extLst>
          </p:cNvPr>
          <p:cNvSpPr/>
          <p:nvPr/>
        </p:nvSpPr>
        <p:spPr>
          <a:xfrm>
            <a:off x="270387" y="258097"/>
            <a:ext cx="11651226" cy="63418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349C24-BB4D-4999-8673-E37265000112}"/>
              </a:ext>
            </a:extLst>
          </p:cNvPr>
          <p:cNvSpPr/>
          <p:nvPr/>
        </p:nvSpPr>
        <p:spPr>
          <a:xfrm>
            <a:off x="270387" y="452060"/>
            <a:ext cx="1165122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939925" algn="l"/>
              </a:tabLst>
            </a:pPr>
            <a:r>
              <a:rPr lang="en-US" sz="3600" b="1" dirty="0"/>
              <a:t>Key Verses &amp; Phrases from Jeremiah 1-6 </a:t>
            </a:r>
            <a:endParaRPr lang="en-US" sz="2800" b="1" dirty="0"/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1:5    “I formed YOU in the womb”—Abortion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1:6-7 “I am a youth” and God’s reply—no excuses!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1:9     “I have put My words in your mouth”—Inspiration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1:10   “Set you over the </a:t>
            </a:r>
            <a:r>
              <a:rPr lang="en-US" sz="2400" b="1" dirty="0" err="1"/>
              <a:t>nationS</a:t>
            </a:r>
            <a:r>
              <a:rPr lang="en-US" sz="2400" b="1" dirty="0"/>
              <a:t>…root out, pull, destroy, throw down, build, plant”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1:17   “Speak to them all that I command you”—Divine preaching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2:13   “Two evils, forsaken living waters, drink from broken cisterns”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2:18   “Why take the road to Egypt”—This world has nothing left to give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2:24   “A wild donkey, in times of mating, cannot be turned”—hard hearted!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3:1     “You have played the harlot…yet return to Me” 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3:8     “I have put her away AND given certificate of divorce”—two separate actions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3:14   “I am married…one for a city, two from family and bring you back”—remnant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3:15   “I will give you shepherds who will feed with knowledge/understanding”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3:17   “At that time Jerusalem called Throne of the Lord, all </a:t>
            </a:r>
            <a:r>
              <a:rPr lang="en-US" sz="2400" b="1" dirty="0" err="1"/>
              <a:t>nationS</a:t>
            </a:r>
            <a:r>
              <a:rPr lang="en-US" sz="2400" b="1" dirty="0"/>
              <a:t> gathered”—NT</a:t>
            </a:r>
          </a:p>
        </p:txBody>
      </p:sp>
    </p:spTree>
    <p:extLst>
      <p:ext uri="{BB962C8B-B14F-4D97-AF65-F5344CB8AC3E}">
        <p14:creationId xmlns:p14="http://schemas.microsoft.com/office/powerpoint/2010/main" val="309432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76CB85-08D6-417F-8EEF-6897AFACA44C}"/>
              </a:ext>
            </a:extLst>
          </p:cNvPr>
          <p:cNvSpPr/>
          <p:nvPr/>
        </p:nvSpPr>
        <p:spPr>
          <a:xfrm>
            <a:off x="270387" y="258097"/>
            <a:ext cx="11651226" cy="63418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349C24-BB4D-4999-8673-E37265000112}"/>
              </a:ext>
            </a:extLst>
          </p:cNvPr>
          <p:cNvSpPr/>
          <p:nvPr/>
        </p:nvSpPr>
        <p:spPr>
          <a:xfrm>
            <a:off x="270387" y="452060"/>
            <a:ext cx="1165122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939925" algn="l"/>
              </a:tabLst>
            </a:pPr>
            <a:r>
              <a:rPr lang="en-US" sz="3600" b="1" dirty="0"/>
              <a:t>Key Verses &amp; Phrases from Jeremiah 1-6 </a:t>
            </a:r>
            <a:endParaRPr lang="en-US" sz="2800" b="1" dirty="0"/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4:3-4  “Break up fallow ground…circumcise heart…lest My fury…”—God not mocked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4:19-21 “My soul, my soul, how long”—the weeping prophet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4:22   “Wise to do evil, to do good no knowledge”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4:28   “Earth mourn, heaven black”—figurative prophetic language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5:1     “Run and seek, not one man who seeks truth”—depraved Jewish nation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5:8     “Like a well-fed lusty stallion; neighing after neighbor’s wife”—power of sin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5:13   “a prophet without the word is like the wind”—wrong kind of preaching!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5:31   “My people LOVE to have false prophets and priests”—Still true today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6:13   “From least to greatest given over to sin”—depraved Jewish nation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6:15   “did not know how to blush”—Not hypocritical, sounds live USA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6:16   “Ask for the old paths…good way…walk in it” BUT “we will not listen”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6:19   “not heed My words…burnt offerings not acceptable”</a:t>
            </a:r>
          </a:p>
          <a:p>
            <a:pPr marL="628650" indent="-457200">
              <a:buFont typeface="Wingdings" panose="05000000000000000000" pitchFamily="2" charset="2"/>
              <a:buChar char="Ø"/>
              <a:tabLst>
                <a:tab pos="1939925" algn="l"/>
              </a:tabLst>
            </a:pPr>
            <a:r>
              <a:rPr lang="en-US" sz="2400" b="1" dirty="0"/>
              <a:t>6:27   “Jeremiah set as assayer and a fortress”—Earnestly contend for the faith</a:t>
            </a:r>
          </a:p>
        </p:txBody>
      </p:sp>
    </p:spTree>
    <p:extLst>
      <p:ext uri="{BB962C8B-B14F-4D97-AF65-F5344CB8AC3E}">
        <p14:creationId xmlns:p14="http://schemas.microsoft.com/office/powerpoint/2010/main" val="812879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</dc:creator>
  <cp:lastModifiedBy>Cindy Nelson</cp:lastModifiedBy>
  <cp:revision>19</cp:revision>
  <dcterms:created xsi:type="dcterms:W3CDTF">2019-11-18T15:17:46Z</dcterms:created>
  <dcterms:modified xsi:type="dcterms:W3CDTF">2019-11-25T02:03:49Z</dcterms:modified>
</cp:coreProperties>
</file>