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handoutMasterIdLst>
    <p:handoutMasterId r:id="rId18"/>
  </p:handoutMasterIdLst>
  <p:sldIdLst>
    <p:sldId id="2198" r:id="rId2"/>
    <p:sldId id="2199" r:id="rId3"/>
    <p:sldId id="2192" r:id="rId4"/>
    <p:sldId id="2208" r:id="rId5"/>
    <p:sldId id="2209" r:id="rId6"/>
    <p:sldId id="2210" r:id="rId7"/>
    <p:sldId id="2211" r:id="rId8"/>
    <p:sldId id="2212" r:id="rId9"/>
    <p:sldId id="2213" r:id="rId10"/>
    <p:sldId id="2206" r:id="rId11"/>
    <p:sldId id="2214" r:id="rId12"/>
    <p:sldId id="2216" r:id="rId13"/>
    <p:sldId id="2217" r:id="rId14"/>
    <p:sldId id="2220" r:id="rId15"/>
    <p:sldId id="2219" r:id="rId16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3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A0A"/>
    <a:srgbClr val="D2A160"/>
    <a:srgbClr val="EEDE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 autoAdjust="0"/>
  </p:normalViewPr>
  <p:slideViewPr>
    <p:cSldViewPr snapToGrid="0">
      <p:cViewPr varScale="1">
        <p:scale>
          <a:sx n="100" d="100"/>
          <a:sy n="100" d="100"/>
        </p:scale>
        <p:origin x="114" y="312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notesViewPr>
    <p:cSldViewPr snapToGrid="0" showGuides="1">
      <p:cViewPr varScale="1">
        <p:scale>
          <a:sx n="61" d="100"/>
          <a:sy n="61" d="100"/>
        </p:scale>
        <p:origin x="312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C05C11-85CC-4A72-8840-09EA5F247F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BB54F-94B3-489C-836B-EE56E076C8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7770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E394A81C-ADBD-4272-AFB6-C20F19B759A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2178E-8AB7-47FE-B318-6C37AEC248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60AB7-3333-4EF5-BA29-252D24B81C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7770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FF1C3FAF-1055-4D9E-94CE-AB3C22266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9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9054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917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22912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8628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487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91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331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1839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8626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269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4010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937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9484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8387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spcFirstLastPara="1" wrap="square" lIns="93290" tIns="93290" rIns="93290" bIns="9329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74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13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3CB6-AF62-434C-9786-F9FADCA5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00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7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0A0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F484DE-E094-48E8-B50F-5F896E155CA5}"/>
              </a:ext>
            </a:extLst>
          </p:cNvPr>
          <p:cNvSpPr/>
          <p:nvPr userDrawn="1"/>
        </p:nvSpPr>
        <p:spPr>
          <a:xfrm>
            <a:off x="207335" y="180753"/>
            <a:ext cx="11760547" cy="6475201"/>
          </a:xfrm>
          <a:prstGeom prst="rect">
            <a:avLst/>
          </a:prstGeom>
          <a:solidFill>
            <a:srgbClr val="D2A1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  <p:sldLayoutId id="2147483661" r:id="rId3"/>
    <p:sldLayoutId id="214748366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305254" y="-70712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835190" y="3421654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106218" y="137535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EEAC2A-FCD4-4969-B86E-186416F441D9}"/>
              </a:ext>
            </a:extLst>
          </p:cNvPr>
          <p:cNvSpPr/>
          <p:nvPr/>
        </p:nvSpPr>
        <p:spPr>
          <a:xfrm>
            <a:off x="288758" y="344048"/>
            <a:ext cx="1161448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/>
              <a:t>A Study of Isaiah</a:t>
            </a:r>
          </a:p>
          <a:p>
            <a:pPr algn="ctr"/>
            <a:endParaRPr lang="en-US" sz="2000" b="1" dirty="0"/>
          </a:p>
          <a:p>
            <a:pPr algn="ctr"/>
            <a:endParaRPr lang="en-US" sz="2400" b="1" dirty="0"/>
          </a:p>
          <a:p>
            <a:pPr algn="ctr"/>
            <a:r>
              <a:rPr lang="en-US" sz="4400" b="1" dirty="0"/>
              <a:t>New Heaven &amp; New Earth (Part 2)</a:t>
            </a:r>
          </a:p>
          <a:p>
            <a:pPr algn="ctr"/>
            <a:r>
              <a:rPr lang="en-US" sz="4400" b="1" dirty="0"/>
              <a:t>And Messianic Prophecies of Isaiah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November 13, 2019</a:t>
            </a:r>
            <a:endParaRPr lang="en-US" sz="1100" b="1" dirty="0"/>
          </a:p>
          <a:p>
            <a:pPr algn="ctr"/>
            <a:r>
              <a:rPr lang="en-US" sz="4000" b="1" dirty="0"/>
              <a:t>Palm Beach Lakes</a:t>
            </a:r>
            <a:endParaRPr lang="en-US" sz="1100" b="1" dirty="0"/>
          </a:p>
          <a:p>
            <a:pPr algn="ctr"/>
            <a:r>
              <a:rPr lang="en-US" sz="2800" b="1" dirty="0"/>
              <a:t>Dan Jenkins</a:t>
            </a:r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7455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65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65 (continued)</a:t>
            </a:r>
            <a:endParaRPr lang="en-US" sz="2400" b="1" dirty="0"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17 = The old to be replaced by a new; it is called a new heaven &amp; 	and new earth, former things passed away (Judaism) the old Jerusalem 	rejected and now joy in the New Jerusalem (vs. 18 &amp; 19)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19-21 = new blessings described in terms Jews of Isaiah’s day 	would understand—God had dealt with the Jews physically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24-25 = In New Jerusalem, God will answer before we ask; it will 	be characterized by peace—Isaiah 2:3-4 “beat swords into plowshares”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25 Wolf &amp; lamb shall feed together—Same language used in Isa. 	11:1-9, *11 when Branch came out of Jesse—Zech. 6:12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 It will be the holy mountain—Heb. 12:18-23—the church (v. 23) is “Mount 	Zion, the city of the living God, the heavenly Jerusalem”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612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658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66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66</a:t>
            </a:r>
            <a:endParaRPr lang="en-US" sz="2400" b="1" dirty="0">
              <a:latin typeface="+mj-lt"/>
            </a:endParaRP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 -  Verses 1-6 = God bring His wrath on those who ignore Him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 -  Verses 7-14 = Something new is coming. Rejoice like a mother who has 	just given birth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Verses 12-14 = God promises His peace; spiritual food; protection, 	comfort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Verses 14-16 = Yet his wrath comes on His enemies; fire, His chariots, 	whirlwind, anger, fury, rebuke flames, His sword—slaying enemies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17 = God’s treatment of those who sanctify and purify self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19 = Those who escape will declare His glory to Gentiles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20 = At the holy mountain, clean vessels of regular worship; priests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latin typeface="+mj-lt"/>
              </a:rPr>
              <a:t>      -  Verse 24 = The righteous will see and understand God’s victory over their 	enemies</a:t>
            </a:r>
          </a:p>
          <a:p>
            <a:pPr>
              <a:spcAft>
                <a:spcPts val="400"/>
              </a:spcAft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      -  Verse 22 = THIS IS THE NEW HEAVEN AND THE NEW EARTH</a:t>
            </a:r>
          </a:p>
        </p:txBody>
      </p:sp>
    </p:spTree>
    <p:extLst>
      <p:ext uri="{BB962C8B-B14F-4D97-AF65-F5344CB8AC3E}">
        <p14:creationId xmlns:p14="http://schemas.microsoft.com/office/powerpoint/2010/main" val="307767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3700" b="1" dirty="0"/>
              <a:t>Brief Look at Many Messianic Prophecies in Isa</a:t>
            </a:r>
            <a:r>
              <a:rPr lang="en-US" sz="4000" b="1" dirty="0"/>
              <a:t>iah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20661-9234-4BBE-B170-1A5387A1393D}"/>
              </a:ext>
            </a:extLst>
          </p:cNvPr>
          <p:cNvSpPr txBox="1"/>
          <p:nvPr/>
        </p:nvSpPr>
        <p:spPr>
          <a:xfrm>
            <a:off x="452582" y="1061820"/>
            <a:ext cx="11459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2:2-4—Kingdom established, repentance start at Jerusalem—Luke 24:44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4:2—Coming of the Branch (cf. Zech. 3:8; 6:12-13)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6:1—Isaiah see Glory of Messiah—John 12:40-41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6:9-10—Parables to fall on deaf ears—Matt. 13:113-15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6:9-12—Jews hearts to be hard against Jesus’ words—Acts 28:23-29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7:14—Jesus to be born of a virgin—Matt. 1:23; Luke 1:35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7:14—Jesus to be Emmanuel—Matt. 1:18-23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8:14—A stone of stumbling—1 Pet. 2:8</a:t>
            </a:r>
          </a:p>
          <a:p>
            <a:pPr marL="403225" indent="-288925">
              <a:buFont typeface="+mj-lt"/>
              <a:buAutoNum type="arabicPeriod"/>
              <a:tabLst>
                <a:tab pos="631825" algn="l"/>
              </a:tabLst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9:1,2—To bring light to those in Galilee—Matt. 4:12-17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9:6—A child is born—Luke 2:12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9:6-7—His name (nature) wonderful counselor; mighty God; everlasting father; prince of peace—the entire NT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9:7—To have everlasting kingdom—Eph. 3:20-21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11:2-4--Kingdom Established…Repentance for t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9:7—To have everlasting kingdom—Eph. 3:20-21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11:1—To be a Nazarene, branch—Matt. 2:23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11:1—A rod out of Jesse; descendant of Jesse—Matt. 1:6; Luke 3:23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11:2—Anointed by the Holy Spirit—Matt. 3:16-17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11:2—to have wisdom, understanding—Luke 2:52;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11:10—Gentiles shall seek Him—the book of Acts</a:t>
            </a:r>
          </a:p>
          <a:p>
            <a:pPr marL="403225" indent="-403225">
              <a:buFont typeface="+mj-lt"/>
              <a:buAutoNum type="arabicPeriod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16:5—Merciful throne, tabernacle of David—Luke 1:31-33</a:t>
            </a:r>
          </a:p>
        </p:txBody>
      </p:sp>
    </p:spTree>
    <p:extLst>
      <p:ext uri="{BB962C8B-B14F-4D97-AF65-F5344CB8AC3E}">
        <p14:creationId xmlns:p14="http://schemas.microsoft.com/office/powerpoint/2010/main" val="3234823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3700" b="1" dirty="0"/>
              <a:t>Brief Look at Many Messianic Prophecies in Isa</a:t>
            </a:r>
            <a:r>
              <a:rPr lang="en-US" sz="4000" b="1" dirty="0"/>
              <a:t>iah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20661-9234-4BBE-B170-1A5387A1393D}"/>
              </a:ext>
            </a:extLst>
          </p:cNvPr>
          <p:cNvSpPr txBox="1"/>
          <p:nvPr/>
        </p:nvSpPr>
        <p:spPr>
          <a:xfrm>
            <a:off x="452582" y="1061820"/>
            <a:ext cx="11459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22:22—Key of David to open and close—Rev. 3:7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25:8—Swallow up death; wipe tears away—I Cor. 15; Rev, 7:17; 21:4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28:16—Rejected cornerstone—Acts 4:11-12; 1 Pet. 2:6-8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29:13—Jews to draw near, but far away—Matt. 15:7-9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29:14—No earthly wisdom to understand—1 Cor. 1:19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32:1-2—King to be refuge—1 Tim. 1:17; 6:15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33:22—Lord to be judge; lawgiver; king—the New Testament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35:4—Lord to bring salvation; judgment—Matt. 3:11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35:5—To work miracles as evidence of His deity—Matt. 11:5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40:3-4—To have a forerunner (John the Baptist)—Matt. 3:1-4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40:9—John the Baptist to say, “Behold your God”—John 1:29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40:11—To be a compassionate Shepherd—John 10:10-18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42:1-4—To be servant; call Gentiles; gentle—John 13; 10:16; Matt. 11:28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42:4—Gentiles (coastland) to anticipate His coming—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42:6—A light to Gentiles—Luke 2:32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43:11—He is Jehovah (God), the only Savior—John 1:2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44:6—A king; redeemer; first and last—Rev. 1:8, 17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44:11—He will pour forth the Spirit—Acts 2:34-36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45:23—Every knee to bow to Him—Rom. 14:11</a:t>
            </a:r>
          </a:p>
          <a:p>
            <a:pPr marL="463550" indent="-463550">
              <a:buFont typeface="+mj-lt"/>
              <a:buAutoNum type="arabicPeriod" startAt="2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50:6—Smitten, spat upon, back beaten—Matt. 27:26,30,67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376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3700" b="1" dirty="0"/>
              <a:t>Brief Look at Many Messianic Prophecies in Isa</a:t>
            </a:r>
            <a:r>
              <a:rPr lang="en-US" sz="4000" b="1" dirty="0"/>
              <a:t>iah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20661-9234-4BBE-B170-1A5387A1393D}"/>
              </a:ext>
            </a:extLst>
          </p:cNvPr>
          <p:cNvSpPr txBox="1"/>
          <p:nvPr/>
        </p:nvSpPr>
        <p:spPr>
          <a:xfrm>
            <a:off x="452582" y="1061820"/>
            <a:ext cx="1145989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53:1—His people would not believe Him—John 12:37-38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53:2—To come from least (dry ground)—Luke 2:7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53:2—Appearance as ordinary man—Phil. 2:7-8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53:3—Despised and rejected; Luke 4:28-29; Matt. 27:21-23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53:3—Man of grief—Luke 19:41-42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53:3—Men hide from being associated with Him—Mark 14:50-52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53:4—Thought to be cursed by God—Matt. 27:41-43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53:5—His sacrifice would bring peace to God and man—Col. 1:20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53:6—Bear the penalty  of man’s sins—Gal. 1:5 ; Luke 23:33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53:7—Silent before His accusers—Matt. 27:12-14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53:7—Sacrificial lamb—John 1:29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53:8—killed; die  for sins of world—Matt. 27:35; 1 John 2:2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53:11—Justify men before God—Rom. 5:8-9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53:11—Sin bearer for all mankind—Heb. 9:28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53:12—Grouped with criminals and rich--Luke 23:32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53:12—Intercedes between man and God—Luke 23:34; Rom. 8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55:3-4—Sure mercy of David; leader, everlasting covenant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55:5—Foreign nations (and eunuchs) to come to Him—Acts 8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60:1—Light to rise in dark world—John 1</a:t>
            </a:r>
          </a:p>
          <a:p>
            <a:pPr marL="463550" indent="-463550">
              <a:buFont typeface="+mj-lt"/>
              <a:buAutoNum type="arabicPeriod" startAt="4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61;1-3—Spirit on Him, to proclaim liberty—Luke 4:17-21</a:t>
            </a:r>
          </a:p>
        </p:txBody>
      </p:sp>
    </p:spTree>
    <p:extLst>
      <p:ext uri="{BB962C8B-B14F-4D97-AF65-F5344CB8AC3E}">
        <p14:creationId xmlns:p14="http://schemas.microsoft.com/office/powerpoint/2010/main" val="211738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3700" b="1" dirty="0"/>
              <a:t>Brief Look at Many Messianic Prophecies in Isa</a:t>
            </a:r>
            <a:r>
              <a:rPr lang="en-US" sz="4000" b="1" dirty="0"/>
              <a:t>iah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B20661-9234-4BBE-B170-1A5387A1393D}"/>
              </a:ext>
            </a:extLst>
          </p:cNvPr>
          <p:cNvSpPr txBox="1"/>
          <p:nvPr/>
        </p:nvSpPr>
        <p:spPr>
          <a:xfrm>
            <a:off x="452582" y="1061820"/>
            <a:ext cx="1145989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+mj-lt"/>
              <a:buAutoNum type="arabicPeriod" startAt="6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62:2—To give new name—Acts 11:26</a:t>
            </a:r>
          </a:p>
          <a:p>
            <a:pPr marL="463550" indent="-463550">
              <a:buFont typeface="+mj-lt"/>
              <a:buAutoNum type="arabicPeriod" startAt="6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62:11—King to enter Jerusalem on a colt—Matt. 21:7</a:t>
            </a:r>
          </a:p>
          <a:p>
            <a:pPr marL="463550" indent="-463550">
              <a:buFont typeface="+mj-lt"/>
              <a:buAutoNum type="arabicPeriod" startAt="6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63:1-3--Vesture dipped in blood—Rev. 19:13</a:t>
            </a:r>
          </a:p>
          <a:p>
            <a:pPr marL="463550" indent="-463550">
              <a:buFont typeface="+mj-lt"/>
              <a:buAutoNum type="arabicPeriod" startAt="6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65:17-25—To bring new heaven/earth—Rev. 21</a:t>
            </a:r>
          </a:p>
          <a:p>
            <a:pPr marL="463550" indent="-463550">
              <a:buFont typeface="+mj-lt"/>
              <a:buAutoNum type="arabicPeriod" startAt="61"/>
            </a:pPr>
            <a:r>
              <a:rPr 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66:18-19—All nations come to God—New Testament</a:t>
            </a:r>
          </a:p>
        </p:txBody>
      </p:sp>
    </p:spTree>
    <p:extLst>
      <p:ext uri="{BB962C8B-B14F-4D97-AF65-F5344CB8AC3E}">
        <p14:creationId xmlns:p14="http://schemas.microsoft.com/office/powerpoint/2010/main" val="209376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2500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This Week</a:t>
            </a:r>
          </a:p>
          <a:p>
            <a:pPr algn="ctr">
              <a:spcAft>
                <a:spcPts val="500"/>
              </a:spcAft>
            </a:pPr>
            <a:r>
              <a:rPr lang="en-US" sz="4000" b="1" dirty="0"/>
              <a:t>A review of closing chapters</a:t>
            </a:r>
          </a:p>
          <a:p>
            <a:pPr algn="ctr">
              <a:spcAft>
                <a:spcPts val="500"/>
              </a:spcAft>
            </a:pPr>
            <a:r>
              <a:rPr lang="en-US" sz="4000" b="1" dirty="0"/>
              <a:t>and a brief look at many Messianic prophecies</a:t>
            </a:r>
          </a:p>
          <a:p>
            <a:pPr algn="ctr">
              <a:spcAft>
                <a:spcPts val="500"/>
              </a:spcAft>
            </a:pP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386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38546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3926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Messianic Prophet = “The Messiah is Coming”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This book is filled with prophecies about the coming Messiah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setting of the book</a:t>
            </a:r>
            <a:endParaRPr lang="en-US" sz="2400" b="1" dirty="0"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Israel had forsaken God, judgment is coming on “pagan” Jerusalem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A remnant will return to continue God’s eternal plan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Jerusalem rebuilt, the Messiah will come, set up new kind of kingdom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 -  A new Jerusalem, including Gentiles, the redeemed will “marry” Him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Chapter 53-66 describes its nature in Jewish language</a:t>
            </a:r>
          </a:p>
        </p:txBody>
      </p:sp>
    </p:spTree>
    <p:extLst>
      <p:ext uri="{BB962C8B-B14F-4D97-AF65-F5344CB8AC3E}">
        <p14:creationId xmlns:p14="http://schemas.microsoft.com/office/powerpoint/2010/main" val="396204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5227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54-55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Many prophecies in earlier chapter, but Isa. 53 is pivotal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54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Great reason to rejoice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 = ck. Gal. 4:27—applied to church, Jerusalem from above (v.26)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5-6 = No longer a widow, your Maker is your husband, redeemer 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13, 14, 17 = taught by God, peace, righteousness, His heritage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55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 = Come to the waters; John 4; Rev. 22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3 = I will give you sure mercies of David—</a:t>
            </a:r>
            <a:r>
              <a:rPr lang="en-US" sz="2400" b="1" dirty="0" err="1"/>
              <a:t>Eze</a:t>
            </a:r>
            <a:r>
              <a:rPr lang="en-US" sz="2400" b="1" dirty="0"/>
              <a:t>. 37:24-25; Acts 13:34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3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516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56-57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56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 = Salvation is ABOUT to come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3-7 = To include eunuchs and foreigners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8 = God gathers Israel and will gather foreigners &amp; others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</a:t>
            </a:r>
            <a:r>
              <a:rPr lang="en-US" sz="2800" b="1" dirty="0"/>
              <a:t>Isaiah 57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1-13 = Depravity of haughty Jewish nation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13 = Those who trust in the Lord will inherit the mountain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14 = The stumbling block (Judaism) will be taken out of way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15 = God exalts humble to high places—James 4:6; 1 Pet. 5:5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19 = Preach peace to those near and far—Eph. 2:14-17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772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466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58-59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58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1-14 = More about the depravity of “fasting for show” Jews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13-14 = If you return to me, deny yourself, delight in the Lord, I 	will exalt you to the high hills, and feed the heritage of Jacob</a:t>
            </a:r>
          </a:p>
          <a:p>
            <a:pPr marL="573088" indent="-5730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59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1-15 = Depravity of Jewish nation &amp; God turned away from them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16-17 = God puts on His armor and brings judgment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20-21 = The Redeemer will come to Zion for the penitent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21 God’s spirit and His words will then be with them, forever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2295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60-61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60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1-3 = Glory of the Lord to appear &amp; Gentiles shall come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4-18 = Instead of judgment, great blessing and pagan admiration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14 = You will be called, City of the Lord 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16 = You shall know I am: Savior, Redeemer, Mighty One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Verse 19 = Glorious light of God all around you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21 = His people will be righteous, the work of His hand</a:t>
            </a:r>
          </a:p>
          <a:p>
            <a:pPr marL="573088" indent="-5730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61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1-3 = The Spirit of the Lord comes upon Jesus—Luke 4:18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3 = God to give beauty for ashes, garments of praise, righteous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6 = You will be priests, servants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 10 = Clothed in robe of righteousness, like a bride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742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0632" y="272557"/>
            <a:ext cx="11662610" cy="6337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62-63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62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1-2 = God will ensure coming of righteousness and salvation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3 = Gentiles brought in and a new name give—Acts 11:26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4-5 = No longer forsaken, now Hephzibah (My delight is in her) 	and the land called Beulah (married)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7 = Jerusalem (the new one) shall be a praise to the earth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10-11 = Message to end of the earth is salvation is coming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12 = Shall be called Redeemed, Sought out, a city not forsaken</a:t>
            </a:r>
          </a:p>
          <a:p>
            <a:pPr marL="573088" indent="-5730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Isaiah 63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1-6 = The Lord’s garments red from blood shed in His winepress, 	on the Day of Vengeance and year His redeemed come—Rev. 19:11-15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7-8 = Recalls lovingkindness of God toward Jews</a:t>
            </a:r>
          </a:p>
          <a:p>
            <a:pPr>
              <a:spcAft>
                <a:spcPts val="500"/>
              </a:spcAft>
            </a:pPr>
            <a:r>
              <a:rPr lang="en-US" sz="2400" b="1" dirty="0"/>
              <a:t>       -  Verses 9-19 = Reviews history of rebellious nation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87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2929F2-AB3E-4B47-83EA-543C0CBB6EC9}"/>
              </a:ext>
            </a:extLst>
          </p:cNvPr>
          <p:cNvCxnSpPr>
            <a:cxnSpLocks/>
          </p:cNvCxnSpPr>
          <p:nvPr/>
        </p:nvCxnSpPr>
        <p:spPr>
          <a:xfrm flipV="1">
            <a:off x="1080664" y="2227568"/>
            <a:ext cx="0" cy="70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0C108E-47EF-4059-9E42-0F760BA5662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D02328-1928-4689-9777-C1ECBA9C70CF}"/>
              </a:ext>
            </a:extLst>
          </p:cNvPr>
          <p:cNvSpPr/>
          <p:nvPr/>
        </p:nvSpPr>
        <p:spPr>
          <a:xfrm>
            <a:off x="82155" y="127143"/>
            <a:ext cx="11979564" cy="65829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28600">
            <a:solidFill>
              <a:schemeClr val="accent5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49AF8C-4B16-42E9-AEEE-3600E399576D}"/>
              </a:ext>
            </a:extLst>
          </p:cNvPr>
          <p:cNvSpPr/>
          <p:nvPr/>
        </p:nvSpPr>
        <p:spPr>
          <a:xfrm>
            <a:off x="249868" y="272557"/>
            <a:ext cx="11662610" cy="6706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b="1" dirty="0"/>
              <a:t>The Messianic Kingdom is Coming—Isa. 64-65</a:t>
            </a:r>
            <a:endParaRPr lang="en-US" sz="2800" b="1" dirty="0">
              <a:latin typeface="+mj-lt"/>
            </a:endParaRP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64</a:t>
            </a:r>
            <a:endParaRPr lang="en-US" sz="2400" b="1" dirty="0">
              <a:latin typeface="+mj-lt"/>
            </a:endParaRP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1-5 = History shown in previous chapter; a prayer that God will 	act on behalf of the righteous &amp; nations see His righteous/just nature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6-7 = Our righteousness=filthy rags; we consumed because of sin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8 = We are potter, be merciful remember we are your people</a:t>
            </a:r>
          </a:p>
          <a:p>
            <a:pPr marL="571500" indent="-571500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Isaiah 65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1 = God to find a people (Gentiles) who were not seeking Him 	and they found Him—Rom. 9:24-30; *Rom. 10:19-20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2-3 = Those who could have known, rebelled--*Rom. 10:21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3-7 = Sins of rebellious &amp; fire in nostrils of God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Verses 8-12 = Only some of Jews were faithful (v. 9)</a:t>
            </a:r>
          </a:p>
          <a:p>
            <a:pPr>
              <a:spcAft>
                <a:spcPts val="500"/>
              </a:spcAft>
            </a:pPr>
            <a:r>
              <a:rPr lang="en-US" sz="2400" b="1" dirty="0">
                <a:latin typeface="+mj-lt"/>
              </a:rPr>
              <a:t>       -  Verse 13-16 = Contrast of “most” &amp; “some”--the name Israel is profaned 	 another name to be given to the His people (v. 16)</a:t>
            </a:r>
          </a:p>
          <a:p>
            <a:pPr>
              <a:spcAft>
                <a:spcPts val="500"/>
              </a:spcAft>
            </a:pP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1185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2239</Words>
  <Application>Microsoft Office PowerPoint</Application>
  <PresentationFormat>Widescreen</PresentationFormat>
  <Paragraphs>190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306</cp:revision>
  <cp:lastPrinted>2019-11-13T21:36:04Z</cp:lastPrinted>
  <dcterms:modified xsi:type="dcterms:W3CDTF">2019-11-18T16:43:06Z</dcterms:modified>
</cp:coreProperties>
</file>