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5"/>
  </p:notesMasterIdLst>
  <p:handoutMasterIdLst>
    <p:handoutMasterId r:id="rId16"/>
  </p:handoutMasterIdLst>
  <p:sldIdLst>
    <p:sldId id="2175" r:id="rId2"/>
    <p:sldId id="2177" r:id="rId3"/>
    <p:sldId id="2136" r:id="rId4"/>
    <p:sldId id="2179" r:id="rId5"/>
    <p:sldId id="2184" r:id="rId6"/>
    <p:sldId id="2188" r:id="rId7"/>
    <p:sldId id="2189" r:id="rId8"/>
    <p:sldId id="2191" r:id="rId9"/>
    <p:sldId id="2185" r:id="rId10"/>
    <p:sldId id="2195" r:id="rId11"/>
    <p:sldId id="2194" r:id="rId12"/>
    <p:sldId id="2196" r:id="rId13"/>
    <p:sldId id="2197" r:id="rId14"/>
  </p:sldIdLst>
  <p:sldSz cx="12192000" cy="6858000"/>
  <p:notesSz cx="7023100" cy="93091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initials="D" lastIdx="3" clrIdx="0">
    <p:extLst>
      <p:ext uri="{19B8F6BF-5375-455C-9EA6-DF929625EA0E}">
        <p15:presenceInfo xmlns:p15="http://schemas.microsoft.com/office/powerpoint/2012/main" userId="D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60A0A"/>
    <a:srgbClr val="D2A160"/>
    <a:srgbClr val="EEDE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21" autoAdjust="0"/>
    <p:restoredTop sz="90262" autoAdjust="0"/>
  </p:normalViewPr>
  <p:slideViewPr>
    <p:cSldViewPr snapToGrid="0">
      <p:cViewPr varScale="1">
        <p:scale>
          <a:sx n="72" d="100"/>
          <a:sy n="72" d="100"/>
        </p:scale>
        <p:origin x="636" y="90"/>
      </p:cViewPr>
      <p:guideLst>
        <p:guide orient="horz" pos="2136"/>
        <p:guide pos="3840"/>
      </p:guideLst>
    </p:cSldViewPr>
  </p:slideViewPr>
  <p:notesTextViewPr>
    <p:cViewPr>
      <p:scale>
        <a:sx n="75" d="100"/>
        <a:sy n="75" d="100"/>
      </p:scale>
      <p:origin x="0" y="0"/>
    </p:cViewPr>
  </p:notesTextViewPr>
  <p:sorterViewPr>
    <p:cViewPr>
      <p:scale>
        <a:sx n="100" d="100"/>
        <a:sy n="100" d="100"/>
      </p:scale>
      <p:origin x="0" y="-4598"/>
    </p:cViewPr>
  </p:sorterViewPr>
  <p:notesViewPr>
    <p:cSldViewPr snapToGrid="0" showGuides="1">
      <p:cViewPr varScale="1">
        <p:scale>
          <a:sx n="61" d="100"/>
          <a:sy n="61" d="100"/>
        </p:scale>
        <p:origin x="3125"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DC05C11-85CC-4A72-8840-09EA5F247F0F}"/>
              </a:ext>
            </a:extLst>
          </p:cNvPr>
          <p:cNvSpPr>
            <a:spLocks noGrp="1"/>
          </p:cNvSpPr>
          <p:nvPr>
            <p:ph type="hdr" sz="quarter"/>
          </p:nvPr>
        </p:nvSpPr>
        <p:spPr>
          <a:xfrm>
            <a:off x="2" y="0"/>
            <a:ext cx="3043762" cy="465927"/>
          </a:xfrm>
          <a:prstGeom prst="rect">
            <a:avLst/>
          </a:prstGeom>
        </p:spPr>
        <p:txBody>
          <a:bodyPr vert="horz" lIns="90553" tIns="45277" rIns="90553" bIns="45277" rtlCol="0"/>
          <a:lstStyle>
            <a:lvl1pPr algn="l">
              <a:defRPr sz="1200"/>
            </a:lvl1pPr>
          </a:lstStyle>
          <a:p>
            <a:endParaRPr lang="en-US" dirty="0"/>
          </a:p>
        </p:txBody>
      </p:sp>
      <p:sp>
        <p:nvSpPr>
          <p:cNvPr id="3" name="Date Placeholder 2">
            <a:extLst>
              <a:ext uri="{FF2B5EF4-FFF2-40B4-BE49-F238E27FC236}">
                <a16:creationId xmlns:a16="http://schemas.microsoft.com/office/drawing/2014/main" id="{11ABB54F-94B3-489C-836B-EE56E076C80A}"/>
              </a:ext>
            </a:extLst>
          </p:cNvPr>
          <p:cNvSpPr>
            <a:spLocks noGrp="1"/>
          </p:cNvSpPr>
          <p:nvPr>
            <p:ph type="dt" sz="quarter" idx="1"/>
          </p:nvPr>
        </p:nvSpPr>
        <p:spPr>
          <a:xfrm>
            <a:off x="3977770" y="0"/>
            <a:ext cx="3043762" cy="465927"/>
          </a:xfrm>
          <a:prstGeom prst="rect">
            <a:avLst/>
          </a:prstGeom>
        </p:spPr>
        <p:txBody>
          <a:bodyPr vert="horz" lIns="90553" tIns="45277" rIns="90553" bIns="45277" rtlCol="0"/>
          <a:lstStyle>
            <a:lvl1pPr algn="r">
              <a:defRPr sz="1200"/>
            </a:lvl1pPr>
          </a:lstStyle>
          <a:p>
            <a:fld id="{E394A81C-ADBD-4272-AFB6-C20F19B759A6}" type="datetimeFigureOut">
              <a:rPr lang="en-US" smtClean="0"/>
              <a:t>10/27/2019</a:t>
            </a:fld>
            <a:endParaRPr lang="en-US" dirty="0"/>
          </a:p>
        </p:txBody>
      </p:sp>
      <p:sp>
        <p:nvSpPr>
          <p:cNvPr id="4" name="Footer Placeholder 3">
            <a:extLst>
              <a:ext uri="{FF2B5EF4-FFF2-40B4-BE49-F238E27FC236}">
                <a16:creationId xmlns:a16="http://schemas.microsoft.com/office/drawing/2014/main" id="{FE42178E-8AB7-47FE-B318-6C37AEC248CF}"/>
              </a:ext>
            </a:extLst>
          </p:cNvPr>
          <p:cNvSpPr>
            <a:spLocks noGrp="1"/>
          </p:cNvSpPr>
          <p:nvPr>
            <p:ph type="ftr" sz="quarter" idx="2"/>
          </p:nvPr>
        </p:nvSpPr>
        <p:spPr>
          <a:xfrm>
            <a:off x="2" y="8843173"/>
            <a:ext cx="3043762" cy="465927"/>
          </a:xfrm>
          <a:prstGeom prst="rect">
            <a:avLst/>
          </a:prstGeom>
        </p:spPr>
        <p:txBody>
          <a:bodyPr vert="horz" lIns="90553" tIns="45277" rIns="90553" bIns="45277"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75860AB7-3333-4EF5-BA29-252D24B81CBB}"/>
              </a:ext>
            </a:extLst>
          </p:cNvPr>
          <p:cNvSpPr>
            <a:spLocks noGrp="1"/>
          </p:cNvSpPr>
          <p:nvPr>
            <p:ph type="sldNum" sz="quarter" idx="3"/>
          </p:nvPr>
        </p:nvSpPr>
        <p:spPr>
          <a:xfrm>
            <a:off x="3977770" y="8843173"/>
            <a:ext cx="3043762" cy="465927"/>
          </a:xfrm>
          <a:prstGeom prst="rect">
            <a:avLst/>
          </a:prstGeom>
        </p:spPr>
        <p:txBody>
          <a:bodyPr vert="horz" lIns="90553" tIns="45277" rIns="90553" bIns="45277" rtlCol="0" anchor="b"/>
          <a:lstStyle>
            <a:lvl1pPr algn="r">
              <a:defRPr sz="1200"/>
            </a:lvl1pPr>
          </a:lstStyle>
          <a:p>
            <a:fld id="{FF1C3FAF-1055-4D9E-94CE-AB3C222662F3}" type="slidenum">
              <a:rPr lang="en-US" smtClean="0"/>
              <a:t>‹#›</a:t>
            </a:fld>
            <a:endParaRPr lang="en-US" dirty="0"/>
          </a:p>
        </p:txBody>
      </p:sp>
    </p:spTree>
    <p:extLst>
      <p:ext uri="{BB962C8B-B14F-4D97-AF65-F5344CB8AC3E}">
        <p14:creationId xmlns:p14="http://schemas.microsoft.com/office/powerpoint/2010/main" val="33090901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09575" y="698500"/>
            <a:ext cx="6205538" cy="34909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2310" y="4421823"/>
            <a:ext cx="5618480" cy="4189095"/>
          </a:xfrm>
          <a:prstGeom prst="rect">
            <a:avLst/>
          </a:prstGeom>
          <a:noFill/>
          <a:ln>
            <a:noFill/>
          </a:ln>
        </p:spPr>
        <p:txBody>
          <a:bodyPr spcFirstLastPara="1" wrap="square" lIns="93299" tIns="93299" rIns="93299" bIns="93299"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952871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595391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553542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973943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647061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403030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757217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969812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138462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764631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031472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096954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318437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userDrawn="1">
  <p:cSld name="TITLE">
    <p:bg>
      <p:bgPr>
        <a:solidFill>
          <a:schemeClr val="accent2">
            <a:lumMod val="40000"/>
            <a:lumOff val="60000"/>
          </a:schemeClr>
        </a:solidFill>
        <a:effectLst/>
      </p:bgPr>
    </p:bg>
    <p:spTree>
      <p:nvGrpSpPr>
        <p:cNvPr id="1" name="Shape 11"/>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preserve="1" userDrawn="1">
  <p:cSld name="1_Title Slide">
    <p:bg>
      <p:bgPr>
        <a:solidFill>
          <a:schemeClr val="accent2">
            <a:lumMod val="40000"/>
            <a:lumOff val="60000"/>
          </a:schemeClr>
        </a:solidFill>
        <a:effectLst/>
      </p:bgPr>
    </p:bg>
    <p:spTree>
      <p:nvGrpSpPr>
        <p:cNvPr id="1" name="Shape 11"/>
        <p:cNvGrpSpPr/>
        <p:nvPr/>
      </p:nvGrpSpPr>
      <p:grpSpPr>
        <a:xfrm>
          <a:off x="0" y="0"/>
          <a:ext cx="0" cy="0"/>
          <a:chOff x="0" y="0"/>
          <a:chExt cx="0" cy="0"/>
        </a:xfrm>
      </p:grpSpPr>
    </p:spTree>
    <p:extLst>
      <p:ext uri="{BB962C8B-B14F-4D97-AF65-F5344CB8AC3E}">
        <p14:creationId xmlns:p14="http://schemas.microsoft.com/office/powerpoint/2010/main" val="1074133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53CB6-AF62-434C-9786-F9FADCA56963}"/>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2073008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78717746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860A0A"/>
        </a:solidFill>
        <a:effectLst/>
      </p:bgPr>
    </p:bg>
    <p:spTree>
      <p:nvGrpSpPr>
        <p:cNvPr id="1" name="Shape 5"/>
        <p:cNvGrpSpPr/>
        <p:nvPr/>
      </p:nvGrpSpPr>
      <p:grpSpPr>
        <a:xfrm>
          <a:off x="0" y="0"/>
          <a:ext cx="0" cy="0"/>
          <a:chOff x="0" y="0"/>
          <a:chExt cx="0" cy="0"/>
        </a:xfrm>
      </p:grpSpPr>
      <p:sp>
        <p:nvSpPr>
          <p:cNvPr id="3" name="Rectangle 2">
            <a:extLst>
              <a:ext uri="{FF2B5EF4-FFF2-40B4-BE49-F238E27FC236}">
                <a16:creationId xmlns:a16="http://schemas.microsoft.com/office/drawing/2014/main" id="{C3F484DE-E094-48E8-B50F-5F896E155CA5}"/>
              </a:ext>
            </a:extLst>
          </p:cNvPr>
          <p:cNvSpPr/>
          <p:nvPr userDrawn="1"/>
        </p:nvSpPr>
        <p:spPr>
          <a:xfrm>
            <a:off x="207335" y="180753"/>
            <a:ext cx="11760547" cy="6475201"/>
          </a:xfrm>
          <a:prstGeom prst="rect">
            <a:avLst/>
          </a:prstGeom>
          <a:solidFill>
            <a:srgbClr val="D2A1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dk2" tx2="lt2" accent1="accent1" accent2="accent2" accent3="accent3" accent4="accent4" accent5="accent5" accent6="accent6" hlink="hlink" folHlink="folHlink"/>
  <p:sldLayoutIdLst>
    <p:sldLayoutId id="2147483648" r:id="rId1"/>
    <p:sldLayoutId id="2147483660" r:id="rId2"/>
    <p:sldLayoutId id="2147483661" r:id="rId3"/>
    <p:sldLayoutId id="2147483662"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305254" y="-70712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835190" y="3421654"/>
            <a:ext cx="2743200" cy="365125"/>
          </a:xfrm>
        </p:spPr>
        <p:txBody>
          <a:bodyPr/>
          <a:lstStyle/>
          <a:p>
            <a:pPr marL="0" lvl="0" indent="0" algn="r" rtl="0">
              <a:spcBef>
                <a:spcPts val="0"/>
              </a:spcBef>
              <a:spcAft>
                <a:spcPts val="0"/>
              </a:spcAft>
              <a:buNone/>
            </a:pPr>
            <a:fld id="{00000000-1234-1234-1234-123412341234}" type="slidenum">
              <a:rPr lang="en-US" smtClean="0"/>
              <a:t>1</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06218" y="137535"/>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p:txBody>
      </p:sp>
      <p:sp>
        <p:nvSpPr>
          <p:cNvPr id="6" name="Rectangle 5">
            <a:extLst>
              <a:ext uri="{FF2B5EF4-FFF2-40B4-BE49-F238E27FC236}">
                <a16:creationId xmlns:a16="http://schemas.microsoft.com/office/drawing/2014/main" id="{E8EEAC2A-FCD4-4969-B86E-186416F441D9}"/>
              </a:ext>
            </a:extLst>
          </p:cNvPr>
          <p:cNvSpPr/>
          <p:nvPr/>
        </p:nvSpPr>
        <p:spPr>
          <a:xfrm>
            <a:off x="288758" y="344048"/>
            <a:ext cx="11614484" cy="5124480"/>
          </a:xfrm>
          <a:prstGeom prst="rect">
            <a:avLst/>
          </a:prstGeom>
        </p:spPr>
        <p:txBody>
          <a:bodyPr wrap="square">
            <a:spAutoFit/>
          </a:bodyPr>
          <a:lstStyle/>
          <a:p>
            <a:pPr algn="ctr"/>
            <a:r>
              <a:rPr lang="en-US" sz="6600" b="1" dirty="0"/>
              <a:t>A Study of Isaiah</a:t>
            </a:r>
          </a:p>
          <a:p>
            <a:pPr algn="ctr"/>
            <a:endParaRPr lang="en-US" sz="6600" b="1" dirty="0"/>
          </a:p>
          <a:p>
            <a:pPr algn="ctr"/>
            <a:r>
              <a:rPr lang="en-US" sz="4300" b="1"/>
              <a:t>Spiritual </a:t>
            </a:r>
            <a:r>
              <a:rPr lang="en-US" sz="4300" b="1" dirty="0"/>
              <a:t>Hypocrisy of Israel in Isaiah’s Day</a:t>
            </a:r>
          </a:p>
          <a:p>
            <a:pPr algn="ctr"/>
            <a:endParaRPr lang="en-US" sz="3200" b="1" dirty="0"/>
          </a:p>
          <a:p>
            <a:pPr algn="ctr"/>
            <a:r>
              <a:rPr lang="en-US" sz="3200" b="1" dirty="0"/>
              <a:t>October 16, 2019</a:t>
            </a:r>
            <a:endParaRPr lang="en-US" sz="1100" b="1" dirty="0"/>
          </a:p>
          <a:p>
            <a:pPr algn="ctr"/>
            <a:r>
              <a:rPr lang="en-US" sz="4000" b="1" dirty="0"/>
              <a:t>Palm Beach Lakes</a:t>
            </a:r>
            <a:endParaRPr lang="en-US" sz="1100" b="1" dirty="0"/>
          </a:p>
          <a:p>
            <a:pPr algn="ctr"/>
            <a:r>
              <a:rPr lang="en-US" sz="2800" b="1" dirty="0"/>
              <a:t>Dan Jenkins</a:t>
            </a:r>
          </a:p>
          <a:p>
            <a:pPr algn="ctr"/>
            <a:endParaRPr lang="en-US" sz="2000" dirty="0"/>
          </a:p>
        </p:txBody>
      </p:sp>
    </p:spTree>
    <p:extLst>
      <p:ext uri="{BB962C8B-B14F-4D97-AF65-F5344CB8AC3E}">
        <p14:creationId xmlns:p14="http://schemas.microsoft.com/office/powerpoint/2010/main" val="24950373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610600" y="6356350"/>
            <a:ext cx="2743200" cy="365125"/>
          </a:xfrm>
        </p:spPr>
        <p:txBody>
          <a:bodyPr/>
          <a:lstStyle/>
          <a:p>
            <a:pPr marL="0" lvl="0" indent="0" algn="r" rtl="0">
              <a:spcBef>
                <a:spcPts val="0"/>
              </a:spcBef>
              <a:spcAft>
                <a:spcPts val="0"/>
              </a:spcAft>
              <a:buNone/>
            </a:pPr>
            <a:fld id="{00000000-1234-1234-1234-123412341234}" type="slidenum">
              <a:rPr lang="en-US" smtClean="0"/>
              <a:t>10</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86679"/>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28God</a:t>
            </a:r>
          </a:p>
        </p:txBody>
      </p:sp>
      <p:sp>
        <p:nvSpPr>
          <p:cNvPr id="6" name="Rectangle 5">
            <a:extLst>
              <a:ext uri="{FF2B5EF4-FFF2-40B4-BE49-F238E27FC236}">
                <a16:creationId xmlns:a16="http://schemas.microsoft.com/office/drawing/2014/main" id="{87960A51-A595-4739-A398-49371A74217C}"/>
              </a:ext>
            </a:extLst>
          </p:cNvPr>
          <p:cNvSpPr/>
          <p:nvPr/>
        </p:nvSpPr>
        <p:spPr>
          <a:xfrm>
            <a:off x="341746" y="1039634"/>
            <a:ext cx="11507708"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Hypocritical Religion (Fasting)</a:t>
            </a:r>
          </a:p>
          <a:p>
            <a:pPr algn="just"/>
            <a:r>
              <a:rPr lang="en-US" sz="2200" b="1" dirty="0">
                <a:solidFill>
                  <a:schemeClr val="tx1"/>
                </a:solidFill>
              </a:rPr>
              <a:t>  1  "Cry aloud, spare not; Lift up your voice like a trumpet; Tell My people their transgression, And the house of Jacob their sins. </a:t>
            </a:r>
          </a:p>
          <a:p>
            <a:pPr algn="just"/>
            <a:r>
              <a:rPr lang="en-US" sz="2200" b="1" dirty="0">
                <a:solidFill>
                  <a:schemeClr val="tx1"/>
                </a:solidFill>
              </a:rPr>
              <a:t>  2  Yet they seek Me daily, And delight to know My ways, As a nation that did righteousness, And did not forsake the ordinance of their God. They ask of Me the ordinances of justice; They take delight in approaching God. </a:t>
            </a:r>
          </a:p>
          <a:p>
            <a:pPr algn="just"/>
            <a:r>
              <a:rPr lang="en-US" sz="2200" b="1" dirty="0">
                <a:solidFill>
                  <a:schemeClr val="tx1"/>
                </a:solidFill>
              </a:rPr>
              <a:t>  3  'Why have we fasted,' they say, 'and You have not seen? Why have we afflicted our souls, and You take no notice?' "In fact, in the day of your fast you find pleasure, And exploit all your laborers. </a:t>
            </a:r>
          </a:p>
          <a:p>
            <a:pPr algn="just"/>
            <a:r>
              <a:rPr lang="en-US" sz="2200" b="1" dirty="0">
                <a:solidFill>
                  <a:schemeClr val="tx1"/>
                </a:solidFill>
              </a:rPr>
              <a:t>  4  Indeed you fast for strife and debate, And to strike with the fist of wickedness. You will not fast as you do this day, To make your voice heard on high. </a:t>
            </a:r>
          </a:p>
          <a:p>
            <a:pPr algn="just"/>
            <a:r>
              <a:rPr lang="en-US" sz="2200" b="1" dirty="0">
                <a:solidFill>
                  <a:schemeClr val="tx1"/>
                </a:solidFill>
              </a:rPr>
              <a:t>  5  Is it a fast that I have chosen, A day for a man to afflict his soul? Is it to bow down his head like a bulrush, And to spread out sackcloth and ashes? Would you call this a fast, And an acceptable day to the LORD?</a:t>
            </a: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The Visible Condition of Israel—Isaiah 58</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4165454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610600" y="6356350"/>
            <a:ext cx="2743200" cy="365125"/>
          </a:xfrm>
        </p:spPr>
        <p:txBody>
          <a:bodyPr/>
          <a:lstStyle/>
          <a:p>
            <a:pPr marL="0" lvl="0" indent="0" algn="r" rtl="0">
              <a:spcBef>
                <a:spcPts val="0"/>
              </a:spcBef>
              <a:spcAft>
                <a:spcPts val="0"/>
              </a:spcAft>
              <a:buNone/>
            </a:pPr>
            <a:fld id="{00000000-1234-1234-1234-123412341234}" type="slidenum">
              <a:rPr lang="en-US" smtClean="0"/>
              <a:t>11</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40739"/>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2687915"/>
          </a:xfrm>
          <a:prstGeom prst="rect">
            <a:avLst/>
          </a:prstGeom>
        </p:spPr>
        <p:txBody>
          <a:bodyPr wrap="square">
            <a:spAutoFit/>
          </a:bodyPr>
          <a:lstStyle/>
          <a:p>
            <a:pPr algn="ctr">
              <a:spcAft>
                <a:spcPts val="500"/>
              </a:spcAft>
            </a:pPr>
            <a:r>
              <a:rPr lang="en-US" sz="4000" b="1" dirty="0"/>
              <a:t>The Ungodliness of Israel in Isaiah’s Day</a:t>
            </a:r>
          </a:p>
          <a:p>
            <a:pPr marL="571500" indent="-571500">
              <a:spcAft>
                <a:spcPts val="500"/>
              </a:spcAft>
              <a:buFont typeface="Arial" panose="020B0604020202020204" pitchFamily="34" charset="0"/>
              <a:buChar char="•"/>
            </a:pPr>
            <a:r>
              <a:rPr lang="en-US" sz="2800" b="1" dirty="0">
                <a:latin typeface="+mj-lt"/>
              </a:rPr>
              <a:t>The true condition of Israel—Isa. 1</a:t>
            </a:r>
          </a:p>
          <a:p>
            <a:pPr marL="571500" indent="-571500">
              <a:spcAft>
                <a:spcPts val="500"/>
              </a:spcAft>
              <a:buFont typeface="Arial" panose="020B0604020202020204" pitchFamily="34" charset="0"/>
              <a:buChar char="•"/>
            </a:pPr>
            <a:r>
              <a:rPr lang="en-US" sz="2800" b="1" dirty="0">
                <a:latin typeface="+mj-lt"/>
              </a:rPr>
              <a:t>The true condition of Israel—Isa. 59</a:t>
            </a:r>
          </a:p>
          <a:p>
            <a:pPr marL="571500" indent="-571500">
              <a:spcAft>
                <a:spcPts val="500"/>
              </a:spcAft>
              <a:buFont typeface="Arial" panose="020B0604020202020204" pitchFamily="34" charset="0"/>
              <a:buChar char="•"/>
            </a:pPr>
            <a:r>
              <a:rPr lang="en-US" sz="2800" b="1" dirty="0">
                <a:latin typeface="+mj-lt"/>
              </a:rPr>
              <a:t>The visible condition of Israel— “fasting” hypocrites—Isaiah 58</a:t>
            </a:r>
          </a:p>
          <a:p>
            <a:pPr marL="571500" indent="-571500">
              <a:spcAft>
                <a:spcPts val="500"/>
              </a:spcAft>
              <a:buFont typeface="Arial" panose="020B0604020202020204" pitchFamily="34" charset="0"/>
              <a:buChar char="•"/>
            </a:pPr>
            <a:r>
              <a:rPr lang="en-US" sz="2800" b="1" dirty="0">
                <a:latin typeface="+mj-lt"/>
              </a:rPr>
              <a:t>True “fasting”—the path back to God</a:t>
            </a:r>
            <a:endParaRPr lang="en-US" sz="2400" b="1" dirty="0">
              <a:solidFill>
                <a:schemeClr val="tx1"/>
              </a:solidFill>
              <a:latin typeface="+mj-lt"/>
            </a:endParaRPr>
          </a:p>
        </p:txBody>
      </p:sp>
    </p:spTree>
    <p:extLst>
      <p:ext uri="{BB962C8B-B14F-4D97-AF65-F5344CB8AC3E}">
        <p14:creationId xmlns:p14="http://schemas.microsoft.com/office/powerpoint/2010/main" val="1583791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610600" y="6356350"/>
            <a:ext cx="2743200" cy="365125"/>
          </a:xfrm>
        </p:spPr>
        <p:txBody>
          <a:bodyPr/>
          <a:lstStyle/>
          <a:p>
            <a:pPr marL="0" lvl="0" indent="0" algn="r" rtl="0">
              <a:spcBef>
                <a:spcPts val="0"/>
              </a:spcBef>
              <a:spcAft>
                <a:spcPts val="0"/>
              </a:spcAft>
              <a:buNone/>
            </a:pPr>
            <a:fld id="{00000000-1234-1234-1234-123412341234}" type="slidenum">
              <a:rPr lang="en-US" smtClean="0"/>
              <a:t>12</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86679"/>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28God</a:t>
            </a:r>
          </a:p>
        </p:txBody>
      </p:sp>
      <p:sp>
        <p:nvSpPr>
          <p:cNvPr id="6" name="Rectangle 5">
            <a:extLst>
              <a:ext uri="{FF2B5EF4-FFF2-40B4-BE49-F238E27FC236}">
                <a16:creationId xmlns:a16="http://schemas.microsoft.com/office/drawing/2014/main" id="{87960A51-A595-4739-A398-49371A74217C}"/>
              </a:ext>
            </a:extLst>
          </p:cNvPr>
          <p:cNvSpPr/>
          <p:nvPr/>
        </p:nvSpPr>
        <p:spPr>
          <a:xfrm>
            <a:off x="341746" y="1039634"/>
            <a:ext cx="11507708"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True Religion (Fasting)—the Path to God</a:t>
            </a:r>
          </a:p>
          <a:p>
            <a:pPr algn="just"/>
            <a:r>
              <a:rPr lang="en-US" sz="2200" b="1" dirty="0">
                <a:solidFill>
                  <a:schemeClr val="tx1"/>
                </a:solidFill>
              </a:rPr>
              <a:t>   6  "Is this not the fast that I have chosen: To loose the bonds of wickedness, To undo the heavy burdens, To let the oppressed go free, And that you break every yoke? </a:t>
            </a:r>
          </a:p>
          <a:p>
            <a:pPr algn="just"/>
            <a:r>
              <a:rPr lang="en-US" sz="2200" b="1" dirty="0">
                <a:solidFill>
                  <a:schemeClr val="tx1"/>
                </a:solidFill>
              </a:rPr>
              <a:t>  7  Is it not to share your bread with the hungry, And that you bring to your house the poor who are cast out; When you see the naked, that you cover him, And not hide yourself from your own flesh? </a:t>
            </a:r>
          </a:p>
          <a:p>
            <a:pPr algn="just"/>
            <a:r>
              <a:rPr lang="en-US" sz="2200" b="1" dirty="0">
                <a:solidFill>
                  <a:schemeClr val="tx1"/>
                </a:solidFill>
              </a:rPr>
              <a:t>  8  Then your light shall break forth like the morning, Your healing shall spring forth speedily, And your righteousness shall go before you; The glory of the LORD shall be your rear guard. </a:t>
            </a:r>
          </a:p>
          <a:p>
            <a:pPr algn="just"/>
            <a:r>
              <a:rPr lang="en-US" sz="2200" b="1" dirty="0">
                <a:solidFill>
                  <a:schemeClr val="tx1"/>
                </a:solidFill>
              </a:rPr>
              <a:t>  9  Then you shall call, and the LORD will answer; You shall cry, and He will say, 'Here I am.' "If you take away the yoke from your midst, The pointing of the finger, and speaking wickedness, </a:t>
            </a:r>
          </a:p>
          <a:p>
            <a:pPr algn="just"/>
            <a:r>
              <a:rPr lang="en-US" sz="2200" b="1" dirty="0">
                <a:solidFill>
                  <a:schemeClr val="tx1"/>
                </a:solidFill>
              </a:rPr>
              <a:t>  10  If you extend your soul to the hungry And satisfy the afflicted soul, Then your light shall dawn in the darkness, And your darkness shall be as the noonday.</a:t>
            </a: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The Path Back to God</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25488226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610600" y="6356350"/>
            <a:ext cx="2743200" cy="365125"/>
          </a:xfrm>
        </p:spPr>
        <p:txBody>
          <a:bodyPr/>
          <a:lstStyle/>
          <a:p>
            <a:pPr marL="0" lvl="0" indent="0" algn="r" rtl="0">
              <a:spcBef>
                <a:spcPts val="0"/>
              </a:spcBef>
              <a:spcAft>
                <a:spcPts val="0"/>
              </a:spcAft>
              <a:buNone/>
            </a:pPr>
            <a:fld id="{00000000-1234-1234-1234-123412341234}" type="slidenum">
              <a:rPr lang="en-US" smtClean="0"/>
              <a:t>13</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86679"/>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28God</a:t>
            </a:r>
          </a:p>
        </p:txBody>
      </p:sp>
      <p:sp>
        <p:nvSpPr>
          <p:cNvPr id="6" name="Rectangle 5">
            <a:extLst>
              <a:ext uri="{FF2B5EF4-FFF2-40B4-BE49-F238E27FC236}">
                <a16:creationId xmlns:a16="http://schemas.microsoft.com/office/drawing/2014/main" id="{87960A51-A595-4739-A398-49371A74217C}"/>
              </a:ext>
            </a:extLst>
          </p:cNvPr>
          <p:cNvSpPr/>
          <p:nvPr/>
        </p:nvSpPr>
        <p:spPr>
          <a:xfrm>
            <a:off x="341746" y="1039634"/>
            <a:ext cx="11507708"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The Blessing of True Religion (Fasting)—the Path to God</a:t>
            </a:r>
          </a:p>
          <a:p>
            <a:pPr algn="just"/>
            <a:r>
              <a:rPr lang="en-US" sz="2200" b="1" dirty="0">
                <a:solidFill>
                  <a:schemeClr val="tx1"/>
                </a:solidFill>
              </a:rPr>
              <a:t>11  The LORD will guide you continually, And satisfy your soul in drought, And strengthen your bones; You shall be like a watered garden, And like a spring of water, whose waters do not fail. </a:t>
            </a:r>
          </a:p>
          <a:p>
            <a:pPr algn="just"/>
            <a:r>
              <a:rPr lang="en-US" sz="2200" b="1" dirty="0">
                <a:solidFill>
                  <a:schemeClr val="tx1"/>
                </a:solidFill>
              </a:rPr>
              <a:t>  12  Those from among you Shall build the old waste places; You shall raise up the foundations of many generations; And you shall be called the Repairer of the Breach, The Restorer of Streets to Dwell In. </a:t>
            </a:r>
          </a:p>
          <a:p>
            <a:pPr algn="just"/>
            <a:r>
              <a:rPr lang="en-US" sz="2200" b="1" dirty="0">
                <a:solidFill>
                  <a:schemeClr val="tx1"/>
                </a:solidFill>
              </a:rPr>
              <a:t>  13  "If you turn away your foot from the Sabbath, From doing your pleasure on My holy day, And call the Sabbath a delight, The holy day of the LORD honorable, And shall honor Him, not doing your own ways, Nor finding your own pleasure, Nor speaking your own words, </a:t>
            </a:r>
          </a:p>
          <a:p>
            <a:pPr algn="just"/>
            <a:r>
              <a:rPr lang="en-US" sz="2200" b="1" dirty="0">
                <a:solidFill>
                  <a:schemeClr val="tx1"/>
                </a:solidFill>
              </a:rPr>
              <a:t>  14  Then you shall delight yourself in the LORD; And I will cause you to ride on the high hills of the earth, And feed you with the heritage of Jacob your father. The mouth of the LORD has spoken." </a:t>
            </a: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The Path Back to God</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3321523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610600" y="6356350"/>
            <a:ext cx="2743200" cy="365125"/>
          </a:xfrm>
        </p:spPr>
        <p:txBody>
          <a:bodyPr/>
          <a:lstStyle/>
          <a:p>
            <a:pPr marL="0" lvl="0" indent="0" algn="r" rtl="0">
              <a:spcBef>
                <a:spcPts val="0"/>
              </a:spcBef>
              <a:spcAft>
                <a:spcPts val="0"/>
              </a:spcAft>
              <a:buNone/>
            </a:pPr>
            <a:fld id="{00000000-1234-1234-1234-123412341234}" type="slidenum">
              <a:rPr lang="en-US" smtClean="0"/>
              <a:t>2</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40739"/>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1202893"/>
          </a:xfrm>
          <a:prstGeom prst="rect">
            <a:avLst/>
          </a:prstGeom>
        </p:spPr>
        <p:txBody>
          <a:bodyPr wrap="square">
            <a:spAutoFit/>
          </a:bodyPr>
          <a:lstStyle/>
          <a:p>
            <a:pPr algn="ctr">
              <a:spcAft>
                <a:spcPts val="500"/>
              </a:spcAft>
            </a:pPr>
            <a:r>
              <a:rPr lang="en-US" sz="4000" b="1" dirty="0"/>
              <a:t>The Ungodliness of Israel in Isaiah’s Day</a:t>
            </a:r>
          </a:p>
          <a:p>
            <a:pPr marL="571500" indent="-571500">
              <a:spcAft>
                <a:spcPts val="500"/>
              </a:spcAft>
              <a:buFont typeface="Arial" panose="020B0604020202020204" pitchFamily="34" charset="0"/>
              <a:buChar char="•"/>
            </a:pPr>
            <a:r>
              <a:rPr lang="en-US" sz="2800" b="1" dirty="0">
                <a:latin typeface="+mj-lt"/>
              </a:rPr>
              <a:t>The true condition of Israel—Isa. 1</a:t>
            </a:r>
            <a:endParaRPr lang="en-US" sz="2400" b="1" dirty="0">
              <a:solidFill>
                <a:schemeClr val="tx1"/>
              </a:solidFill>
              <a:latin typeface="+mj-lt"/>
            </a:endParaRPr>
          </a:p>
        </p:txBody>
      </p:sp>
    </p:spTree>
    <p:extLst>
      <p:ext uri="{BB962C8B-B14F-4D97-AF65-F5344CB8AC3E}">
        <p14:creationId xmlns:p14="http://schemas.microsoft.com/office/powerpoint/2010/main" val="1352895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610600" y="6356350"/>
            <a:ext cx="2743200" cy="365125"/>
          </a:xfrm>
        </p:spPr>
        <p:txBody>
          <a:bodyPr/>
          <a:lstStyle/>
          <a:p>
            <a:pPr marL="0" lvl="0" indent="0" algn="r" rtl="0">
              <a:spcBef>
                <a:spcPts val="0"/>
              </a:spcBef>
              <a:spcAft>
                <a:spcPts val="0"/>
              </a:spcAft>
              <a:buNone/>
            </a:pPr>
            <a:fld id="{00000000-1234-1234-1234-123412341234}" type="slidenum">
              <a:rPr lang="en-US" smtClean="0"/>
              <a:t>3</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86679"/>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28God</a:t>
            </a:r>
          </a:p>
        </p:txBody>
      </p:sp>
      <p:sp>
        <p:nvSpPr>
          <p:cNvPr id="6" name="Rectangle 5">
            <a:extLst>
              <a:ext uri="{FF2B5EF4-FFF2-40B4-BE49-F238E27FC236}">
                <a16:creationId xmlns:a16="http://schemas.microsoft.com/office/drawing/2014/main" id="{87960A51-A595-4739-A398-49371A74217C}"/>
              </a:ext>
            </a:extLst>
          </p:cNvPr>
          <p:cNvSpPr/>
          <p:nvPr/>
        </p:nvSpPr>
        <p:spPr>
          <a:xfrm>
            <a:off x="341746" y="1039634"/>
            <a:ext cx="11507708"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a:solidFill>
                  <a:schemeClr val="tx1"/>
                </a:solidFill>
              </a:rPr>
              <a:t>  3  The ox knows its owner And the donkey its master's crib; But Israel does not know, My people do not consider." </a:t>
            </a:r>
          </a:p>
          <a:p>
            <a:pPr algn="just"/>
            <a:r>
              <a:rPr lang="en-US" sz="2400" b="1" dirty="0">
                <a:solidFill>
                  <a:schemeClr val="tx1"/>
                </a:solidFill>
              </a:rPr>
              <a:t>  4  Alas, sinful nation, A people laden with iniquity, A brood of evildoers, Children who are corrupters! They have forsaken the LORD, They have provoked to anger The Holy One of Israel, They have turned away backward. </a:t>
            </a:r>
          </a:p>
          <a:p>
            <a:pPr algn="just"/>
            <a:r>
              <a:rPr lang="en-US" sz="2400" b="1" dirty="0">
                <a:solidFill>
                  <a:schemeClr val="tx1"/>
                </a:solidFill>
              </a:rPr>
              <a:t>  5  Why should you be stricken again? You will revolt more and more. The whole head is sick, And the whole heart faints. </a:t>
            </a:r>
          </a:p>
          <a:p>
            <a:pPr algn="just"/>
            <a:r>
              <a:rPr lang="en-US" sz="2400" b="1" dirty="0">
                <a:solidFill>
                  <a:schemeClr val="tx1"/>
                </a:solidFill>
              </a:rPr>
              <a:t>  6  From the sole of the foot even to the head, There is no soundness in it, But wounds and bruises and putrefying sores; They have not been closed or bound up, Or soothed with ointment. . . .</a:t>
            </a:r>
          </a:p>
          <a:p>
            <a:pPr algn="just"/>
            <a:r>
              <a:rPr lang="en-US" sz="2400" b="1" dirty="0">
                <a:solidFill>
                  <a:schemeClr val="tx1"/>
                </a:solidFill>
              </a:rPr>
              <a:t>  9  Unless the LORD of hosts Had left to us a very small remnant, We would have become like Sodom, We would have been made like Gomorrah. </a:t>
            </a:r>
          </a:p>
          <a:p>
            <a:pPr algn="just"/>
            <a:r>
              <a:rPr lang="en-US" sz="2400" b="1" dirty="0">
                <a:solidFill>
                  <a:schemeClr val="tx1"/>
                </a:solidFill>
              </a:rPr>
              <a:t>  10  Hear the word of the LORD, You rulers of Sodom; Give ear to the law of our God, You people of Gomorrah: </a:t>
            </a: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The True Condition of Israel—Isaiah 1:3-10</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2245855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610600" y="6356350"/>
            <a:ext cx="2743200" cy="365125"/>
          </a:xfrm>
        </p:spPr>
        <p:txBody>
          <a:bodyPr/>
          <a:lstStyle/>
          <a:p>
            <a:pPr marL="0" lvl="0" indent="0" algn="r" rtl="0">
              <a:spcBef>
                <a:spcPts val="0"/>
              </a:spcBef>
              <a:spcAft>
                <a:spcPts val="0"/>
              </a:spcAft>
              <a:buNone/>
            </a:pPr>
            <a:fld id="{00000000-1234-1234-1234-123412341234}" type="slidenum">
              <a:rPr lang="en-US" smtClean="0"/>
              <a:t>4</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86679"/>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28God</a:t>
            </a:r>
          </a:p>
        </p:txBody>
      </p:sp>
      <p:sp>
        <p:nvSpPr>
          <p:cNvPr id="6" name="Rectangle 5">
            <a:extLst>
              <a:ext uri="{FF2B5EF4-FFF2-40B4-BE49-F238E27FC236}">
                <a16:creationId xmlns:a16="http://schemas.microsoft.com/office/drawing/2014/main" id="{87960A51-A595-4739-A398-49371A74217C}"/>
              </a:ext>
            </a:extLst>
          </p:cNvPr>
          <p:cNvSpPr/>
          <p:nvPr/>
        </p:nvSpPr>
        <p:spPr>
          <a:xfrm>
            <a:off x="341746" y="1039634"/>
            <a:ext cx="11507708"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  11  "To what purpose is the multitude of your sacrifices to Me?" Says the LORD. "I have had enough of burnt offerings of rams And the fat of fed cattle. I do not delight in the blood of bulls, Or of lambs or goats. </a:t>
            </a:r>
          </a:p>
          <a:p>
            <a:pPr algn="just"/>
            <a:r>
              <a:rPr lang="en-US" sz="2000" b="1" dirty="0">
                <a:solidFill>
                  <a:schemeClr val="tx1"/>
                </a:solidFill>
              </a:rPr>
              <a:t>  12  "When you come to appear before Me… 13  Bring no more futile sacrifices; Incense is an abomination to Me. The New Moons, the Sabbaths, and the calling of assemblies—I cannot endure iniquity and the sacred meeting.    14 Your New Moons and your appointed feasts My soul hates; They are a trouble to Me, I am weary of bearing them. </a:t>
            </a:r>
          </a:p>
          <a:p>
            <a:pPr algn="just"/>
            <a:r>
              <a:rPr lang="en-US" sz="2000" b="1" dirty="0">
                <a:solidFill>
                  <a:schemeClr val="tx1"/>
                </a:solidFill>
              </a:rPr>
              <a:t>  15  When you spread out your hands, I will hide My eyes from you; Even though you make many prayers, I will not hear. Your hands are full of blood. </a:t>
            </a:r>
          </a:p>
          <a:p>
            <a:pPr algn="just"/>
            <a:endParaRPr lang="en-US" sz="2000" b="1" dirty="0">
              <a:solidFill>
                <a:schemeClr val="tx1"/>
              </a:solidFill>
            </a:endParaRPr>
          </a:p>
          <a:p>
            <a:pPr algn="just"/>
            <a:r>
              <a:rPr lang="en-US" sz="2000" b="1" dirty="0">
                <a:solidFill>
                  <a:schemeClr val="tx1"/>
                </a:solidFill>
              </a:rPr>
              <a:t>  16  "Wash yourselves, make yourselves clean; Put away the evil of your doings from before My eyes. Cease to do evil, </a:t>
            </a:r>
          </a:p>
          <a:p>
            <a:pPr algn="just"/>
            <a:r>
              <a:rPr lang="en-US" sz="2000" b="1" dirty="0">
                <a:solidFill>
                  <a:schemeClr val="tx1"/>
                </a:solidFill>
              </a:rPr>
              <a:t>  17  Learn to do good; Seek justice, Rebuke the oppressor; Defend the fatherless, Plead for the widow. </a:t>
            </a:r>
          </a:p>
          <a:p>
            <a:pPr algn="just"/>
            <a:r>
              <a:rPr lang="en-US" sz="2000" b="1" dirty="0">
                <a:solidFill>
                  <a:schemeClr val="tx1"/>
                </a:solidFill>
              </a:rPr>
              <a:t>  18  "Come now, and let us reason together," Says the LORD, "Though your sins are like scarlet, They shall be as white as snow; Though they are red like crimson, They shall be as wool. </a:t>
            </a:r>
            <a:r>
              <a:rPr lang="en-US" sz="2400" b="1" dirty="0">
                <a:solidFill>
                  <a:schemeClr val="tx1"/>
                </a:solidFill>
              </a:rPr>
              <a:t> </a:t>
            </a: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The True Condition of Israel—Isaiah 1:3-10</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2271893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610600" y="6356350"/>
            <a:ext cx="2743200" cy="365125"/>
          </a:xfrm>
        </p:spPr>
        <p:txBody>
          <a:bodyPr/>
          <a:lstStyle/>
          <a:p>
            <a:pPr marL="0" lvl="0" indent="0" algn="r" rtl="0">
              <a:spcBef>
                <a:spcPts val="0"/>
              </a:spcBef>
              <a:spcAft>
                <a:spcPts val="0"/>
              </a:spcAft>
              <a:buNone/>
            </a:pPr>
            <a:fld id="{00000000-1234-1234-1234-123412341234}" type="slidenum">
              <a:rPr lang="en-US" smtClean="0"/>
              <a:t>5</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40739"/>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1697901"/>
          </a:xfrm>
          <a:prstGeom prst="rect">
            <a:avLst/>
          </a:prstGeom>
        </p:spPr>
        <p:txBody>
          <a:bodyPr wrap="square">
            <a:spAutoFit/>
          </a:bodyPr>
          <a:lstStyle/>
          <a:p>
            <a:pPr algn="ctr">
              <a:spcAft>
                <a:spcPts val="500"/>
              </a:spcAft>
            </a:pPr>
            <a:r>
              <a:rPr lang="en-US" sz="4000" b="1" dirty="0"/>
              <a:t>The Ungodliness of Israel in Isaiah’s Day</a:t>
            </a:r>
          </a:p>
          <a:p>
            <a:pPr marL="571500" indent="-571500">
              <a:spcAft>
                <a:spcPts val="500"/>
              </a:spcAft>
              <a:buFont typeface="Arial" panose="020B0604020202020204" pitchFamily="34" charset="0"/>
              <a:buChar char="•"/>
            </a:pPr>
            <a:r>
              <a:rPr lang="en-US" sz="2800" b="1" dirty="0">
                <a:latin typeface="+mj-lt"/>
              </a:rPr>
              <a:t>The true condition of Israel—Isa. 1</a:t>
            </a:r>
          </a:p>
          <a:p>
            <a:pPr marL="571500" indent="-571500">
              <a:spcAft>
                <a:spcPts val="500"/>
              </a:spcAft>
              <a:buFont typeface="Arial" panose="020B0604020202020204" pitchFamily="34" charset="0"/>
              <a:buChar char="•"/>
            </a:pPr>
            <a:r>
              <a:rPr lang="en-US" sz="2800" b="1" dirty="0">
                <a:latin typeface="+mj-lt"/>
              </a:rPr>
              <a:t>The true condition of Israel—Isa. 59</a:t>
            </a:r>
            <a:endParaRPr lang="en-US" sz="2400" b="1" dirty="0">
              <a:solidFill>
                <a:schemeClr val="tx1"/>
              </a:solidFill>
              <a:latin typeface="+mj-lt"/>
            </a:endParaRPr>
          </a:p>
        </p:txBody>
      </p:sp>
    </p:spTree>
    <p:extLst>
      <p:ext uri="{BB962C8B-B14F-4D97-AF65-F5344CB8AC3E}">
        <p14:creationId xmlns:p14="http://schemas.microsoft.com/office/powerpoint/2010/main" val="5487586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610600" y="6356350"/>
            <a:ext cx="2743200" cy="365125"/>
          </a:xfrm>
        </p:spPr>
        <p:txBody>
          <a:bodyPr/>
          <a:lstStyle/>
          <a:p>
            <a:pPr marL="0" lvl="0" indent="0" algn="r" rtl="0">
              <a:spcBef>
                <a:spcPts val="0"/>
              </a:spcBef>
              <a:spcAft>
                <a:spcPts val="0"/>
              </a:spcAft>
              <a:buNone/>
            </a:pPr>
            <a:fld id="{00000000-1234-1234-1234-123412341234}" type="slidenum">
              <a:rPr lang="en-US" smtClean="0"/>
              <a:t>6</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86679"/>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28God</a:t>
            </a:r>
          </a:p>
        </p:txBody>
      </p:sp>
      <p:sp>
        <p:nvSpPr>
          <p:cNvPr id="6" name="Rectangle 5">
            <a:extLst>
              <a:ext uri="{FF2B5EF4-FFF2-40B4-BE49-F238E27FC236}">
                <a16:creationId xmlns:a16="http://schemas.microsoft.com/office/drawing/2014/main" id="{87960A51-A595-4739-A398-49371A74217C}"/>
              </a:ext>
            </a:extLst>
          </p:cNvPr>
          <p:cNvSpPr/>
          <p:nvPr/>
        </p:nvSpPr>
        <p:spPr>
          <a:xfrm>
            <a:off x="341746" y="1039634"/>
            <a:ext cx="11507708"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200" b="1" dirty="0">
                <a:solidFill>
                  <a:schemeClr val="tx1"/>
                </a:solidFill>
              </a:rPr>
              <a:t> </a:t>
            </a:r>
            <a:r>
              <a:rPr lang="x-none" sz="2200" b="1" dirty="0">
                <a:solidFill>
                  <a:schemeClr val="tx1"/>
                </a:solidFill>
              </a:rPr>
              <a:t>  2  But your iniquities have separated you from your God; And your sins have hidden His face from you, So that He will not hear. </a:t>
            </a:r>
            <a:endParaRPr lang="en-US" sz="2200" b="1" dirty="0">
              <a:solidFill>
                <a:schemeClr val="tx1"/>
              </a:solidFill>
            </a:endParaRPr>
          </a:p>
          <a:p>
            <a:pPr algn="just"/>
            <a:r>
              <a:rPr lang="x-none" sz="2200" b="1" dirty="0">
                <a:solidFill>
                  <a:schemeClr val="tx1"/>
                </a:solidFill>
              </a:rPr>
              <a:t>  3  For your hands are defiled with blood, And your fingers with iniquity; Your lips have spoken lies, Your tongue has muttered perversity. </a:t>
            </a:r>
            <a:endParaRPr lang="en-US" sz="2200" b="1" dirty="0">
              <a:solidFill>
                <a:schemeClr val="tx1"/>
              </a:solidFill>
            </a:endParaRPr>
          </a:p>
          <a:p>
            <a:pPr algn="just"/>
            <a:r>
              <a:rPr lang="x-none" sz="2200" b="1" dirty="0">
                <a:solidFill>
                  <a:schemeClr val="tx1"/>
                </a:solidFill>
              </a:rPr>
              <a:t>  4  No one calls for justice, Nor does any plead for truth. They trust in empty words and speak lies; They conceive evil and bring forth iniquity. </a:t>
            </a:r>
            <a:endParaRPr lang="en-US" sz="2200" b="1" dirty="0">
              <a:solidFill>
                <a:schemeClr val="tx1"/>
              </a:solidFill>
            </a:endParaRPr>
          </a:p>
          <a:p>
            <a:pPr algn="just"/>
            <a:r>
              <a:rPr lang="x-none" sz="2200" b="1" dirty="0">
                <a:solidFill>
                  <a:schemeClr val="tx1"/>
                </a:solidFill>
              </a:rPr>
              <a:t>  5  They hatch vipers' eggs and weave the spider's web; He who eats of their eggs dies, And from that which is crushed a viper breaks out. </a:t>
            </a:r>
            <a:endParaRPr lang="en-US" sz="2200" b="1" dirty="0">
              <a:solidFill>
                <a:schemeClr val="tx1"/>
              </a:solidFill>
            </a:endParaRPr>
          </a:p>
          <a:p>
            <a:pPr algn="just"/>
            <a:r>
              <a:rPr lang="x-none" sz="2200" b="1" dirty="0">
                <a:solidFill>
                  <a:schemeClr val="tx1"/>
                </a:solidFill>
              </a:rPr>
              <a:t>  6  Their webs will not become garments, Nor will they cover themselves with their works; Their works are works of iniquity, And the act of violence is in their hands. </a:t>
            </a:r>
            <a:endParaRPr lang="en-US" sz="2200" b="1" dirty="0">
              <a:solidFill>
                <a:schemeClr val="tx1"/>
              </a:solidFill>
            </a:endParaRPr>
          </a:p>
          <a:p>
            <a:pPr algn="just"/>
            <a:r>
              <a:rPr lang="x-none" sz="2200" b="1" dirty="0">
                <a:solidFill>
                  <a:schemeClr val="tx1"/>
                </a:solidFill>
              </a:rPr>
              <a:t>  7  Their feet run to evil, And they make haste to shed innocent blood; Their thoughts are thoughts of iniquity; Wasting and destruction are in their paths. </a:t>
            </a:r>
            <a:endParaRPr lang="en-US" sz="2200" b="1" dirty="0">
              <a:solidFill>
                <a:schemeClr val="tx1"/>
              </a:solidFill>
            </a:endParaRPr>
          </a:p>
          <a:p>
            <a:pPr algn="just"/>
            <a:r>
              <a:rPr lang="x-none" sz="2200" b="1" dirty="0">
                <a:solidFill>
                  <a:schemeClr val="tx1"/>
                </a:solidFill>
              </a:rPr>
              <a:t>  8  The way of peace they have not known, And there is no justice in their ways; They have made themselves crooked paths; Whoever takes that way shall not know peace. </a:t>
            </a:r>
            <a:endParaRPr lang="en-US" sz="2200" b="1" dirty="0">
              <a:solidFill>
                <a:schemeClr val="tx1"/>
              </a:solidFill>
            </a:endParaRP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The True Condition of Israel—Isaiah 59</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12996408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610600" y="6356350"/>
            <a:ext cx="2743200" cy="365125"/>
          </a:xfrm>
        </p:spPr>
        <p:txBody>
          <a:bodyPr/>
          <a:lstStyle/>
          <a:p>
            <a:pPr marL="0" lvl="0" indent="0" algn="r" rtl="0">
              <a:spcBef>
                <a:spcPts val="0"/>
              </a:spcBef>
              <a:spcAft>
                <a:spcPts val="0"/>
              </a:spcAft>
              <a:buNone/>
            </a:pPr>
            <a:fld id="{00000000-1234-1234-1234-123412341234}" type="slidenum">
              <a:rPr lang="en-US" smtClean="0"/>
              <a:t>7</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86679"/>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28God</a:t>
            </a:r>
          </a:p>
        </p:txBody>
      </p:sp>
      <p:sp>
        <p:nvSpPr>
          <p:cNvPr id="6" name="Rectangle 5">
            <a:extLst>
              <a:ext uri="{FF2B5EF4-FFF2-40B4-BE49-F238E27FC236}">
                <a16:creationId xmlns:a16="http://schemas.microsoft.com/office/drawing/2014/main" id="{87960A51-A595-4739-A398-49371A74217C}"/>
              </a:ext>
            </a:extLst>
          </p:cNvPr>
          <p:cNvSpPr/>
          <p:nvPr/>
        </p:nvSpPr>
        <p:spPr>
          <a:xfrm>
            <a:off x="341746" y="1039634"/>
            <a:ext cx="11507708"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x-none" sz="2200" b="1" dirty="0">
                <a:solidFill>
                  <a:schemeClr val="tx1"/>
                </a:solidFill>
              </a:rPr>
              <a:t>  9  Therefore justice is far from us, Nor does righteousness overtake us; We look for light, but there is darkness! For brightness, but we walk in blackness! </a:t>
            </a:r>
            <a:endParaRPr lang="en-US" sz="2200" b="1" dirty="0">
              <a:solidFill>
                <a:schemeClr val="tx1"/>
              </a:solidFill>
            </a:endParaRPr>
          </a:p>
          <a:p>
            <a:pPr algn="just"/>
            <a:r>
              <a:rPr lang="x-none" sz="2200" b="1" dirty="0">
                <a:solidFill>
                  <a:schemeClr val="tx1"/>
                </a:solidFill>
              </a:rPr>
              <a:t>  10  We grope for the wall like the blind, And we grope as if we had no eyes; We stumble at noonday as at twilight; We are as dead men in desolate places. </a:t>
            </a:r>
            <a:endParaRPr lang="en-US" sz="2200" b="1" dirty="0">
              <a:solidFill>
                <a:schemeClr val="tx1"/>
              </a:solidFill>
            </a:endParaRPr>
          </a:p>
          <a:p>
            <a:pPr algn="just"/>
            <a:r>
              <a:rPr lang="x-none" sz="2200" b="1" dirty="0">
                <a:solidFill>
                  <a:schemeClr val="tx1"/>
                </a:solidFill>
              </a:rPr>
              <a:t>  11  We all growl like bears, And moan sadly like doves; We look for justice, but there is none; For salvation, but it is far from us. </a:t>
            </a:r>
            <a:endParaRPr lang="en-US" sz="2200" b="1" dirty="0">
              <a:solidFill>
                <a:schemeClr val="tx1"/>
              </a:solidFill>
            </a:endParaRPr>
          </a:p>
          <a:p>
            <a:pPr algn="just"/>
            <a:r>
              <a:rPr lang="x-none" sz="2200" b="1" dirty="0">
                <a:solidFill>
                  <a:schemeClr val="tx1"/>
                </a:solidFill>
              </a:rPr>
              <a:t>  12  For our transgressions are multiplied before You, And our sins testify against us; For our transgressions are with us, And as for our iniquities, we know them: </a:t>
            </a:r>
            <a:endParaRPr lang="en-US" sz="2200" b="1" dirty="0">
              <a:solidFill>
                <a:schemeClr val="tx1"/>
              </a:solidFill>
            </a:endParaRPr>
          </a:p>
          <a:p>
            <a:pPr algn="just"/>
            <a:r>
              <a:rPr lang="x-none" sz="2200" b="1" dirty="0">
                <a:solidFill>
                  <a:schemeClr val="tx1"/>
                </a:solidFill>
              </a:rPr>
              <a:t>  13  In transgressing and lying against the LORD, And departing from our God, Speaking oppression and revolt, Conceiving and uttering from the heart words of falsehood. </a:t>
            </a:r>
            <a:endParaRPr lang="en-US" sz="2200" b="1" dirty="0">
              <a:solidFill>
                <a:schemeClr val="tx1"/>
              </a:solidFill>
            </a:endParaRPr>
          </a:p>
          <a:p>
            <a:pPr algn="just"/>
            <a:r>
              <a:rPr lang="en-US" sz="2200" b="1" dirty="0">
                <a:solidFill>
                  <a:schemeClr val="tx1"/>
                </a:solidFill>
              </a:rPr>
              <a:t>  </a:t>
            </a:r>
            <a:r>
              <a:rPr lang="x-none" sz="2200" b="1" dirty="0">
                <a:solidFill>
                  <a:schemeClr val="tx1"/>
                </a:solidFill>
              </a:rPr>
              <a:t>14  J</a:t>
            </a:r>
            <a:r>
              <a:rPr lang="en-US" sz="2200" b="1" dirty="0">
                <a:solidFill>
                  <a:schemeClr val="tx1"/>
                </a:solidFill>
              </a:rPr>
              <a:t>us</a:t>
            </a:r>
            <a:r>
              <a:rPr lang="x-none" sz="2200" b="1" dirty="0">
                <a:solidFill>
                  <a:schemeClr val="tx1"/>
                </a:solidFill>
              </a:rPr>
              <a:t>tice is turned back, And righteousness stands afar off; For truth is fallen in the street, And equity cannot enter. </a:t>
            </a:r>
            <a:endParaRPr lang="en-US" sz="2200" b="1" dirty="0">
              <a:solidFill>
                <a:schemeClr val="tx1"/>
              </a:solidFill>
            </a:endParaRPr>
          </a:p>
          <a:p>
            <a:pPr algn="just"/>
            <a:r>
              <a:rPr lang="en-US" sz="2200" b="1" dirty="0">
                <a:solidFill>
                  <a:schemeClr val="tx1"/>
                </a:solidFill>
              </a:rPr>
              <a:t>  </a:t>
            </a:r>
            <a:r>
              <a:rPr lang="x-none" sz="2200" b="1" dirty="0">
                <a:solidFill>
                  <a:schemeClr val="tx1"/>
                </a:solidFill>
              </a:rPr>
              <a:t>15  So truth fails, And he who departs from evil makes himself a prey. Then the LORD saw it, and it displeased Him That there was no justice. </a:t>
            </a:r>
            <a:endParaRPr lang="en-US" sz="2200" b="1" dirty="0">
              <a:solidFill>
                <a:schemeClr val="tx1"/>
              </a:solidFill>
            </a:endParaRP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The True Condition of Israel—Isaiah 59</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29751193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610600" y="6356350"/>
            <a:ext cx="2743200" cy="365125"/>
          </a:xfrm>
        </p:spPr>
        <p:txBody>
          <a:bodyPr/>
          <a:lstStyle/>
          <a:p>
            <a:pPr marL="0" lvl="0" indent="0" algn="r" rtl="0">
              <a:spcBef>
                <a:spcPts val="0"/>
              </a:spcBef>
              <a:spcAft>
                <a:spcPts val="0"/>
              </a:spcAft>
              <a:buNone/>
            </a:pPr>
            <a:fld id="{00000000-1234-1234-1234-123412341234}" type="slidenum">
              <a:rPr lang="en-US" smtClean="0"/>
              <a:t>8</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86679"/>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28God</a:t>
            </a:r>
          </a:p>
        </p:txBody>
      </p:sp>
      <p:sp>
        <p:nvSpPr>
          <p:cNvPr id="6" name="Rectangle 5">
            <a:extLst>
              <a:ext uri="{FF2B5EF4-FFF2-40B4-BE49-F238E27FC236}">
                <a16:creationId xmlns:a16="http://schemas.microsoft.com/office/drawing/2014/main" id="{87960A51-A595-4739-A398-49371A74217C}"/>
              </a:ext>
            </a:extLst>
          </p:cNvPr>
          <p:cNvSpPr/>
          <p:nvPr/>
        </p:nvSpPr>
        <p:spPr>
          <a:xfrm>
            <a:off x="341746" y="1039634"/>
            <a:ext cx="11507708"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200" b="1" dirty="0">
                <a:solidFill>
                  <a:schemeClr val="tx1"/>
                </a:solidFill>
              </a:rPr>
              <a:t>  16  He saw that there was no man, And wondered that there was no intercessor; Therefore His own arm brought salvation for Him; And His own righteousness, it sustained Him. </a:t>
            </a:r>
          </a:p>
          <a:p>
            <a:pPr algn="just"/>
            <a:r>
              <a:rPr lang="en-US" sz="2200" b="1" dirty="0">
                <a:solidFill>
                  <a:schemeClr val="tx1"/>
                </a:solidFill>
              </a:rPr>
              <a:t>  17  For He put on righteousness as a breastplate, And a helmet of salvation on His head; He put on the garments of vengeance for clothing, And was clad with zeal as a cloak. </a:t>
            </a:r>
          </a:p>
          <a:p>
            <a:pPr algn="just"/>
            <a:r>
              <a:rPr lang="en-US" sz="2200" b="1" dirty="0">
                <a:solidFill>
                  <a:schemeClr val="tx1"/>
                </a:solidFill>
              </a:rPr>
              <a:t>  18  According to their deeds, accordingly He will repay, Fury to His adversaries, Recompense to His enemies; The coastlands He will fully repay. </a:t>
            </a:r>
          </a:p>
          <a:p>
            <a:pPr algn="just"/>
            <a:r>
              <a:rPr lang="en-US" sz="2200" b="1" dirty="0">
                <a:solidFill>
                  <a:schemeClr val="tx1"/>
                </a:solidFill>
              </a:rPr>
              <a:t>  19  So shall they fear The name of the LORD from the west, And His glory from the rising of the sun; When the enemy comes in like a flood, The Spirit of the LORD will lift up a standard against him. </a:t>
            </a:r>
          </a:p>
          <a:p>
            <a:pPr algn="just"/>
            <a:r>
              <a:rPr lang="en-US" sz="2200" b="1" dirty="0">
                <a:solidFill>
                  <a:schemeClr val="tx1"/>
                </a:solidFill>
              </a:rPr>
              <a:t>  20  "The Redeemer will come to Zion, And to those who turn from transgression in Jacob," Says the LORD.  </a:t>
            </a: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The True Condition of Israel—Isaiah 59</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38998513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610600" y="6356350"/>
            <a:ext cx="2743200" cy="365125"/>
          </a:xfrm>
        </p:spPr>
        <p:txBody>
          <a:bodyPr/>
          <a:lstStyle/>
          <a:p>
            <a:pPr marL="0" lvl="0" indent="0" algn="r" rtl="0">
              <a:spcBef>
                <a:spcPts val="0"/>
              </a:spcBef>
              <a:spcAft>
                <a:spcPts val="0"/>
              </a:spcAft>
              <a:buNone/>
            </a:pPr>
            <a:fld id="{00000000-1234-1234-1234-123412341234}" type="slidenum">
              <a:rPr lang="en-US" smtClean="0"/>
              <a:t>9</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40739"/>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2192908"/>
          </a:xfrm>
          <a:prstGeom prst="rect">
            <a:avLst/>
          </a:prstGeom>
        </p:spPr>
        <p:txBody>
          <a:bodyPr wrap="square">
            <a:spAutoFit/>
          </a:bodyPr>
          <a:lstStyle/>
          <a:p>
            <a:pPr algn="ctr">
              <a:spcAft>
                <a:spcPts val="500"/>
              </a:spcAft>
            </a:pPr>
            <a:r>
              <a:rPr lang="en-US" sz="4000" b="1" dirty="0"/>
              <a:t>The Ungodliness of Israel in Isaiah’s Day</a:t>
            </a:r>
          </a:p>
          <a:p>
            <a:pPr marL="571500" indent="-571500">
              <a:spcAft>
                <a:spcPts val="500"/>
              </a:spcAft>
              <a:buFont typeface="Arial" panose="020B0604020202020204" pitchFamily="34" charset="0"/>
              <a:buChar char="•"/>
            </a:pPr>
            <a:r>
              <a:rPr lang="en-US" sz="2800" b="1" dirty="0">
                <a:latin typeface="+mj-lt"/>
              </a:rPr>
              <a:t>The true condition of Israel—Isa. 1</a:t>
            </a:r>
          </a:p>
          <a:p>
            <a:pPr marL="571500" indent="-571500">
              <a:spcAft>
                <a:spcPts val="500"/>
              </a:spcAft>
              <a:buFont typeface="Arial" panose="020B0604020202020204" pitchFamily="34" charset="0"/>
              <a:buChar char="•"/>
            </a:pPr>
            <a:r>
              <a:rPr lang="en-US" sz="2800" b="1" dirty="0">
                <a:latin typeface="+mj-lt"/>
              </a:rPr>
              <a:t>The true condition of Israel—Isa. 59</a:t>
            </a:r>
          </a:p>
          <a:p>
            <a:pPr marL="571500" indent="-571500">
              <a:spcAft>
                <a:spcPts val="500"/>
              </a:spcAft>
              <a:buFont typeface="Arial" panose="020B0604020202020204" pitchFamily="34" charset="0"/>
              <a:buChar char="•"/>
            </a:pPr>
            <a:r>
              <a:rPr lang="en-US" sz="2800" b="1" dirty="0">
                <a:latin typeface="+mj-lt"/>
              </a:rPr>
              <a:t>The visible condition of Israel— “fasting” hypocrites—Isaiah 58</a:t>
            </a:r>
          </a:p>
        </p:txBody>
      </p:sp>
    </p:spTree>
    <p:extLst>
      <p:ext uri="{BB962C8B-B14F-4D97-AF65-F5344CB8AC3E}">
        <p14:creationId xmlns:p14="http://schemas.microsoft.com/office/powerpoint/2010/main" val="3570907112"/>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266</Words>
  <Application>Microsoft Office PowerPoint</Application>
  <PresentationFormat>Widescreen</PresentationFormat>
  <Paragraphs>100</Paragraphs>
  <Slides>13</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Cindy Nelson</cp:lastModifiedBy>
  <cp:revision>262</cp:revision>
  <cp:lastPrinted>2019-08-20T18:44:03Z</cp:lastPrinted>
  <dcterms:modified xsi:type="dcterms:W3CDTF">2019-10-27T19:26:53Z</dcterms:modified>
</cp:coreProperties>
</file>