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3.xml" ContentType="application/vnd.openxmlformats-officedocument.presentationml.comments+xml"/>
  <Override PartName="/ppt/notesSlides/notesSlide14.xml" ContentType="application/vnd.openxmlformats-officedocument.presentationml.notesSlide+xml"/>
  <Override PartName="/ppt/comments/comment4.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handoutMasterIdLst>
    <p:handoutMasterId r:id="rId30"/>
  </p:handoutMasterIdLst>
  <p:sldIdLst>
    <p:sldId id="2130" r:id="rId2"/>
    <p:sldId id="2085" r:id="rId3"/>
    <p:sldId id="2142" r:id="rId4"/>
    <p:sldId id="2143" r:id="rId5"/>
    <p:sldId id="2139" r:id="rId6"/>
    <p:sldId id="2087" r:id="rId7"/>
    <p:sldId id="2146" r:id="rId8"/>
    <p:sldId id="2145" r:id="rId9"/>
    <p:sldId id="2144" r:id="rId10"/>
    <p:sldId id="2140" r:id="rId11"/>
    <p:sldId id="2148" r:id="rId12"/>
    <p:sldId id="2147" r:id="rId13"/>
    <p:sldId id="2149" r:id="rId14"/>
    <p:sldId id="2150" r:id="rId15"/>
    <p:sldId id="2133" r:id="rId16"/>
    <p:sldId id="2151" r:id="rId17"/>
    <p:sldId id="2152" r:id="rId18"/>
    <p:sldId id="2153" r:id="rId19"/>
    <p:sldId id="2155" r:id="rId20"/>
    <p:sldId id="2156" r:id="rId21"/>
    <p:sldId id="2169" r:id="rId22"/>
    <p:sldId id="2170" r:id="rId23"/>
    <p:sldId id="2171" r:id="rId24"/>
    <p:sldId id="2172" r:id="rId25"/>
    <p:sldId id="2173" r:id="rId26"/>
    <p:sldId id="2174" r:id="rId27"/>
    <p:sldId id="2163" r:id="rId2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3"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6283" autoAdjust="0"/>
  </p:normalViewPr>
  <p:slideViewPr>
    <p:cSldViewPr snapToGrid="0">
      <p:cViewPr varScale="1">
        <p:scale>
          <a:sx n="103" d="100"/>
          <a:sy n="103" d="100"/>
        </p:scale>
        <p:origin x="114" y="204"/>
      </p:cViewPr>
      <p:guideLst>
        <p:guide orient="horz" pos="2136"/>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9T16:38:18.441" idx="3">
    <p:pos x="962" y="3813"/>
    <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10-09T16:38:18.441" idx="3">
    <p:pos x="962" y="3813"/>
    <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10-09T16:38:18.441" idx="3">
    <p:pos x="962" y="3813"/>
    <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10-09T16:38:18.441" idx="3">
    <p:pos x="962" y="3813"/>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10/9/2019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332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3023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7805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4727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4159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6978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7834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3266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5664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504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2366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27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7830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0246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1116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07127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60630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9783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4567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9087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583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8581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3139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5670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354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447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5433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155531"/>
          </a:xfrm>
          <a:prstGeom prst="rect">
            <a:avLst/>
          </a:prstGeom>
        </p:spPr>
        <p:txBody>
          <a:bodyPr wrap="square">
            <a:spAutoFit/>
          </a:bodyPr>
          <a:lstStyle/>
          <a:p>
            <a:pPr algn="ctr"/>
            <a:r>
              <a:rPr lang="en-US" sz="6600" b="1" dirty="0"/>
              <a:t>A Study of Isaiah</a:t>
            </a:r>
          </a:p>
          <a:p>
            <a:pPr algn="ctr"/>
            <a:endParaRPr lang="en-US" sz="6600" b="1" dirty="0"/>
          </a:p>
          <a:p>
            <a:pPr algn="ctr"/>
            <a:r>
              <a:rPr lang="en-US" sz="6600" b="1" dirty="0"/>
              <a:t>CLASS THIRTEEN</a:t>
            </a:r>
          </a:p>
          <a:p>
            <a:pPr algn="ctr"/>
            <a:r>
              <a:rPr lang="en-US" sz="4400" b="1" dirty="0"/>
              <a:t>Eunuchs and Foreigners</a:t>
            </a:r>
          </a:p>
          <a:p>
            <a:pPr algn="ctr"/>
            <a:endParaRPr lang="en-US" sz="3200" b="1" dirty="0"/>
          </a:p>
          <a:p>
            <a:pPr algn="ctr"/>
            <a:r>
              <a:rPr lang="en-US" sz="3200" b="1" dirty="0"/>
              <a:t>October 9, 2019</a:t>
            </a:r>
            <a:endParaRPr lang="en-US" sz="1100" b="1" dirty="0"/>
          </a:p>
          <a:p>
            <a:pPr algn="ctr"/>
            <a:r>
              <a:rPr lang="en-US" sz="4000" b="1" dirty="0"/>
              <a:t>Palm Beach Lakes</a:t>
            </a:r>
            <a:endParaRPr lang="en-US" sz="11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86372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3554819"/>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p>
          <a:p>
            <a:pPr marL="457200" indent="-457200">
              <a:spcAft>
                <a:spcPts val="500"/>
              </a:spcAft>
              <a:buFont typeface="Arial" panose="020B0604020202020204" pitchFamily="34" charset="0"/>
              <a:buChar char="•"/>
            </a:pPr>
            <a:r>
              <a:rPr lang="en-US" sz="2800" b="1" dirty="0">
                <a:solidFill>
                  <a:schemeClr val="tx1"/>
                </a:solidFill>
                <a:latin typeface="+mj-lt"/>
              </a:rPr>
              <a:t>Eunuchs could not enter the assembly—Deut. 23:1-3</a:t>
            </a:r>
          </a:p>
          <a:p>
            <a:pPr marL="457200" indent="-457200">
              <a:spcAft>
                <a:spcPts val="500"/>
              </a:spcAft>
              <a:buFont typeface="Arial" panose="020B0604020202020204" pitchFamily="34" charset="0"/>
              <a:buChar char="•"/>
            </a:pPr>
            <a:r>
              <a:rPr lang="en-US" sz="2800" b="1" dirty="0">
                <a:solidFill>
                  <a:schemeClr val="tx1"/>
                </a:solidFill>
                <a:latin typeface="+mj-lt"/>
              </a:rPr>
              <a:t>Foreigners—two kinds—Deut. 14:21</a:t>
            </a:r>
            <a:endParaRPr lang="en-US" sz="2400" b="1" dirty="0">
              <a:solidFill>
                <a:schemeClr val="tx1"/>
              </a:solidFill>
              <a:latin typeface="+mj-lt"/>
            </a:endParaRPr>
          </a:p>
        </p:txBody>
      </p:sp>
    </p:spTree>
    <p:extLst>
      <p:ext uri="{BB962C8B-B14F-4D97-AF65-F5344CB8AC3E}">
        <p14:creationId xmlns:p14="http://schemas.microsoft.com/office/powerpoint/2010/main" val="983169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5409173"/>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p>
          <a:p>
            <a:pPr marL="457200" indent="-457200">
              <a:spcAft>
                <a:spcPts val="500"/>
              </a:spcAft>
              <a:buFont typeface="Arial" panose="020B0604020202020204" pitchFamily="34" charset="0"/>
              <a:buChar char="•"/>
            </a:pPr>
            <a:r>
              <a:rPr lang="en-US" sz="2800" b="1" dirty="0">
                <a:solidFill>
                  <a:schemeClr val="tx1"/>
                </a:solidFill>
                <a:latin typeface="+mj-lt"/>
              </a:rPr>
              <a:t>Eunuchs could not enter the assembly—Deut. 23:1-3</a:t>
            </a:r>
          </a:p>
          <a:p>
            <a:pPr marL="457200" indent="-457200">
              <a:spcAft>
                <a:spcPts val="500"/>
              </a:spcAft>
              <a:buFont typeface="Arial" panose="020B0604020202020204" pitchFamily="34" charset="0"/>
              <a:buChar char="•"/>
            </a:pPr>
            <a:r>
              <a:rPr lang="en-US" sz="2800" b="1" dirty="0">
                <a:solidFill>
                  <a:schemeClr val="tx1"/>
                </a:solidFill>
                <a:latin typeface="+mj-lt"/>
              </a:rPr>
              <a:t>Foreigners—two kinds—Deut. 14:21</a:t>
            </a:r>
          </a:p>
          <a:p>
            <a:pPr>
              <a:spcAft>
                <a:spcPts val="500"/>
              </a:spcAft>
            </a:pPr>
            <a:r>
              <a:rPr lang="en-US" sz="2800" b="1" dirty="0">
                <a:solidFill>
                  <a:schemeClr val="tx1"/>
                </a:solidFill>
                <a:latin typeface="+mj-lt"/>
              </a:rPr>
              <a:t>       -  Jewish contempt for foreigner— “Uncircumcised” !!!!!</a:t>
            </a:r>
          </a:p>
          <a:p>
            <a:pPr>
              <a:spcAft>
                <a:spcPts val="500"/>
              </a:spcAft>
            </a:pPr>
            <a:r>
              <a:rPr lang="en-US" sz="2800" b="1" dirty="0">
                <a:solidFill>
                  <a:schemeClr val="tx1"/>
                </a:solidFill>
                <a:latin typeface="+mj-lt"/>
              </a:rPr>
              <a:t>       -  Jews and aliens </a:t>
            </a:r>
            <a:r>
              <a:rPr lang="en-US" sz="2400" b="1" dirty="0">
                <a:solidFill>
                  <a:schemeClr val="tx1"/>
                </a:solidFill>
                <a:latin typeface="+mj-lt"/>
              </a:rPr>
              <a:t>(strangers from distant land)</a:t>
            </a:r>
          </a:p>
          <a:p>
            <a:pPr>
              <a:spcAft>
                <a:spcPts val="500"/>
              </a:spcAft>
            </a:pPr>
            <a:r>
              <a:rPr lang="en-US" sz="2800" b="1" dirty="0">
                <a:solidFill>
                  <a:schemeClr val="tx1"/>
                </a:solidFill>
                <a:latin typeface="+mj-lt"/>
              </a:rPr>
              <a:t>       -  Jews and Gentiles living among them (</a:t>
            </a:r>
            <a:r>
              <a:rPr lang="en-US" sz="2400" b="1" dirty="0">
                <a:solidFill>
                  <a:schemeClr val="tx1"/>
                </a:solidFill>
                <a:latin typeface="+mj-lt"/>
              </a:rPr>
              <a:t>“Strangers within your   		 gate” i.e. Cornelius</a:t>
            </a:r>
          </a:p>
        </p:txBody>
      </p:sp>
    </p:spTree>
    <p:extLst>
      <p:ext uri="{BB962C8B-B14F-4D97-AF65-F5344CB8AC3E}">
        <p14:creationId xmlns:p14="http://schemas.microsoft.com/office/powerpoint/2010/main" val="4260656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5904180"/>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p>
          <a:p>
            <a:pPr marL="457200" indent="-457200">
              <a:spcAft>
                <a:spcPts val="500"/>
              </a:spcAft>
              <a:buFont typeface="Arial" panose="020B0604020202020204" pitchFamily="34" charset="0"/>
              <a:buChar char="•"/>
            </a:pPr>
            <a:r>
              <a:rPr lang="en-US" sz="2800" b="1" dirty="0">
                <a:solidFill>
                  <a:schemeClr val="tx1"/>
                </a:solidFill>
                <a:latin typeface="+mj-lt"/>
              </a:rPr>
              <a:t>Eunuchs could not enter the assembly—Deut. 23:1-3</a:t>
            </a:r>
          </a:p>
          <a:p>
            <a:pPr marL="457200" indent="-457200">
              <a:spcAft>
                <a:spcPts val="500"/>
              </a:spcAft>
              <a:buFont typeface="Arial" panose="020B0604020202020204" pitchFamily="34" charset="0"/>
              <a:buChar char="•"/>
            </a:pPr>
            <a:r>
              <a:rPr lang="en-US" sz="2800" b="1" dirty="0">
                <a:solidFill>
                  <a:schemeClr val="tx1"/>
                </a:solidFill>
                <a:latin typeface="+mj-lt"/>
              </a:rPr>
              <a:t>Foreigners—two kinds—Deut. 14:21</a:t>
            </a:r>
          </a:p>
          <a:p>
            <a:pPr>
              <a:spcAft>
                <a:spcPts val="500"/>
              </a:spcAft>
            </a:pPr>
            <a:r>
              <a:rPr lang="en-US" sz="2800" b="1" dirty="0">
                <a:solidFill>
                  <a:schemeClr val="tx1"/>
                </a:solidFill>
                <a:latin typeface="+mj-lt"/>
              </a:rPr>
              <a:t>       -  Jewish contempt for foreigner— “Uncircumcised” !!!!!</a:t>
            </a:r>
          </a:p>
          <a:p>
            <a:pPr>
              <a:spcAft>
                <a:spcPts val="500"/>
              </a:spcAft>
            </a:pPr>
            <a:r>
              <a:rPr lang="en-US" sz="2800" b="1" dirty="0">
                <a:solidFill>
                  <a:schemeClr val="tx1"/>
                </a:solidFill>
                <a:latin typeface="+mj-lt"/>
              </a:rPr>
              <a:t>       -  Jews and aliens </a:t>
            </a:r>
            <a:r>
              <a:rPr lang="en-US" sz="2400" b="1" dirty="0">
                <a:solidFill>
                  <a:schemeClr val="tx1"/>
                </a:solidFill>
                <a:latin typeface="+mj-lt"/>
              </a:rPr>
              <a:t>(strangers from distant land)</a:t>
            </a:r>
          </a:p>
          <a:p>
            <a:pPr>
              <a:spcAft>
                <a:spcPts val="500"/>
              </a:spcAft>
            </a:pPr>
            <a:r>
              <a:rPr lang="en-US" sz="2800" b="1" dirty="0">
                <a:solidFill>
                  <a:schemeClr val="tx1"/>
                </a:solidFill>
                <a:latin typeface="+mj-lt"/>
              </a:rPr>
              <a:t>       -  Jews and Gentiles living among them (</a:t>
            </a:r>
            <a:r>
              <a:rPr lang="en-US" sz="2400" b="1" dirty="0">
                <a:solidFill>
                  <a:schemeClr val="tx1"/>
                </a:solidFill>
                <a:latin typeface="+mj-lt"/>
              </a:rPr>
              <a:t>“Strangers within your   		 gate” i.e. Cornelius</a:t>
            </a:r>
          </a:p>
          <a:p>
            <a:pPr marL="342900" indent="-342900">
              <a:spcAft>
                <a:spcPts val="500"/>
              </a:spcAft>
              <a:buFont typeface="Arial" panose="020B0604020202020204" pitchFamily="34" charset="0"/>
              <a:buChar char="•"/>
            </a:pPr>
            <a:r>
              <a:rPr lang="en-US" sz="2800" b="1" dirty="0">
                <a:solidFill>
                  <a:schemeClr val="tx1"/>
                </a:solidFill>
                <a:latin typeface="+mj-lt"/>
              </a:rPr>
              <a:t> Foreigners and Solomon’s temple—2 Chron. 6:32-33</a:t>
            </a:r>
          </a:p>
        </p:txBody>
      </p:sp>
    </p:spTree>
    <p:extLst>
      <p:ext uri="{BB962C8B-B14F-4D97-AF65-F5344CB8AC3E}">
        <p14:creationId xmlns:p14="http://schemas.microsoft.com/office/powerpoint/2010/main" val="2768318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28GodSoo</a:t>
            </a:r>
          </a:p>
        </p:txBody>
      </p:sp>
      <p:sp>
        <p:nvSpPr>
          <p:cNvPr id="6" name="Rectangle 5">
            <a:extLst>
              <a:ext uri="{FF2B5EF4-FFF2-40B4-BE49-F238E27FC236}">
                <a16:creationId xmlns:a16="http://schemas.microsoft.com/office/drawing/2014/main" id="{87960A51-A595-4739-A398-49371A74217C}"/>
              </a:ext>
            </a:extLst>
          </p:cNvPr>
          <p:cNvSpPr/>
          <p:nvPr/>
        </p:nvSpPr>
        <p:spPr>
          <a:xfrm>
            <a:off x="350982" y="1147849"/>
            <a:ext cx="11498472" cy="515663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  32  "Moreover, concerning a foreigner, who is not of Your people Israel, but has come from a far country for the sake of Your great name and Your mighty hand and Your outstretched arm, when they come and pray in this temple;</a:t>
            </a:r>
          </a:p>
          <a:p>
            <a:pPr algn="just"/>
            <a:r>
              <a:rPr lang="en-US" sz="2400" b="1" dirty="0">
                <a:solidFill>
                  <a:schemeClr val="tx1"/>
                </a:solidFill>
              </a:rPr>
              <a:t>  33  then hear from heaven Your dwelling place, and do according to all for which the foreigner calls to You, that all peoples of the earth may know Your name and fear You, as do Your people Israel, and that they may know that this temple which I have built is called by Your name.”</a:t>
            </a:r>
          </a:p>
          <a:p>
            <a:pPr algn="just"/>
            <a:r>
              <a:rPr lang="en-US" sz="2400" b="1" dirty="0">
                <a:solidFill>
                  <a:schemeClr val="tx1"/>
                </a:solidFill>
              </a:rPr>
              <a:t>								2 Chron. 6:32-33</a:t>
            </a:r>
          </a:p>
          <a:p>
            <a:pPr algn="just"/>
            <a:endParaRPr lang="en-US" sz="2400" b="1" dirty="0">
              <a:solidFill>
                <a:schemeClr val="tx1"/>
              </a:solidFill>
            </a:endParaRPr>
          </a:p>
          <a:p>
            <a:pPr algn="just"/>
            <a:endParaRPr lang="en-US" sz="2400" b="1" dirty="0">
              <a:solidFill>
                <a:schemeClr val="tx1"/>
              </a:solidFill>
            </a:endParaRPr>
          </a:p>
          <a:p>
            <a:pPr algn="just"/>
            <a:endParaRPr lang="en-US" sz="2400" b="1" dirty="0">
              <a:solidFill>
                <a:schemeClr val="tx1"/>
              </a:solidFill>
            </a:endParaRPr>
          </a:p>
          <a:p>
            <a:pPr algn="just"/>
            <a:endParaRPr lang="en-US" sz="2400" b="1" dirty="0">
              <a:solidFill>
                <a:schemeClr val="tx1"/>
              </a:solidFill>
            </a:endParaRPr>
          </a:p>
          <a:p>
            <a:pPr algn="just"/>
            <a:endParaRPr lang="en-US" sz="2400" b="1" dirty="0">
              <a:solidFill>
                <a:schemeClr val="tx1"/>
              </a:solidFill>
            </a:endParaRPr>
          </a:p>
          <a:p>
            <a:pPr algn="just"/>
            <a:endParaRPr lang="en-US" sz="1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64695" y="439963"/>
            <a:ext cx="11662610" cy="707886"/>
          </a:xfrm>
          <a:prstGeom prst="rect">
            <a:avLst/>
          </a:prstGeom>
        </p:spPr>
        <p:txBody>
          <a:bodyPr wrap="square">
            <a:spAutoFit/>
          </a:bodyPr>
          <a:lstStyle/>
          <a:p>
            <a:pPr algn="ctr">
              <a:spcAft>
                <a:spcPts val="500"/>
              </a:spcAft>
              <a:tabLst>
                <a:tab pos="5948363" algn="l"/>
              </a:tabLst>
            </a:pPr>
            <a:r>
              <a:rPr lang="en-US" sz="4000" b="1" dirty="0"/>
              <a:t>Solomon’s Temple &amp; Foreigners—2 Chron. 6</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095203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28GodSoo</a:t>
            </a:r>
          </a:p>
        </p:txBody>
      </p:sp>
      <p:sp>
        <p:nvSpPr>
          <p:cNvPr id="6" name="Rectangle 5">
            <a:extLst>
              <a:ext uri="{FF2B5EF4-FFF2-40B4-BE49-F238E27FC236}">
                <a16:creationId xmlns:a16="http://schemas.microsoft.com/office/drawing/2014/main" id="{87960A51-A595-4739-A398-49371A74217C}"/>
              </a:ext>
            </a:extLst>
          </p:cNvPr>
          <p:cNvSpPr/>
          <p:nvPr/>
        </p:nvSpPr>
        <p:spPr>
          <a:xfrm>
            <a:off x="350982" y="1147849"/>
            <a:ext cx="11498472" cy="515663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  32  "Moreover, concerning a foreigner, who is not of Your people Israel, but has come from a far country for the sake of Your great name and Your mighty hand and Your outstretched arm, when they come and pray in this temple;</a:t>
            </a:r>
          </a:p>
          <a:p>
            <a:pPr algn="just"/>
            <a:r>
              <a:rPr lang="en-US" sz="2400" b="1" dirty="0">
                <a:solidFill>
                  <a:schemeClr val="tx1"/>
                </a:solidFill>
              </a:rPr>
              <a:t>  33  then hear from heaven Your dwelling place, and do according to all for which the foreigner calls to You, that all peoples of the earth may know Your name and fear You, as do Your people Israel, and that they may know that this temple which I have built is called by Your name.”</a:t>
            </a:r>
          </a:p>
          <a:p>
            <a:pPr algn="just"/>
            <a:r>
              <a:rPr lang="en-US" sz="2400" b="1" dirty="0">
                <a:solidFill>
                  <a:schemeClr val="tx1"/>
                </a:solidFill>
              </a:rPr>
              <a:t>								2 Chron. 6:32-33</a:t>
            </a:r>
          </a:p>
          <a:p>
            <a:pPr algn="just"/>
            <a:endParaRPr lang="en-US" sz="1000" b="1" dirty="0">
              <a:solidFill>
                <a:schemeClr val="tx1"/>
              </a:solidFill>
            </a:endParaRPr>
          </a:p>
          <a:p>
            <a:pPr algn="ctr"/>
            <a:r>
              <a:rPr lang="en-US" sz="3200" b="1" dirty="0">
                <a:solidFill>
                  <a:schemeClr val="tx1"/>
                </a:solidFill>
              </a:rPr>
              <a:t>Jesus and the Temple</a:t>
            </a:r>
          </a:p>
          <a:p>
            <a:pPr algn="just">
              <a:spcAft>
                <a:spcPts val="500"/>
              </a:spcAft>
            </a:pPr>
            <a:r>
              <a:rPr lang="en-US" sz="2400" b="1" dirty="0">
                <a:solidFill>
                  <a:schemeClr val="tx1"/>
                </a:solidFill>
              </a:rPr>
              <a:t>  17  Then He taught, saying to them, "Is it not written, ‘My house shall be call a house of prayer for all nations?’ But you have made it a den of thieves.</a:t>
            </a:r>
          </a:p>
          <a:p>
            <a:pPr algn="just">
              <a:spcAft>
                <a:spcPts val="500"/>
              </a:spcAft>
            </a:pPr>
            <a:r>
              <a:rPr lang="en-US" sz="2400" b="1" dirty="0">
                <a:solidFill>
                  <a:schemeClr val="tx1"/>
                </a:solidFill>
              </a:rPr>
              <a:t>								Mark 11:17</a:t>
            </a:r>
          </a:p>
        </p:txBody>
      </p:sp>
      <p:sp>
        <p:nvSpPr>
          <p:cNvPr id="9" name="Rectangle 8">
            <a:extLst>
              <a:ext uri="{FF2B5EF4-FFF2-40B4-BE49-F238E27FC236}">
                <a16:creationId xmlns:a16="http://schemas.microsoft.com/office/drawing/2014/main" id="{7349AF8C-4B16-42E9-AEEE-3600E399576D}"/>
              </a:ext>
            </a:extLst>
          </p:cNvPr>
          <p:cNvSpPr/>
          <p:nvPr/>
        </p:nvSpPr>
        <p:spPr>
          <a:xfrm>
            <a:off x="264695" y="439963"/>
            <a:ext cx="11662610" cy="707886"/>
          </a:xfrm>
          <a:prstGeom prst="rect">
            <a:avLst/>
          </a:prstGeom>
        </p:spPr>
        <p:txBody>
          <a:bodyPr wrap="square">
            <a:spAutoFit/>
          </a:bodyPr>
          <a:lstStyle/>
          <a:p>
            <a:pPr algn="ctr">
              <a:spcAft>
                <a:spcPts val="500"/>
              </a:spcAft>
              <a:tabLst>
                <a:tab pos="5948363" algn="l"/>
              </a:tabLst>
            </a:pPr>
            <a:r>
              <a:rPr lang="en-US" sz="4000" b="1" dirty="0"/>
              <a:t>Solomon’s Temple &amp; Foreigners—2 Chron. 6</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52960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523220"/>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260532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33530"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r>
              <a:rPr lang="en-US" sz="2000" b="1" dirty="0">
                <a:solidFill>
                  <a:schemeClr val="tx1"/>
                </a:solidFill>
              </a:rPr>
              <a:t>Isa 56:2  Blessed is the man who does this, And the son of man who lays hold on it; Who keeps from </a:t>
            </a:r>
            <a:r>
              <a:rPr lang="en-US" sz="2000" b="1" dirty="0">
                <a:solidFill>
                  <a:srgbClr val="FF0000"/>
                </a:solidFill>
              </a:rPr>
              <a:t>defiling the Sabbath</a:t>
            </a:r>
            <a:r>
              <a:rPr lang="en-US" sz="2000" b="1" dirty="0">
                <a:solidFill>
                  <a:schemeClr val="tx1"/>
                </a:solidFill>
              </a:rPr>
              <a:t>, And keeps his hand from doing any evil." </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153888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Blessed if you do right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right—keep sabbath</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77993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798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r>
              <a:rPr lang="en-US" sz="2000" b="1" dirty="0">
                <a:solidFill>
                  <a:schemeClr val="tx1"/>
                </a:solidFill>
              </a:rPr>
              <a:t>Isa 56:2  Blessed is the man who does this, And the son of man who lays hold on it; Who keeps from defiling the Sabbath, And keeps his hand from doing any evil." </a:t>
            </a:r>
          </a:p>
          <a:p>
            <a:pPr algn="just"/>
            <a:r>
              <a:rPr lang="en-US" sz="2000" b="1" dirty="0">
                <a:solidFill>
                  <a:schemeClr val="tx1"/>
                </a:solidFill>
              </a:rPr>
              <a:t>Isa 56:3  Do not let the </a:t>
            </a:r>
            <a:r>
              <a:rPr lang="en-US" sz="2000" b="1" dirty="0">
                <a:solidFill>
                  <a:srgbClr val="FF0000"/>
                </a:solidFill>
              </a:rPr>
              <a:t>son of the foreigner </a:t>
            </a:r>
            <a:r>
              <a:rPr lang="en-US" sz="2000" b="1" dirty="0">
                <a:solidFill>
                  <a:schemeClr val="tx1"/>
                </a:solidFill>
              </a:rPr>
              <a:t>Who has joined himself to the Lord</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204671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Blessed if you do right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right—keep sabbath</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foreigners</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76483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r>
              <a:rPr lang="en-US" sz="2000" b="1" dirty="0">
                <a:solidFill>
                  <a:schemeClr val="tx1"/>
                </a:solidFill>
              </a:rPr>
              <a:t>Isa 56:2  Blessed is the man who does this, And the son of man who lays hold on it; Who keeps from defiling the Sabbath, And keeps his hand from doing any evil." </a:t>
            </a:r>
          </a:p>
          <a:p>
            <a:pPr algn="just"/>
            <a:r>
              <a:rPr lang="en-US" sz="2000" b="1" dirty="0">
                <a:solidFill>
                  <a:schemeClr val="tx1"/>
                </a:solidFill>
              </a:rPr>
              <a:t>Isa 56:3  Do not let the </a:t>
            </a:r>
            <a:r>
              <a:rPr lang="en-US" sz="2000" b="1" dirty="0">
                <a:solidFill>
                  <a:srgbClr val="FF0000"/>
                </a:solidFill>
              </a:rPr>
              <a:t>son of the foreigner </a:t>
            </a:r>
            <a:r>
              <a:rPr lang="en-US" sz="2000" b="1" dirty="0">
                <a:solidFill>
                  <a:schemeClr val="tx1"/>
                </a:solidFill>
              </a:rPr>
              <a:t>Who has joined himself to the LORD Speak, saying, "The LORD has utterly </a:t>
            </a:r>
            <a:r>
              <a:rPr lang="en-US" sz="2000" b="1" dirty="0">
                <a:solidFill>
                  <a:srgbClr val="FF0000"/>
                </a:solidFill>
              </a:rPr>
              <a:t>separated me from His people</a:t>
            </a:r>
            <a:r>
              <a:rPr lang="en-US" sz="2000" b="1" dirty="0">
                <a:solidFill>
                  <a:schemeClr val="tx1"/>
                </a:solidFill>
              </a:rPr>
              <a:t>"; </a:t>
            </a:r>
          </a:p>
          <a:p>
            <a:pPr algn="just"/>
            <a:endParaRPr lang="en-US" sz="2000" b="1" dirty="0">
              <a:solidFill>
                <a:schemeClr val="tx1"/>
              </a:solidFill>
            </a:endParaRPr>
          </a:p>
          <a:p>
            <a:pPr algn="just"/>
            <a:endParaRPr lang="en-US" sz="2000" b="1" dirty="0">
              <a:solidFill>
                <a:schemeClr val="tx1"/>
              </a:solidFill>
            </a:endParaRPr>
          </a:p>
          <a:p>
            <a:pPr algn="just"/>
            <a:endParaRPr lang="en-US" sz="2000" b="1" dirty="0">
              <a:solidFill>
                <a:schemeClr val="tx1"/>
              </a:solidFill>
            </a:endParaRPr>
          </a:p>
          <a:p>
            <a:pPr algn="just"/>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30623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Blessed if you do right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right—keep sabbath</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foreigners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not say, “I am separated”</a:t>
            </a:r>
          </a:p>
          <a:p>
            <a:pPr>
              <a:spcAft>
                <a:spcPts val="600"/>
              </a:spcAft>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791796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78906"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r>
              <a:rPr lang="en-US" sz="2000" b="1" dirty="0">
                <a:solidFill>
                  <a:schemeClr val="tx1"/>
                </a:solidFill>
              </a:rPr>
              <a:t>Isa 56:2  Blessed is the man who does this, And the son of man who lays hold on it; Who keeps from defiling the Sabbath, And keeps his hand from doing any evil." </a:t>
            </a:r>
          </a:p>
          <a:p>
            <a:pPr algn="just"/>
            <a:r>
              <a:rPr lang="en-US" sz="2000" b="1" dirty="0">
                <a:solidFill>
                  <a:schemeClr val="tx1"/>
                </a:solidFill>
              </a:rPr>
              <a:t>Isa 56:3  Do not let the </a:t>
            </a:r>
            <a:r>
              <a:rPr lang="en-US" sz="2000" b="1" dirty="0">
                <a:solidFill>
                  <a:srgbClr val="FF0000"/>
                </a:solidFill>
              </a:rPr>
              <a:t>son of the foreigner </a:t>
            </a:r>
            <a:r>
              <a:rPr lang="en-US" sz="2000" b="1" dirty="0">
                <a:solidFill>
                  <a:schemeClr val="tx1"/>
                </a:solidFill>
              </a:rPr>
              <a:t>Who has joined himself to the LORD Speak, saying, "The LORD has utterly separated me from His people"; </a:t>
            </a:r>
            <a:r>
              <a:rPr lang="en-US" sz="2000" b="1" dirty="0">
                <a:solidFill>
                  <a:srgbClr val="FF0000"/>
                </a:solidFill>
              </a:rPr>
              <a:t>Nor let the eunuch say</a:t>
            </a:r>
          </a:p>
          <a:p>
            <a:pPr algn="just"/>
            <a:endParaRPr lang="en-US" sz="2000" b="1" dirty="0">
              <a:solidFill>
                <a:srgbClr val="FF0000"/>
              </a:solidFill>
            </a:endParaRPr>
          </a:p>
          <a:p>
            <a:pPr algn="just"/>
            <a:endParaRPr lang="en-US" sz="2000" b="1" dirty="0">
              <a:solidFill>
                <a:srgbClr val="FF0000"/>
              </a:solidFill>
            </a:endParaRPr>
          </a:p>
          <a:p>
            <a:pPr algn="just"/>
            <a:endParaRPr lang="en-US" sz="2000" b="1" dirty="0">
              <a:solidFill>
                <a:srgbClr val="FF0000"/>
              </a:solidFill>
            </a:endParaRPr>
          </a:p>
          <a:p>
            <a:pPr algn="just"/>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30623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Blessed if you do right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right—keep sabbath</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foreigners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not say, “I am separated”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godly eunuchs</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2100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Eunuchs and Foreigners in the Old Testament</a:t>
            </a:r>
          </a:p>
        </p:txBody>
      </p:sp>
    </p:spTree>
    <p:extLst>
      <p:ext uri="{BB962C8B-B14F-4D97-AF65-F5344CB8AC3E}">
        <p14:creationId xmlns:p14="http://schemas.microsoft.com/office/powerpoint/2010/main" val="1921367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78906"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Salvation for Foreigners</a:t>
            </a:r>
          </a:p>
          <a:p>
            <a:pPr algn="ctr"/>
            <a:endParaRPr lang="en-US" sz="1200" b="1" dirty="0">
              <a:solidFill>
                <a:schemeClr val="tx1"/>
              </a:solidFill>
            </a:endParaRPr>
          </a:p>
          <a:p>
            <a:pPr algn="just"/>
            <a:r>
              <a:rPr lang="en-US" sz="2000" b="1" dirty="0">
                <a:solidFill>
                  <a:schemeClr val="tx1"/>
                </a:solidFill>
              </a:rPr>
              <a:t>Isa 56:1  Thus says the LORD: "Keep justice, and do righteousness, For My salvation </a:t>
            </a:r>
            <a:r>
              <a:rPr lang="en-US" sz="2000" b="1" dirty="0">
                <a:solidFill>
                  <a:srgbClr val="FF0000"/>
                </a:solidFill>
              </a:rPr>
              <a:t>is about to come</a:t>
            </a:r>
            <a:r>
              <a:rPr lang="en-US" sz="2000" b="1" dirty="0">
                <a:solidFill>
                  <a:schemeClr val="tx1"/>
                </a:solidFill>
              </a:rPr>
              <a:t>, And My righteousness to be revealed. </a:t>
            </a:r>
          </a:p>
          <a:p>
            <a:pPr algn="just"/>
            <a:r>
              <a:rPr lang="en-US" sz="2000" b="1" dirty="0">
                <a:solidFill>
                  <a:schemeClr val="tx1"/>
                </a:solidFill>
              </a:rPr>
              <a:t>Isa 56:2  Blessed is the man who does this, And the son of man who lays hold on it; Who keeps from defiling the Sabbath, And keeps his hand from doing any evil." </a:t>
            </a:r>
          </a:p>
          <a:p>
            <a:pPr algn="just"/>
            <a:r>
              <a:rPr lang="en-US" sz="2000" b="1" dirty="0">
                <a:solidFill>
                  <a:schemeClr val="tx1"/>
                </a:solidFill>
              </a:rPr>
              <a:t>Isa 56:3  Do not let the </a:t>
            </a:r>
            <a:r>
              <a:rPr lang="en-US" sz="2000" b="1" dirty="0">
                <a:solidFill>
                  <a:srgbClr val="FF0000"/>
                </a:solidFill>
              </a:rPr>
              <a:t>son of the foreigner </a:t>
            </a:r>
            <a:r>
              <a:rPr lang="en-US" sz="2000" b="1" dirty="0">
                <a:solidFill>
                  <a:schemeClr val="tx1"/>
                </a:solidFill>
              </a:rPr>
              <a:t>Who has joined himself to the LORD Speak, saying, "The LORD has utterly separated me from His people"; </a:t>
            </a:r>
            <a:r>
              <a:rPr lang="en-US" sz="2000" b="1" dirty="0">
                <a:solidFill>
                  <a:srgbClr val="FF0000"/>
                </a:solidFill>
              </a:rPr>
              <a:t>Nor let the eunuch say</a:t>
            </a:r>
            <a:r>
              <a:rPr lang="en-US" sz="2000" b="1" dirty="0">
                <a:solidFill>
                  <a:schemeClr val="tx1"/>
                </a:solidFill>
              </a:rPr>
              <a:t>, "Here I am, a dry tree." </a:t>
            </a:r>
          </a:p>
          <a:p>
            <a:pPr algn="just"/>
            <a:r>
              <a:rPr lang="en-US" sz="2000" b="1" dirty="0">
                <a:solidFill>
                  <a:schemeClr val="tx1"/>
                </a:solidFill>
              </a:rPr>
              <a:t>Isa 56:4  For thus </a:t>
            </a:r>
            <a:r>
              <a:rPr lang="en-US" sz="2000" b="1" dirty="0">
                <a:solidFill>
                  <a:srgbClr val="FF0000"/>
                </a:solidFill>
              </a:rPr>
              <a:t>says the LORD: "To the eunuchs</a:t>
            </a:r>
            <a:r>
              <a:rPr lang="en-US" sz="2000" b="1" dirty="0">
                <a:solidFill>
                  <a:schemeClr val="tx1"/>
                </a:solidFill>
              </a:rPr>
              <a:t> who keep My Sabbaths, And choose what pleases Me, And hold fast My covenant, </a:t>
            </a:r>
            <a:endParaRPr lang="en-US"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133530" y="1376194"/>
            <a:ext cx="5560711" cy="5093702"/>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Live right, salvation about…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Blessed if you do right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right—keep sabbath</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foreigners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not say, “I am separated”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Message to godly eunuchs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Do not say, “I am a dry tree”</a:t>
            </a:r>
          </a:p>
          <a:p>
            <a:pPr marL="230188" indent="-230188">
              <a:spcAft>
                <a:spcPts val="600"/>
              </a:spcAft>
              <a:buFont typeface="Arial" panose="020B0604020202020204" pitchFamily="34" charset="0"/>
              <a:buChar char="•"/>
              <a:tabLst>
                <a:tab pos="111125" algn="l"/>
              </a:tabLst>
            </a:pPr>
            <a:endParaRPr lang="en-US" sz="2800" b="1" dirty="0">
              <a:solidFill>
                <a:schemeClr val="tx1"/>
              </a:solidFill>
            </a:endParaRPr>
          </a:p>
          <a:p>
            <a:pPr marL="230188" indent="-230188">
              <a:spcAft>
                <a:spcPts val="600"/>
              </a:spcAft>
              <a:buFont typeface="Arial" panose="020B0604020202020204" pitchFamily="34" charset="0"/>
              <a:buChar char="•"/>
              <a:tabLst>
                <a:tab pos="111125" algn="l"/>
              </a:tabLst>
            </a:pPr>
            <a:endParaRPr lang="en-US" sz="2800" b="1" dirty="0">
              <a:solidFill>
                <a:schemeClr val="tx1"/>
              </a:solidFill>
            </a:endParaRPr>
          </a:p>
          <a:p>
            <a:pPr marL="230188" indent="-230188">
              <a:spcAft>
                <a:spcPts val="600"/>
              </a:spcAft>
              <a:buFont typeface="Arial" panose="020B0604020202020204" pitchFamily="34" charset="0"/>
              <a:buChar char="•"/>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Isaiah’s Message to Eunuchs &amp;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527686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8527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523220"/>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94573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9685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103105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92034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8527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153888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Aliens be joined to the Lord</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319844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8527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204671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Aliens be joined to the Lord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Come to My mountain</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42395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8527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255454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Aliens be joined to the Lord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Come to My mountain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Worship God there</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612588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53959" y="8527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30623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Aliens be joined to the Lord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Come to My mountain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Worship God there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Temple for all nations</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60084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98509" y="2440004"/>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528445" y="6568786"/>
            <a:ext cx="2743200" cy="365125"/>
          </a:xfrm>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25268" y="1200728"/>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56:5  Even to them I will give in My house And within My walls a place and a name Better than that of sons and daughters; I will give them an everlasting name That shall not be cut off. </a:t>
            </a:r>
          </a:p>
          <a:p>
            <a:pPr algn="just"/>
            <a:r>
              <a:rPr lang="en-US" sz="2000" b="1" dirty="0">
                <a:solidFill>
                  <a:schemeClr val="tx1"/>
                </a:solidFill>
              </a:rPr>
              <a:t>Isa 56:6  "Also the sons of the foreigner Who join themselves to the LORD, to serve Him, And to love the name of the LORD, to be His servants—Everyone who keeps from defiling the Sabbath, And holds fast My covenant— </a:t>
            </a:r>
          </a:p>
          <a:p>
            <a:pPr algn="just"/>
            <a:r>
              <a:rPr lang="en-US" sz="2000" b="1" dirty="0">
                <a:solidFill>
                  <a:schemeClr val="tx1"/>
                </a:solidFill>
              </a:rPr>
              <a:t>Isa 56:7  Even them I will bring to My holy mountain, And make them joyful in My house of prayer. Their burnt offerings and their sacrifices Will be accepted on My altar; For My house shall be called a house of prayer for all nations." </a:t>
            </a:r>
          </a:p>
          <a:p>
            <a:pPr algn="just"/>
            <a:r>
              <a:rPr lang="en-US" sz="2000" b="1" dirty="0">
                <a:solidFill>
                  <a:schemeClr val="tx1"/>
                </a:solidFill>
              </a:rPr>
              <a:t>Isa 56:8  The Lord GOD, who gathers the outcasts of Israel, says, "Yet I will gather to him Others besides those who are gathered to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179710" y="1376194"/>
            <a:ext cx="5560711" cy="400109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Eunuchs a place in My house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 new name to be given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Aliens be joined to the Lord</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Come to My mountain</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Worship God there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Temple for all nations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He is about to gather the outcast Jews and others</a:t>
            </a:r>
          </a:p>
        </p:txBody>
      </p:sp>
      <p:sp>
        <p:nvSpPr>
          <p:cNvPr id="9" name="Rectangle 8">
            <a:extLst>
              <a:ext uri="{FF2B5EF4-FFF2-40B4-BE49-F238E27FC236}">
                <a16:creationId xmlns:a16="http://schemas.microsoft.com/office/drawing/2014/main" id="{7349AF8C-4B16-42E9-AEEE-3600E399576D}"/>
              </a:ext>
            </a:extLst>
          </p:cNvPr>
          <p:cNvSpPr/>
          <p:nvPr/>
        </p:nvSpPr>
        <p:spPr>
          <a:xfrm>
            <a:off x="158477" y="484993"/>
            <a:ext cx="11662610" cy="707886"/>
          </a:xfrm>
          <a:prstGeom prst="rect">
            <a:avLst/>
          </a:prstGeom>
        </p:spPr>
        <p:txBody>
          <a:bodyPr wrap="square">
            <a:spAutoFit/>
          </a:bodyPr>
          <a:lstStyle/>
          <a:p>
            <a:pPr algn="ctr">
              <a:spcAft>
                <a:spcPts val="500"/>
              </a:spcAft>
            </a:pPr>
            <a:r>
              <a:rPr lang="en-US" sz="4000" b="1" dirty="0"/>
              <a:t>God and Eunuchs and Foreigners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182734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1636345"/>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a:t>
            </a:r>
          </a:p>
        </p:txBody>
      </p:sp>
    </p:spTree>
    <p:extLst>
      <p:ext uri="{BB962C8B-B14F-4D97-AF65-F5344CB8AC3E}">
        <p14:creationId xmlns:p14="http://schemas.microsoft.com/office/powerpoint/2010/main" val="1998942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2069797"/>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p:txBody>
      </p:sp>
    </p:spTree>
    <p:extLst>
      <p:ext uri="{BB962C8B-B14F-4D97-AF65-F5344CB8AC3E}">
        <p14:creationId xmlns:p14="http://schemas.microsoft.com/office/powerpoint/2010/main" val="43081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2564805"/>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endParaRPr lang="en-US" sz="2400" b="1" dirty="0">
              <a:solidFill>
                <a:schemeClr val="tx1"/>
              </a:solidFill>
              <a:latin typeface="+mj-lt"/>
            </a:endParaRPr>
          </a:p>
        </p:txBody>
      </p:sp>
    </p:spTree>
    <p:extLst>
      <p:ext uri="{BB962C8B-B14F-4D97-AF65-F5344CB8AC3E}">
        <p14:creationId xmlns:p14="http://schemas.microsoft.com/office/powerpoint/2010/main" val="267927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50982" y="1147849"/>
            <a:ext cx="11498472" cy="515663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  17  "Speak to Aaron, saying: 'No man of your descendants in succeeding generations, who has any defect, may approach to offer the bread of his God.</a:t>
            </a:r>
          </a:p>
          <a:p>
            <a:pPr algn="just"/>
            <a:r>
              <a:rPr lang="en-US" sz="2400" b="1" dirty="0">
                <a:solidFill>
                  <a:schemeClr val="tx1"/>
                </a:solidFill>
              </a:rPr>
              <a:t>  18  For any man who has a defect shall not approach: a man blind or lame, who has a marred face or any limb too long,</a:t>
            </a:r>
          </a:p>
          <a:p>
            <a:pPr algn="just"/>
            <a:r>
              <a:rPr lang="en-US" sz="2400" b="1" dirty="0">
                <a:solidFill>
                  <a:schemeClr val="tx1"/>
                </a:solidFill>
              </a:rPr>
              <a:t>  19 a man who has a broken foot or broken hand, </a:t>
            </a:r>
          </a:p>
          <a:p>
            <a:pPr algn="just"/>
            <a:r>
              <a:rPr lang="en-US" sz="2400" b="1" dirty="0">
                <a:solidFill>
                  <a:schemeClr val="tx1"/>
                </a:solidFill>
              </a:rPr>
              <a:t>  20  or is a hunchback or a dwarf, or a man who has a defect in his eye, or eczema or scab, or is a eunuch.</a:t>
            </a:r>
          </a:p>
          <a:p>
            <a:pPr algn="just"/>
            <a:r>
              <a:rPr lang="en-US" sz="2400" b="1" dirty="0">
                <a:solidFill>
                  <a:schemeClr val="tx1"/>
                </a:solidFill>
              </a:rPr>
              <a:t>  21  No man of the descendants of Aaron the priest, who has a defect, shall come near to offer the offerings made by fire to the LORD. He has a defect; he shall not come near to offer the bread of his God.</a:t>
            </a:r>
          </a:p>
          <a:p>
            <a:pPr algn="just"/>
            <a:r>
              <a:rPr lang="en-US" sz="2400" b="1" dirty="0">
                <a:solidFill>
                  <a:schemeClr val="tx1"/>
                </a:solidFill>
              </a:rPr>
              <a:t>  22  He may eat the bread of his God, both the most holy and the holy;</a:t>
            </a:r>
          </a:p>
          <a:p>
            <a:pPr algn="just"/>
            <a:r>
              <a:rPr lang="en-US" sz="2400" b="1" dirty="0">
                <a:solidFill>
                  <a:schemeClr val="tx1"/>
                </a:solidFill>
              </a:rPr>
              <a:t>  23  only he shall not go near the veil or approach the altar, because he has a defect, lest he profane My sanctuaries; for I the LORD sanctify them.’”</a:t>
            </a:r>
          </a:p>
          <a:p>
            <a:pPr algn="just"/>
            <a:r>
              <a:rPr lang="en-US" sz="2400" b="1" dirty="0">
                <a:solidFill>
                  <a:schemeClr val="tx1"/>
                </a:solidFill>
              </a:rPr>
              <a:t>												</a:t>
            </a:r>
          </a:p>
        </p:txBody>
      </p:sp>
      <p:sp>
        <p:nvSpPr>
          <p:cNvPr id="8" name="TextBox 7">
            <a:extLst>
              <a:ext uri="{FF2B5EF4-FFF2-40B4-BE49-F238E27FC236}">
                <a16:creationId xmlns:a16="http://schemas.microsoft.com/office/drawing/2014/main" id="{8B2504E9-3967-4602-8EE2-1A2FB1CDE980}"/>
              </a:ext>
            </a:extLst>
          </p:cNvPr>
          <p:cNvSpPr txBox="1"/>
          <p:nvPr/>
        </p:nvSpPr>
        <p:spPr>
          <a:xfrm>
            <a:off x="-2780356" y="2297907"/>
            <a:ext cx="5560711" cy="103105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endParaRPr lang="en-US" sz="2800" b="1" dirty="0">
              <a:solidFill>
                <a:schemeClr val="tx1"/>
              </a:solidFill>
            </a:endParaRPr>
          </a:p>
          <a:p>
            <a:pPr marL="230188" indent="-230188">
              <a:spcAft>
                <a:spcPts val="600"/>
              </a:spcAft>
              <a:buFont typeface="Arial" panose="020B0604020202020204" pitchFamily="34" charset="0"/>
              <a:buChar char="•"/>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63321"/>
            <a:ext cx="11662610" cy="707886"/>
          </a:xfrm>
          <a:prstGeom prst="rect">
            <a:avLst/>
          </a:prstGeom>
        </p:spPr>
        <p:txBody>
          <a:bodyPr wrap="square">
            <a:spAutoFit/>
          </a:bodyPr>
          <a:lstStyle/>
          <a:p>
            <a:pPr algn="ctr">
              <a:spcAft>
                <a:spcPts val="500"/>
              </a:spcAft>
              <a:tabLst>
                <a:tab pos="5948363" algn="l"/>
              </a:tabLst>
            </a:pPr>
            <a:r>
              <a:rPr lang="en-US" sz="4000" b="1" dirty="0"/>
              <a:t>Eunuchs and the Priesthood—Lev. 21:17-23</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47959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3493264"/>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p>
          <a:p>
            <a:pPr marL="457200" indent="-457200">
              <a:spcAft>
                <a:spcPts val="500"/>
              </a:spcAft>
              <a:buFont typeface="Arial" panose="020B0604020202020204" pitchFamily="34" charset="0"/>
              <a:buChar char="•"/>
            </a:pPr>
            <a:r>
              <a:rPr lang="en-US" sz="2800" b="1" dirty="0">
                <a:solidFill>
                  <a:schemeClr val="tx1"/>
                </a:solidFill>
                <a:latin typeface="+mj-lt"/>
              </a:rPr>
              <a:t>Eunuchs could not enter the assembly—Deut. 23:1-3</a:t>
            </a:r>
          </a:p>
          <a:p>
            <a:pPr marL="457200" indent="-457200">
              <a:spcAft>
                <a:spcPts val="500"/>
              </a:spcAft>
              <a:buFont typeface="Arial" panose="020B0604020202020204" pitchFamily="34" charset="0"/>
              <a:buChar char="•"/>
            </a:pPr>
            <a:endParaRPr lang="en-US" sz="2400" b="1" dirty="0">
              <a:solidFill>
                <a:schemeClr val="tx1"/>
              </a:solidFill>
              <a:latin typeface="+mj-lt"/>
            </a:endParaRPr>
          </a:p>
        </p:txBody>
      </p:sp>
    </p:spTree>
    <p:extLst>
      <p:ext uri="{BB962C8B-B14F-4D97-AF65-F5344CB8AC3E}">
        <p14:creationId xmlns:p14="http://schemas.microsoft.com/office/powerpoint/2010/main" val="234145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8667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350982" y="1147849"/>
            <a:ext cx="11498472" cy="515663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Those Excluded from the Assembly</a:t>
            </a:r>
          </a:p>
          <a:p>
            <a:pPr algn="ctr"/>
            <a:endParaRPr lang="en-US" sz="700" b="1" dirty="0">
              <a:solidFill>
                <a:schemeClr val="tx1"/>
              </a:solidFill>
            </a:endParaRPr>
          </a:p>
          <a:p>
            <a:pPr algn="just"/>
            <a:r>
              <a:rPr lang="en-US" sz="2400" b="1" dirty="0" err="1">
                <a:solidFill>
                  <a:schemeClr val="tx1"/>
                </a:solidFill>
              </a:rPr>
              <a:t>Deu</a:t>
            </a:r>
            <a:r>
              <a:rPr lang="en-US" sz="2400" b="1" dirty="0">
                <a:solidFill>
                  <a:schemeClr val="tx1"/>
                </a:solidFill>
              </a:rPr>
              <a:t> 23:1  "He who is emasculated by crushing or mutilation shall not enter the assembly of the LORD. </a:t>
            </a:r>
          </a:p>
          <a:p>
            <a:pPr algn="just"/>
            <a:r>
              <a:rPr lang="en-US" sz="2400" b="1" dirty="0" err="1">
                <a:solidFill>
                  <a:schemeClr val="tx1"/>
                </a:solidFill>
              </a:rPr>
              <a:t>Deu</a:t>
            </a:r>
            <a:r>
              <a:rPr lang="en-US" sz="2400" b="1" dirty="0">
                <a:solidFill>
                  <a:schemeClr val="tx1"/>
                </a:solidFill>
              </a:rPr>
              <a:t> 23:2  "One of illegitimate birth shall not enter the assembly of the LORD; even to the tenth generation none of his descendants shall enter the assembly of the LORD. </a:t>
            </a:r>
          </a:p>
          <a:p>
            <a:pPr algn="just"/>
            <a:r>
              <a:rPr lang="en-US" sz="2400" b="1" dirty="0" err="1">
                <a:solidFill>
                  <a:schemeClr val="tx1"/>
                </a:solidFill>
              </a:rPr>
              <a:t>Deu</a:t>
            </a:r>
            <a:r>
              <a:rPr lang="en-US" sz="2400" b="1" dirty="0">
                <a:solidFill>
                  <a:schemeClr val="tx1"/>
                </a:solidFill>
              </a:rPr>
              <a:t> 23:3  "An Ammonite or Moabite shall not enter the assembly of the LORD; even to the tenth generation none of his descendants shall enter the assembly of the LORD forever, </a:t>
            </a:r>
          </a:p>
          <a:p>
            <a:pPr algn="just"/>
            <a:r>
              <a:rPr lang="en-US" sz="2400" b="1" dirty="0" err="1">
                <a:solidFill>
                  <a:schemeClr val="tx1"/>
                </a:solidFill>
              </a:rPr>
              <a:t>Deu</a:t>
            </a:r>
            <a:r>
              <a:rPr lang="en-US" sz="2400" b="1" dirty="0">
                <a:solidFill>
                  <a:schemeClr val="tx1"/>
                </a:solidFill>
              </a:rPr>
              <a:t> 23:4  because they did not meet you with bread and water on the road when you came out of Egypt, and because they hired against you Balaam the son of </a:t>
            </a:r>
            <a:r>
              <a:rPr lang="en-US" sz="2400" b="1" dirty="0" err="1">
                <a:solidFill>
                  <a:schemeClr val="tx1"/>
                </a:solidFill>
              </a:rPr>
              <a:t>Beor</a:t>
            </a:r>
            <a:r>
              <a:rPr lang="en-US" sz="2400" b="1" dirty="0">
                <a:solidFill>
                  <a:schemeClr val="tx1"/>
                </a:solidFill>
              </a:rPr>
              <a:t> from </a:t>
            </a:r>
            <a:r>
              <a:rPr lang="en-US" sz="2400" b="1" dirty="0" err="1">
                <a:solidFill>
                  <a:schemeClr val="tx1"/>
                </a:solidFill>
              </a:rPr>
              <a:t>Pethor</a:t>
            </a:r>
            <a:r>
              <a:rPr lang="en-US" sz="2400" b="1" dirty="0">
                <a:solidFill>
                  <a:schemeClr val="tx1"/>
                </a:solidFill>
              </a:rPr>
              <a:t> of Mesopotamia, to curse you.</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63321"/>
            <a:ext cx="11662610" cy="707886"/>
          </a:xfrm>
          <a:prstGeom prst="rect">
            <a:avLst/>
          </a:prstGeom>
        </p:spPr>
        <p:txBody>
          <a:bodyPr wrap="square">
            <a:spAutoFit/>
          </a:bodyPr>
          <a:lstStyle/>
          <a:p>
            <a:pPr algn="ctr">
              <a:spcAft>
                <a:spcPts val="500"/>
              </a:spcAft>
              <a:tabLst>
                <a:tab pos="5948363" algn="l"/>
              </a:tabLst>
            </a:pPr>
            <a:r>
              <a:rPr lang="en-US" sz="4000" b="1" dirty="0"/>
              <a:t>Eunuchs and the Assembly—Deut. 23:1-3</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41284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073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6817251"/>
          </a:xfrm>
          <a:prstGeom prst="rect">
            <a:avLst/>
          </a:prstGeom>
        </p:spPr>
        <p:txBody>
          <a:bodyPr wrap="square">
            <a:spAutoFit/>
          </a:bodyPr>
          <a:lstStyle/>
          <a:p>
            <a:pPr algn="ctr">
              <a:spcAft>
                <a:spcPts val="500"/>
              </a:spcAft>
            </a:pPr>
            <a:r>
              <a:rPr lang="en-US" sz="4000" b="1" dirty="0"/>
              <a:t>Eunuchs and Foreigners in the Old Testament</a:t>
            </a:r>
          </a:p>
          <a:p>
            <a:pPr marL="571500" indent="-571500">
              <a:spcAft>
                <a:spcPts val="500"/>
              </a:spcAft>
              <a:buFont typeface="Arial" panose="020B0604020202020204" pitchFamily="34" charset="0"/>
              <a:buChar char="•"/>
            </a:pPr>
            <a:r>
              <a:rPr lang="en-US" sz="2800" b="1" dirty="0">
                <a:latin typeface="+mj-lt"/>
              </a:rPr>
              <a:t>Eunuchs—word almost always used with palace servants</a:t>
            </a:r>
          </a:p>
          <a:p>
            <a:pPr>
              <a:spcAft>
                <a:spcPts val="500"/>
              </a:spcAft>
            </a:pPr>
            <a:r>
              <a:rPr lang="en-US" sz="2400" b="1" dirty="0">
                <a:solidFill>
                  <a:schemeClr val="tx1"/>
                </a:solidFill>
                <a:latin typeface="+mj-lt"/>
              </a:rPr>
              <a:t>        -  Found 29 times in the OT</a:t>
            </a:r>
          </a:p>
          <a:p>
            <a:pPr>
              <a:spcAft>
                <a:spcPts val="500"/>
              </a:spcAft>
            </a:pPr>
            <a:r>
              <a:rPr lang="en-US" sz="2400" b="1" dirty="0">
                <a:solidFill>
                  <a:schemeClr val="tx1"/>
                </a:solidFill>
                <a:latin typeface="+mj-lt"/>
              </a:rPr>
              <a:t>        -  Esther</a:t>
            </a:r>
            <a:r>
              <a:rPr lang="en-US" sz="2000" b="1" dirty="0">
                <a:solidFill>
                  <a:schemeClr val="tx1"/>
                </a:solidFill>
                <a:latin typeface="+mj-lt"/>
              </a:rPr>
              <a:t>=</a:t>
            </a:r>
            <a:r>
              <a:rPr lang="en-US" sz="2400" b="1" dirty="0">
                <a:solidFill>
                  <a:schemeClr val="tx1"/>
                </a:solidFill>
                <a:latin typeface="+mj-lt"/>
              </a:rPr>
              <a:t>12 times; Daniel</a:t>
            </a:r>
            <a:r>
              <a:rPr lang="en-US" sz="2000" b="1" dirty="0">
                <a:solidFill>
                  <a:schemeClr val="tx1"/>
                </a:solidFill>
                <a:latin typeface="+mj-lt"/>
              </a:rPr>
              <a:t>=</a:t>
            </a:r>
            <a:r>
              <a:rPr lang="en-US" sz="2400" b="1" dirty="0">
                <a:solidFill>
                  <a:schemeClr val="tx1"/>
                </a:solidFill>
                <a:latin typeface="+mj-lt"/>
              </a:rPr>
              <a:t>7 times</a:t>
            </a:r>
          </a:p>
          <a:p>
            <a:pPr marL="457200" indent="-457200">
              <a:spcAft>
                <a:spcPts val="500"/>
              </a:spcAft>
              <a:buFont typeface="Arial" panose="020B0604020202020204" pitchFamily="34" charset="0"/>
              <a:buChar char="•"/>
            </a:pPr>
            <a:r>
              <a:rPr lang="en-US" sz="2800" b="1" dirty="0">
                <a:solidFill>
                  <a:schemeClr val="tx1"/>
                </a:solidFill>
                <a:latin typeface="+mj-lt"/>
              </a:rPr>
              <a:t>Eunuchs and the priesthood—Lev. 21:17-23</a:t>
            </a:r>
          </a:p>
          <a:p>
            <a:pPr marL="457200" indent="-457200">
              <a:spcAft>
                <a:spcPts val="500"/>
              </a:spcAft>
              <a:buFont typeface="Arial" panose="020B0604020202020204" pitchFamily="34" charset="0"/>
              <a:buChar char="•"/>
            </a:pPr>
            <a:r>
              <a:rPr lang="en-US" sz="2800" b="1" dirty="0">
                <a:solidFill>
                  <a:schemeClr val="tx1"/>
                </a:solidFill>
                <a:latin typeface="+mj-lt"/>
              </a:rPr>
              <a:t>Eunuchs could not enter the assembly—Deut. 23:1-3</a:t>
            </a:r>
          </a:p>
          <a:p>
            <a:pPr algn="ctr"/>
            <a:r>
              <a:rPr lang="en-US" sz="2800" b="1" dirty="0"/>
              <a:t>Assembly Defined: </a:t>
            </a:r>
          </a:p>
          <a:p>
            <a:pPr algn="just"/>
            <a:r>
              <a:rPr lang="en-US" sz="2400" b="1" dirty="0"/>
              <a:t>  Deu_5:22  "These words the LORD spoke to all your assembly, in the mountain from the midst of the fire, the cloud, and the thick darkness, with a loud voice; and He added no more. And He wrote them on two tablets of stone and gave them to me.</a:t>
            </a:r>
          </a:p>
          <a:p>
            <a:pPr algn="just"/>
            <a:r>
              <a:rPr lang="en-US" sz="2400" b="1" dirty="0"/>
              <a:t>  Deu_9:10  Then the LORD delivered to me two tablets of stone written with the finger of God, and on them were all the words which the LORD had spoken to you on the mountain from the midst of the fire in the day of the assembly.</a:t>
            </a:r>
          </a:p>
          <a:p>
            <a:pPr algn="just"/>
            <a:r>
              <a:rPr lang="en-US" sz="2400" b="1" dirty="0"/>
              <a:t>				   (See also Deut. 10:4)</a:t>
            </a:r>
            <a:endParaRPr lang="en-US" sz="4000" b="1" dirty="0">
              <a:solidFill>
                <a:schemeClr val="tx1"/>
              </a:solidFill>
            </a:endParaRPr>
          </a:p>
          <a:p>
            <a:pPr marL="457200" indent="-457200">
              <a:spcAft>
                <a:spcPts val="500"/>
              </a:spcAft>
              <a:buFont typeface="Arial" panose="020B0604020202020204" pitchFamily="34" charset="0"/>
              <a:buChar char="•"/>
            </a:pPr>
            <a:endParaRPr lang="en-US" sz="2400" b="1" dirty="0">
              <a:solidFill>
                <a:schemeClr val="tx1"/>
              </a:solidFill>
              <a:latin typeface="+mj-lt"/>
            </a:endParaRPr>
          </a:p>
        </p:txBody>
      </p:sp>
    </p:spTree>
    <p:extLst>
      <p:ext uri="{BB962C8B-B14F-4D97-AF65-F5344CB8AC3E}">
        <p14:creationId xmlns:p14="http://schemas.microsoft.com/office/powerpoint/2010/main" val="67251430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TotalTime>
  <Words>1017</Words>
  <Application>Microsoft Office PowerPoint</Application>
  <PresentationFormat>Widescreen</PresentationFormat>
  <Paragraphs>290</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255</cp:revision>
  <cp:lastPrinted>2019-10-09T22:01:28Z</cp:lastPrinted>
  <dcterms:modified xsi:type="dcterms:W3CDTF">2019-10-10T00:05:23Z</dcterms:modified>
</cp:coreProperties>
</file>