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handoutMasterIdLst>
    <p:handoutMasterId r:id="rId22"/>
  </p:handoutMasterIdLst>
  <p:sldIdLst>
    <p:sldId id="2086" r:id="rId2"/>
    <p:sldId id="2113" r:id="rId3"/>
    <p:sldId id="2118" r:id="rId4"/>
    <p:sldId id="2114" r:id="rId5"/>
    <p:sldId id="2119" r:id="rId6"/>
    <p:sldId id="2090" r:id="rId7"/>
    <p:sldId id="2094" r:id="rId8"/>
    <p:sldId id="2093" r:id="rId9"/>
    <p:sldId id="2096" r:id="rId10"/>
    <p:sldId id="2100" r:id="rId11"/>
    <p:sldId id="2105" r:id="rId12"/>
    <p:sldId id="2101" r:id="rId13"/>
    <p:sldId id="2110" r:id="rId14"/>
    <p:sldId id="2121" r:id="rId15"/>
    <p:sldId id="2124" r:id="rId16"/>
    <p:sldId id="2125" r:id="rId17"/>
    <p:sldId id="2126" r:id="rId18"/>
    <p:sldId id="2127" r:id="rId19"/>
    <p:sldId id="2129" r:id="rId20"/>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2"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136"/>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10/7/2019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675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2821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62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55162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8188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1898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33554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093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271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9565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572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837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8376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544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706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8525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6620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1672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0" tIns="93290" rIns="93290" bIns="93290"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3386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155531"/>
          </a:xfrm>
          <a:prstGeom prst="rect">
            <a:avLst/>
          </a:prstGeom>
        </p:spPr>
        <p:txBody>
          <a:bodyPr wrap="square">
            <a:spAutoFit/>
          </a:bodyPr>
          <a:lstStyle/>
          <a:p>
            <a:pPr algn="ctr"/>
            <a:r>
              <a:rPr lang="en-US" sz="6600" b="1" dirty="0"/>
              <a:t>A Study of Isaiah</a:t>
            </a:r>
          </a:p>
          <a:p>
            <a:pPr algn="ctr"/>
            <a:endParaRPr lang="en-US" sz="6600" b="1" dirty="0"/>
          </a:p>
          <a:p>
            <a:pPr algn="ctr"/>
            <a:r>
              <a:rPr lang="en-US" sz="6600" b="1" dirty="0"/>
              <a:t>CLASS ELEVEN</a:t>
            </a:r>
          </a:p>
          <a:p>
            <a:pPr algn="ctr"/>
            <a:r>
              <a:rPr lang="en-US" sz="4400" b="1" dirty="0"/>
              <a:t>Babylon &amp; Isaiah</a:t>
            </a:r>
          </a:p>
          <a:p>
            <a:pPr algn="ctr"/>
            <a:endParaRPr lang="en-US" sz="3200" b="1" dirty="0"/>
          </a:p>
          <a:p>
            <a:pPr algn="ctr"/>
            <a:r>
              <a:rPr lang="en-US" sz="3200" b="1" dirty="0"/>
              <a:t>October 2, 2019</a:t>
            </a:r>
            <a:endParaRPr lang="en-US" sz="1100" b="1" dirty="0"/>
          </a:p>
          <a:p>
            <a:pPr algn="ctr"/>
            <a:r>
              <a:rPr lang="en-US" sz="4000" b="1" dirty="0"/>
              <a:t>Palm Beach Lakes</a:t>
            </a:r>
            <a:endParaRPr lang="en-US" sz="11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3742389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5632311"/>
          </a:xfrm>
          <a:prstGeom prst="rect">
            <a:avLst/>
          </a:prstGeom>
          <a:noFill/>
        </p:spPr>
        <p:txBody>
          <a:bodyPr wrap="square" rtlCol="0">
            <a:spAutoFit/>
          </a:bodyPr>
          <a:lstStyle/>
          <a:p>
            <a:pPr>
              <a:tabLst>
                <a:tab pos="2457450" algn="l"/>
              </a:tabLst>
            </a:pPr>
            <a:r>
              <a:rPr lang="en-US" sz="2400" b="1" dirty="0"/>
              <a:t>Dan 4:22  it is you, O king, who have grown and become strong; for your greatness has grown and reaches to the heavens, and your dominion to the end of the earth. </a:t>
            </a:r>
          </a:p>
          <a:p>
            <a:pPr>
              <a:tabLst>
                <a:tab pos="2457450" algn="l"/>
              </a:tabLst>
            </a:pPr>
            <a:r>
              <a:rPr lang="en-US" sz="2400" b="1" dirty="0"/>
              <a:t>Dan 4:23  "And inasmuch as the king saw a watcher, a holy one, coming down from heaven and saying, 'Chop down the tree and destroy it, but leave its stump and roots in the earth, bound with a band of iron and bronze in the tender grass of the field; let it be wet with the dew of heaven, and let him graze with the beasts of the field, till seven times pass over him'; </a:t>
            </a:r>
          </a:p>
          <a:p>
            <a:pPr>
              <a:tabLst>
                <a:tab pos="2457450" algn="l"/>
              </a:tabLst>
            </a:pPr>
            <a:r>
              <a:rPr lang="en-US" sz="2400" b="1" dirty="0"/>
              <a:t>Dan 4:24  this is the interpretation, O king, and this is the decree of the Most High, which has come upon my lord the king: </a:t>
            </a:r>
          </a:p>
          <a:p>
            <a:pPr>
              <a:tabLst>
                <a:tab pos="2457450" algn="l"/>
              </a:tabLst>
            </a:pPr>
            <a:r>
              <a:rPr lang="en-US" sz="2400" b="1" dirty="0"/>
              <a:t>Dan 4:25  They shall drive you from men, your dwelling shall be with the beasts of the field, and they shall make you eat grass like oxen. They shall wet you with the dew of heaven, and seven times shall pass over you, till you know that the Most High rules in the kingdom of men, and gives it to whomever He chooses.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29476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5632311"/>
          </a:xfrm>
          <a:prstGeom prst="rect">
            <a:avLst/>
          </a:prstGeom>
          <a:noFill/>
        </p:spPr>
        <p:txBody>
          <a:bodyPr wrap="square" rtlCol="0">
            <a:spAutoFit/>
          </a:bodyPr>
          <a:lstStyle/>
          <a:p>
            <a:pPr>
              <a:tabLst>
                <a:tab pos="2457450" algn="l"/>
              </a:tabLst>
            </a:pPr>
            <a:r>
              <a:rPr lang="en-US" sz="2400" b="1" dirty="0"/>
              <a:t>Dan 4:26  "And inasmuch as they gave the command to leave the stump and roots of the tree, your kingdom shall be assured to you, after you come to know that Heaven rules. </a:t>
            </a:r>
          </a:p>
          <a:p>
            <a:pPr>
              <a:tabLst>
                <a:tab pos="2457450" algn="l"/>
              </a:tabLst>
            </a:pPr>
            <a:r>
              <a:rPr lang="en-US" sz="2400" b="1" dirty="0"/>
              <a:t>Dan 4:27  Therefore, O king, let my advice be acceptable to you; break off your sins by being righteous, and your iniquities by showing mercy to the poor. Perhaps there may be a lengthening of your prosperity." </a:t>
            </a:r>
          </a:p>
          <a:p>
            <a:pPr>
              <a:tabLst>
                <a:tab pos="2457450" algn="l"/>
              </a:tabLst>
            </a:pPr>
            <a:r>
              <a:rPr lang="en-US" sz="2400" b="1" dirty="0"/>
              <a:t>Nebuchadnezzar's Humiliation</a:t>
            </a:r>
          </a:p>
          <a:p>
            <a:pPr>
              <a:tabLst>
                <a:tab pos="2457450" algn="l"/>
              </a:tabLst>
            </a:pPr>
            <a:r>
              <a:rPr lang="en-US" sz="2400" b="1" dirty="0"/>
              <a:t>Dan 4:28  All this came upon King Nebuchadnezzar. </a:t>
            </a:r>
          </a:p>
          <a:p>
            <a:pPr>
              <a:tabLst>
                <a:tab pos="2457450" algn="l"/>
              </a:tabLst>
            </a:pPr>
            <a:r>
              <a:rPr lang="en-US" sz="2400" b="1" dirty="0"/>
              <a:t>Dan 4:29  At the end of the twelve months he was walking about the royal palace of Babylon. </a:t>
            </a:r>
          </a:p>
          <a:p>
            <a:pPr>
              <a:tabLst>
                <a:tab pos="2457450" algn="l"/>
              </a:tabLst>
            </a:pPr>
            <a:r>
              <a:rPr lang="en-US" sz="2400" b="1" dirty="0"/>
              <a:t>Dan 4:30  The king spoke, saying, "Is not this great Babylon, that I have built for a royal dwelling by my mighty power and for the honor of my majesty?" </a:t>
            </a:r>
          </a:p>
          <a:p>
            <a:pPr>
              <a:tabLst>
                <a:tab pos="2457450" algn="l"/>
              </a:tabLst>
            </a:pPr>
            <a:r>
              <a:rPr lang="en-US" sz="2400" b="1" dirty="0"/>
              <a:t>Dan 4:31  While the word was still in the king's mouth, a voice fell from heaven: "King Nebuchadnezzar, to you it is spoken: the kingdom has departed from you!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991169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5632311"/>
          </a:xfrm>
          <a:prstGeom prst="rect">
            <a:avLst/>
          </a:prstGeom>
          <a:noFill/>
        </p:spPr>
        <p:txBody>
          <a:bodyPr wrap="square" rtlCol="0">
            <a:spAutoFit/>
          </a:bodyPr>
          <a:lstStyle/>
          <a:p>
            <a:pPr>
              <a:tabLst>
                <a:tab pos="2457450" algn="l"/>
              </a:tabLst>
            </a:pPr>
            <a:r>
              <a:rPr lang="en-US" sz="2400" b="1" dirty="0"/>
              <a:t>Dan 4:32  And they shall drive you from men, and your dwelling shall be with the beasts of the field. They shall make you eat grass like oxen; and seven times shall pass over you, until you know that the Most High rules in the kingdom of men, and gives it to whomever He chooses." </a:t>
            </a:r>
          </a:p>
          <a:p>
            <a:pPr>
              <a:tabLst>
                <a:tab pos="2457450" algn="l"/>
              </a:tabLst>
            </a:pPr>
            <a:r>
              <a:rPr lang="en-US" sz="2400" b="1" dirty="0"/>
              <a:t>Dan 4:33  That very hour the word was fulfilled concerning Nebuchadnezzar; he was driven from men and ate grass like oxen; his body was wet with the dew of heaven till his hair had grown like eagles' feathers and his nails like birds' claws. </a:t>
            </a:r>
          </a:p>
          <a:p>
            <a:pPr>
              <a:tabLst>
                <a:tab pos="2457450" algn="l"/>
              </a:tabLst>
            </a:pPr>
            <a:r>
              <a:rPr lang="en-US" sz="2400" b="1" dirty="0"/>
              <a:t>Dan 4:34  And at the end of the time I, Nebuchadnezzar, lifted my eyes to heaven, and my understanding returned to me; and I blessed the Most High and praised and honored Him who lives forever: For His dominion is an everlasting dominion, And His kingdom is from generation to generation. </a:t>
            </a:r>
          </a:p>
          <a:p>
            <a:pPr>
              <a:tabLst>
                <a:tab pos="2457450" algn="l"/>
              </a:tabLst>
            </a:pPr>
            <a:r>
              <a:rPr lang="en-US" sz="2400" b="1" dirty="0"/>
              <a:t>Dan 4:35  All the inhabitants of the earth are reputed as nothing; He does according to His will in the army of heaven And among the inhabitants of the earth. No one can restrain His hand Or say to Him, "What have You done?"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02032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2677656"/>
          </a:xfrm>
          <a:prstGeom prst="rect">
            <a:avLst/>
          </a:prstGeom>
          <a:noFill/>
        </p:spPr>
        <p:txBody>
          <a:bodyPr wrap="square" rtlCol="0">
            <a:spAutoFit/>
          </a:bodyPr>
          <a:lstStyle/>
          <a:p>
            <a:pPr>
              <a:tabLst>
                <a:tab pos="2457450" algn="l"/>
              </a:tabLst>
            </a:pPr>
            <a:r>
              <a:rPr lang="en-US" sz="2400" b="1" dirty="0"/>
              <a:t>Dan 4:36  At the same time my reason returned to me, and for the glory of my kingdom, my honor and splendor returned to me. My counselors and nobles resorted to me, I was restored to my kingdom, and excellent majesty was added to me. </a:t>
            </a:r>
          </a:p>
          <a:p>
            <a:pPr>
              <a:tabLst>
                <a:tab pos="2457450" algn="l"/>
              </a:tabLst>
            </a:pPr>
            <a:r>
              <a:rPr lang="en-US" sz="2400" b="1" dirty="0"/>
              <a:t>Dan 4:37  Now I, Nebuchadnezzar, praise and extol and honor the King of heaven, all of whose works </a:t>
            </a:r>
            <a:r>
              <a:rPr lang="en-US" sz="2400" b="1" i="1" dirty="0"/>
              <a:t>are</a:t>
            </a:r>
            <a:r>
              <a:rPr lang="en-US" sz="2400" b="1" dirty="0"/>
              <a:t> truth, and His ways justice. And those who walk in pride He is able to put down.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030156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601533"/>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From Genesis 11 to Revelation 18</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name Babylon found 295 times in the Bible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Babylon was God’s tool of vengeance</a:t>
            </a:r>
          </a:p>
          <a:p>
            <a:pPr>
              <a:spcAft>
                <a:spcPts val="600"/>
              </a:spcAft>
              <a:tabLst>
                <a:tab pos="111125" algn="l"/>
              </a:tabLst>
            </a:pPr>
            <a:r>
              <a:rPr lang="en-US" sz="2800" b="1" dirty="0">
                <a:solidFill>
                  <a:schemeClr val="tx1"/>
                </a:solidFill>
              </a:rPr>
              <a:t>     - Against </a:t>
            </a:r>
            <a:r>
              <a:rPr lang="en-US" sz="2800" b="1" dirty="0" err="1">
                <a:solidFill>
                  <a:schemeClr val="tx1"/>
                </a:solidFill>
              </a:rPr>
              <a:t>Tyre</a:t>
            </a:r>
            <a:r>
              <a:rPr lang="en-US" sz="2800" b="1" dirty="0">
                <a:solidFill>
                  <a:schemeClr val="tx1"/>
                </a:solidFill>
              </a:rPr>
              <a:t> –</a:t>
            </a:r>
            <a:r>
              <a:rPr lang="en-US" sz="2800" b="1" dirty="0" err="1">
                <a:solidFill>
                  <a:schemeClr val="tx1"/>
                </a:solidFill>
              </a:rPr>
              <a:t>Eze</a:t>
            </a:r>
            <a:r>
              <a:rPr lang="en-US" sz="2800" b="1" dirty="0">
                <a:solidFill>
                  <a:schemeClr val="tx1"/>
                </a:solidFill>
              </a:rPr>
              <a:t>. 26:2-7 </a:t>
            </a:r>
          </a:p>
          <a:p>
            <a:pPr>
              <a:spcAft>
                <a:spcPts val="600"/>
              </a:spcAft>
              <a:tabLst>
                <a:tab pos="111125" algn="l"/>
              </a:tabLst>
            </a:pPr>
            <a:r>
              <a:rPr lang="en-US" sz="2800" b="1" dirty="0">
                <a:solidFill>
                  <a:schemeClr val="tx1"/>
                </a:solidFill>
              </a:rPr>
              <a:t>     - Against Jerusalem – Jer. 25:8-9</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Lasted only about 70 years; destroyed by Persia—Dan. 5</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Pompous &amp; prideful  i.e. Nebuchadnezzar in Dan. 4</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fall of Jerusalem seen as God of Babylonians vs. Jehovah</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Therefore God</a:t>
            </a:r>
            <a:r>
              <a:rPr lang="en-US" sz="2800" b="1" i="1" dirty="0">
                <a:solidFill>
                  <a:schemeClr val="tx1"/>
                </a:solidFill>
              </a:rPr>
              <a:t> repeatedly </a:t>
            </a:r>
            <a:r>
              <a:rPr lang="en-US" sz="2800" b="1" dirty="0">
                <a:solidFill>
                  <a:schemeClr val="tx1"/>
                </a:solidFill>
              </a:rPr>
              <a:t>foretold its doom—Isaiah 13-14</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Look at this focus on Babylon and the Jews in Isaiah 46-47</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Jews needed this message so badly before/during captivity</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Importance of Babylon in the Bible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870071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632311"/>
          </a:xfrm>
          <a:prstGeom prst="rect">
            <a:avLst/>
          </a:prstGeom>
          <a:noFill/>
        </p:spPr>
        <p:txBody>
          <a:bodyPr wrap="square" rtlCol="0">
            <a:spAutoFit/>
          </a:bodyPr>
          <a:lstStyle/>
          <a:p>
            <a:pPr algn="ctr"/>
            <a:r>
              <a:rPr lang="en-US" sz="2400" b="1" dirty="0"/>
              <a:t>The Idols of Babylon and the One True God</a:t>
            </a:r>
          </a:p>
          <a:p>
            <a:r>
              <a:rPr lang="en-US" sz="2400" b="1" dirty="0"/>
              <a:t>Isa 46:1  Bel bows down, Nebo stoops; Their idols were on the beasts and on the cattle. Your carriages </a:t>
            </a:r>
            <a:r>
              <a:rPr lang="en-US" sz="2400" b="1" i="1" dirty="0"/>
              <a:t>were</a:t>
            </a:r>
            <a:r>
              <a:rPr lang="en-US" sz="2400" b="1" dirty="0"/>
              <a:t> heavily loaded, A burden to the weary </a:t>
            </a:r>
            <a:r>
              <a:rPr lang="en-US" sz="2400" b="1" i="1" dirty="0"/>
              <a:t>beast.</a:t>
            </a:r>
            <a:r>
              <a:rPr lang="en-US" sz="2400" b="1" dirty="0"/>
              <a:t> </a:t>
            </a:r>
          </a:p>
          <a:p>
            <a:r>
              <a:rPr lang="en-US" sz="2400" b="1" dirty="0"/>
              <a:t>Isa 46:2  They stoop, they bow down together; They could not deliver the burden, But have themselves gone into captivity. </a:t>
            </a:r>
          </a:p>
          <a:p>
            <a:r>
              <a:rPr lang="en-US" sz="2400" b="1" dirty="0"/>
              <a:t>Isa 46:3  "Listen to Me, O house of Jacob, And all the remnant of the house of Israel, Who have been upheld </a:t>
            </a:r>
            <a:r>
              <a:rPr lang="en-US" sz="2400" b="1" i="1" dirty="0"/>
              <a:t>by Me</a:t>
            </a:r>
            <a:r>
              <a:rPr lang="en-US" sz="2400" b="1" dirty="0"/>
              <a:t> from birth, Who have been carried from the womb: </a:t>
            </a:r>
          </a:p>
          <a:p>
            <a:r>
              <a:rPr lang="en-US" sz="2400" b="1" dirty="0"/>
              <a:t>Isa 46:4  Even to </a:t>
            </a:r>
            <a:r>
              <a:rPr lang="en-US" sz="2400" b="1" i="1" dirty="0"/>
              <a:t>your</a:t>
            </a:r>
            <a:r>
              <a:rPr lang="en-US" sz="2400" b="1" dirty="0"/>
              <a:t> old age, I </a:t>
            </a:r>
            <a:r>
              <a:rPr lang="en-US" sz="2400" b="1" i="1" dirty="0"/>
              <a:t>am</a:t>
            </a:r>
            <a:r>
              <a:rPr lang="en-US" sz="2400" b="1" dirty="0"/>
              <a:t> He, And </a:t>
            </a:r>
            <a:r>
              <a:rPr lang="en-US" sz="2400" b="1" i="1" dirty="0"/>
              <a:t>even</a:t>
            </a:r>
            <a:r>
              <a:rPr lang="en-US" sz="2400" b="1" dirty="0"/>
              <a:t> to gray hairs I will carry </a:t>
            </a:r>
            <a:r>
              <a:rPr lang="en-US" sz="2400" b="1" i="1" dirty="0"/>
              <a:t>you!</a:t>
            </a:r>
            <a:r>
              <a:rPr lang="en-US" sz="2400" b="1" dirty="0"/>
              <a:t> I have made, and I will bear; Even I will carry, and will deliver </a:t>
            </a:r>
            <a:r>
              <a:rPr lang="en-US" sz="2400" b="1" i="1" dirty="0"/>
              <a:t>you.</a:t>
            </a:r>
            <a:r>
              <a:rPr lang="en-US" sz="2400" b="1" dirty="0"/>
              <a:t> </a:t>
            </a:r>
          </a:p>
          <a:p>
            <a:r>
              <a:rPr lang="en-US" sz="2400" b="1" dirty="0"/>
              <a:t>Isa 46:5  "To whom will you liken Me, and make </a:t>
            </a:r>
            <a:r>
              <a:rPr lang="en-US" sz="2400" b="1" i="1" dirty="0"/>
              <a:t>Me</a:t>
            </a:r>
            <a:r>
              <a:rPr lang="en-US" sz="2400" b="1" dirty="0"/>
              <a:t> equal And compare Me, that we should be alike? </a:t>
            </a:r>
          </a:p>
          <a:p>
            <a:r>
              <a:rPr lang="en-US" sz="2400" b="1" dirty="0"/>
              <a:t>Isa 46:6  They lavish gold out of the bag, And weigh silver on the scales; They hire a goldsmith, and he makes it a god; They prostrate themselves, yes, they worship.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and the Jews in Isaiah 46-47</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748421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632311"/>
          </a:xfrm>
          <a:prstGeom prst="rect">
            <a:avLst/>
          </a:prstGeom>
          <a:noFill/>
        </p:spPr>
        <p:txBody>
          <a:bodyPr wrap="square" rtlCol="0">
            <a:spAutoFit/>
          </a:bodyPr>
          <a:lstStyle/>
          <a:p>
            <a:r>
              <a:rPr lang="en-US" sz="2400" b="1" dirty="0"/>
              <a:t>Isa 46:7  They bear it on the shoulder, they carry it And set it in its place, and it stands; From its place it shall not move. Though </a:t>
            </a:r>
            <a:r>
              <a:rPr lang="en-US" sz="2400" b="1" i="1" dirty="0"/>
              <a:t>one</a:t>
            </a:r>
            <a:r>
              <a:rPr lang="en-US" sz="2400" b="1" dirty="0"/>
              <a:t> cries out to it, yet it cannot answer Nor save him out of his trouble. </a:t>
            </a:r>
          </a:p>
          <a:p>
            <a:r>
              <a:rPr lang="en-US" sz="2400" b="1" dirty="0"/>
              <a:t>Isa 46:8  "Remember this, and show yourselves men; Recall to mind, O you transgressors. </a:t>
            </a:r>
          </a:p>
          <a:p>
            <a:r>
              <a:rPr lang="en-US" sz="2400" b="1" dirty="0"/>
              <a:t>Isa 46:9  Remember the former things of old, For I </a:t>
            </a:r>
            <a:r>
              <a:rPr lang="en-US" sz="2400" b="1" i="1" dirty="0"/>
              <a:t>am</a:t>
            </a:r>
            <a:r>
              <a:rPr lang="en-US" sz="2400" b="1" dirty="0"/>
              <a:t> God, and </a:t>
            </a:r>
            <a:r>
              <a:rPr lang="en-US" sz="2400" b="1" i="1" dirty="0"/>
              <a:t>there is</a:t>
            </a:r>
            <a:r>
              <a:rPr lang="en-US" sz="2400" b="1" dirty="0"/>
              <a:t> no other; </a:t>
            </a:r>
            <a:r>
              <a:rPr lang="en-US" sz="2400" b="1" i="1" dirty="0"/>
              <a:t>I am</a:t>
            </a:r>
            <a:r>
              <a:rPr lang="en-US" sz="2400" b="1" dirty="0"/>
              <a:t> God, and </a:t>
            </a:r>
            <a:r>
              <a:rPr lang="en-US" sz="2400" b="1" i="1" dirty="0"/>
              <a:t>there is</a:t>
            </a:r>
            <a:r>
              <a:rPr lang="en-US" sz="2400" b="1" dirty="0"/>
              <a:t> none like Me, </a:t>
            </a:r>
          </a:p>
          <a:p>
            <a:r>
              <a:rPr lang="en-US" sz="2400" b="1" dirty="0"/>
              <a:t>Isa 46:10  Declaring the end from the beginning, And from ancient times </a:t>
            </a:r>
            <a:r>
              <a:rPr lang="en-US" sz="2400" b="1" i="1" dirty="0"/>
              <a:t>things</a:t>
            </a:r>
            <a:r>
              <a:rPr lang="en-US" sz="2400" b="1" dirty="0"/>
              <a:t> that are not </a:t>
            </a:r>
            <a:r>
              <a:rPr lang="en-US" sz="2400" b="1" i="1" dirty="0"/>
              <a:t>yet</a:t>
            </a:r>
            <a:r>
              <a:rPr lang="en-US" sz="2400" b="1" dirty="0"/>
              <a:t> done, Saying, 'My counsel shall stand, And I will do all My pleasure,’  Isa 46:11  Calling a bird of prey from the east, The man who executes My counsel, from a far country. Indeed I have spoken </a:t>
            </a:r>
            <a:r>
              <a:rPr lang="en-US" sz="2400" b="1" i="1" dirty="0"/>
              <a:t>it;</a:t>
            </a:r>
            <a:r>
              <a:rPr lang="en-US" sz="2400" b="1" dirty="0"/>
              <a:t> I will also bring it to pass. I have purposed </a:t>
            </a:r>
            <a:r>
              <a:rPr lang="en-US" sz="2400" b="1" i="1" dirty="0"/>
              <a:t>it;</a:t>
            </a:r>
            <a:r>
              <a:rPr lang="en-US" sz="2400" b="1" dirty="0"/>
              <a:t> I will also do it.  Isa 46:12  "Listen to Me, you stubborn-hearted, Who </a:t>
            </a:r>
            <a:r>
              <a:rPr lang="en-US" sz="2400" b="1" i="1" dirty="0"/>
              <a:t>are</a:t>
            </a:r>
            <a:r>
              <a:rPr lang="en-US" sz="2400" b="1" dirty="0"/>
              <a:t> far from righteousness: </a:t>
            </a:r>
          </a:p>
          <a:p>
            <a:r>
              <a:rPr lang="en-US" sz="2400" b="1" dirty="0"/>
              <a:t>Isa 46:13  I bring My righteousness near, it shall not be far off; My salvation shall not linger. And I will place salvation in Zion, For Israel My glory.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and the Jews in Isaiah 46-47</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237704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632311"/>
          </a:xfrm>
          <a:prstGeom prst="rect">
            <a:avLst/>
          </a:prstGeom>
          <a:noFill/>
        </p:spPr>
        <p:txBody>
          <a:bodyPr wrap="square" rtlCol="0">
            <a:spAutoFit/>
          </a:bodyPr>
          <a:lstStyle/>
          <a:p>
            <a:pPr algn="ctr"/>
            <a:r>
              <a:rPr lang="en-US" sz="2400" b="1" dirty="0"/>
              <a:t>The Humiliation of Babylon</a:t>
            </a:r>
          </a:p>
          <a:p>
            <a:r>
              <a:rPr lang="en-US" sz="2400" b="1" dirty="0"/>
              <a:t>Isa 47:1  "Come down and sit in the dust, O virgin daughter of Babylon; Sit on the ground without a throne, O daughter of the Chaldeans! For you shall no more be called Tender and delicate. </a:t>
            </a:r>
          </a:p>
          <a:p>
            <a:r>
              <a:rPr lang="en-US" sz="2400" b="1" dirty="0"/>
              <a:t>Isa 47:2  Take the millstones and grind meal. Remove your veil, Take off the skirt, Uncover the thigh, Pass through the rivers. </a:t>
            </a:r>
          </a:p>
          <a:p>
            <a:r>
              <a:rPr lang="en-US" sz="2400" b="1" dirty="0"/>
              <a:t>Isa 47:3  Your nakedness shall be uncovered, Yes, your shame will be seen; I will take vengeance, And I will not arbitrate with a man." </a:t>
            </a:r>
          </a:p>
          <a:p>
            <a:r>
              <a:rPr lang="en-US" sz="2400" b="1" dirty="0"/>
              <a:t>Isa 47:4  </a:t>
            </a:r>
            <a:r>
              <a:rPr lang="en-US" sz="2400" b="1" i="1" dirty="0"/>
              <a:t>As for</a:t>
            </a:r>
            <a:r>
              <a:rPr lang="en-US" sz="2400" b="1" dirty="0"/>
              <a:t> our Redeemer, the LORD of hosts </a:t>
            </a:r>
            <a:r>
              <a:rPr lang="en-US" sz="2400" b="1" i="1" dirty="0"/>
              <a:t>is</a:t>
            </a:r>
            <a:r>
              <a:rPr lang="en-US" sz="2400" b="1" dirty="0"/>
              <a:t> His name, The Holy One of Israel. </a:t>
            </a:r>
          </a:p>
          <a:p>
            <a:r>
              <a:rPr lang="en-US" sz="2400" b="1" dirty="0"/>
              <a:t>Isa 47:5  "Sit in silence, and go into darkness, O daughter of the Chaldeans; For you shall no longer be called The Lady of Kingdoms. </a:t>
            </a:r>
          </a:p>
          <a:p>
            <a:r>
              <a:rPr lang="en-US" sz="2400" b="1" dirty="0"/>
              <a:t>Isa 47:6  I was angry with My people; I have profaned My inheritance, And given them into your hand. You showed them no mercy; On the elderly you laid your yoke very heavily.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and the Jews in Isaiah 46-47</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057949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4893647"/>
          </a:xfrm>
          <a:prstGeom prst="rect">
            <a:avLst/>
          </a:prstGeom>
          <a:noFill/>
        </p:spPr>
        <p:txBody>
          <a:bodyPr wrap="square" rtlCol="0">
            <a:spAutoFit/>
          </a:bodyPr>
          <a:lstStyle/>
          <a:p>
            <a:pPr algn="ctr"/>
            <a:r>
              <a:rPr lang="en-US" sz="2400" b="1" dirty="0"/>
              <a:t>The Humiliation of Babylon</a:t>
            </a:r>
          </a:p>
          <a:p>
            <a:r>
              <a:rPr lang="en-US" sz="2400" b="1" dirty="0"/>
              <a:t>Isa 47:7  And you said, 'I shall be a lady forever,' </a:t>
            </a:r>
            <a:r>
              <a:rPr lang="en-US" sz="2400" b="1" i="1" dirty="0"/>
              <a:t>So</a:t>
            </a:r>
            <a:r>
              <a:rPr lang="en-US" sz="2400" b="1" dirty="0"/>
              <a:t> that you did not take these </a:t>
            </a:r>
            <a:r>
              <a:rPr lang="en-US" sz="2400" b="1" i="1" dirty="0"/>
              <a:t>things</a:t>
            </a:r>
            <a:r>
              <a:rPr lang="en-US" sz="2400" b="1" dirty="0"/>
              <a:t> to heart, Nor remember the latter end of them. </a:t>
            </a:r>
          </a:p>
          <a:p>
            <a:r>
              <a:rPr lang="en-US" sz="2400" b="1" dirty="0"/>
              <a:t>Isa 47:8  "Therefore hear this now, </a:t>
            </a:r>
            <a:r>
              <a:rPr lang="en-US" sz="2400" b="1" i="1" dirty="0"/>
              <a:t>you who are</a:t>
            </a:r>
            <a:r>
              <a:rPr lang="en-US" sz="2400" b="1" dirty="0"/>
              <a:t> given to pleasures, Who dwell securely, Who say in your heart, 'I </a:t>
            </a:r>
            <a:r>
              <a:rPr lang="en-US" sz="2400" b="1" i="1" dirty="0"/>
              <a:t>am,</a:t>
            </a:r>
            <a:r>
              <a:rPr lang="en-US" sz="2400" b="1" dirty="0"/>
              <a:t> and </a:t>
            </a:r>
            <a:r>
              <a:rPr lang="en-US" sz="2400" b="1" i="1" dirty="0"/>
              <a:t>there is</a:t>
            </a:r>
            <a:r>
              <a:rPr lang="en-US" sz="2400" b="1" dirty="0"/>
              <a:t> no one else besides me; I shall not sit </a:t>
            </a:r>
            <a:r>
              <a:rPr lang="en-US" sz="2400" b="1" i="1" dirty="0"/>
              <a:t>as</a:t>
            </a:r>
            <a:r>
              <a:rPr lang="en-US" sz="2400" b="1" dirty="0"/>
              <a:t> a widow, Nor shall I know the loss of children'; </a:t>
            </a:r>
          </a:p>
          <a:p>
            <a:r>
              <a:rPr lang="en-US" sz="2400" b="1" dirty="0"/>
              <a:t>Isa 47:9  But these two </a:t>
            </a:r>
            <a:r>
              <a:rPr lang="en-US" sz="2400" b="1" i="1" dirty="0"/>
              <a:t>things</a:t>
            </a:r>
            <a:r>
              <a:rPr lang="en-US" sz="2400" b="1" dirty="0"/>
              <a:t> shall come to you In a moment, in one day: The loss of children, and widowhood. They shall come upon you in their fullness Because of the multitude of your sorceries, For the great abundance of your enchantments. </a:t>
            </a:r>
          </a:p>
          <a:p>
            <a:r>
              <a:rPr lang="en-US" sz="2400" b="1" dirty="0"/>
              <a:t>Isa 47:10  "For you have trusted in your wickedness; You have said, 'No one sees me'; Your wisdom and your knowledge have warped you; And you have said in your heart, 'I </a:t>
            </a:r>
            <a:r>
              <a:rPr lang="en-US" sz="2400" b="1" i="1" dirty="0"/>
              <a:t>am,</a:t>
            </a:r>
            <a:r>
              <a:rPr lang="en-US" sz="2400" b="1" dirty="0"/>
              <a:t> and </a:t>
            </a:r>
            <a:r>
              <a:rPr lang="en-US" sz="2400" b="1" i="1" dirty="0"/>
              <a:t>there is</a:t>
            </a:r>
            <a:r>
              <a:rPr lang="en-US" sz="2400" b="1" dirty="0"/>
              <a:t> no one else besides me.'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and the Jews in Isaiah 46-47</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28823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632311"/>
          </a:xfrm>
          <a:prstGeom prst="rect">
            <a:avLst/>
          </a:prstGeom>
          <a:noFill/>
        </p:spPr>
        <p:txBody>
          <a:bodyPr wrap="square" rtlCol="0">
            <a:spAutoFit/>
          </a:bodyPr>
          <a:lstStyle/>
          <a:p>
            <a:r>
              <a:rPr lang="en-US" sz="2400" b="1" dirty="0"/>
              <a:t>Isa 47:11  Therefore evil shall come upon you; You shall not know from where it arises. And trouble shall fall upon you; You will not be able to put it off. And desolation shall come upon you suddenly, </a:t>
            </a:r>
            <a:r>
              <a:rPr lang="en-US" sz="2400" b="1" i="1" dirty="0"/>
              <a:t>Which</a:t>
            </a:r>
            <a:r>
              <a:rPr lang="en-US" sz="2400" b="1" dirty="0"/>
              <a:t> you shall not know. </a:t>
            </a:r>
          </a:p>
          <a:p>
            <a:r>
              <a:rPr lang="en-US" sz="2400" b="1" dirty="0"/>
              <a:t>Isa 47:12  "Stand now with your enchantments And the multitude of your sorceries, In which you have labored from your youth—Perhaps you will be able to profit, Perhaps you will prevail. </a:t>
            </a:r>
          </a:p>
          <a:p>
            <a:r>
              <a:rPr lang="en-US" sz="2400" b="1" dirty="0"/>
              <a:t>Isa 47:13  You are wearied in the multitude of your counsels; Let now the astrologers, the stargazers, </a:t>
            </a:r>
            <a:r>
              <a:rPr lang="en-US" sz="2400" b="1" i="1" dirty="0"/>
              <a:t>And</a:t>
            </a:r>
            <a:r>
              <a:rPr lang="en-US" sz="2400" b="1" dirty="0"/>
              <a:t> the monthly prognosticators Stand up and save you From what shall come upon you. </a:t>
            </a:r>
          </a:p>
          <a:p>
            <a:r>
              <a:rPr lang="en-US" sz="2400" b="1" dirty="0"/>
              <a:t>Isa 47:14  Behold, they shall be as stubble, The fire shall burn them; They shall not deliver themselves From the power of the flame; </a:t>
            </a:r>
            <a:r>
              <a:rPr lang="en-US" sz="2400" b="1" i="1" dirty="0"/>
              <a:t>It shall</a:t>
            </a:r>
            <a:r>
              <a:rPr lang="en-US" sz="2400" b="1" dirty="0"/>
              <a:t> not </a:t>
            </a:r>
            <a:r>
              <a:rPr lang="en-US" sz="2400" b="1" i="1" dirty="0"/>
              <a:t>be</a:t>
            </a:r>
            <a:r>
              <a:rPr lang="en-US" sz="2400" b="1" dirty="0"/>
              <a:t> a coal to be warmed by, </a:t>
            </a:r>
            <a:r>
              <a:rPr lang="en-US" sz="2400" b="1" i="1" dirty="0"/>
              <a:t>Nor</a:t>
            </a:r>
            <a:r>
              <a:rPr lang="en-US" sz="2400" b="1" dirty="0"/>
              <a:t> a fire to sit before! </a:t>
            </a:r>
          </a:p>
          <a:p>
            <a:r>
              <a:rPr lang="en-US" sz="2400" b="1" dirty="0"/>
              <a:t>Isa 47:15  Thus shall they be to you With whom you have labored, Your merchants from your youth; They shall wander each one to his quarter. No one shall save you. </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Babylon and the Jews in Isaiah 46-47</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87638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2554545"/>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From Genesis 11 to Revelation 18</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name Babylon found 295 times in the Bible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Babylon was God’s tool of vengeance</a:t>
            </a:r>
          </a:p>
          <a:p>
            <a:pPr>
              <a:spcAft>
                <a:spcPts val="600"/>
              </a:spcAft>
              <a:tabLst>
                <a:tab pos="111125" algn="l"/>
              </a:tabLst>
            </a:pPr>
            <a:r>
              <a:rPr lang="en-US" sz="2800" b="1" dirty="0">
                <a:solidFill>
                  <a:schemeClr val="tx1"/>
                </a:solidFill>
              </a:rPr>
              <a:t>     - Against </a:t>
            </a:r>
            <a:r>
              <a:rPr lang="en-US" sz="2800" b="1" dirty="0" err="1">
                <a:solidFill>
                  <a:schemeClr val="tx1"/>
                </a:solidFill>
              </a:rPr>
              <a:t>Tyre</a:t>
            </a:r>
            <a:r>
              <a:rPr lang="en-US" sz="2800" b="1" dirty="0">
                <a:solidFill>
                  <a:schemeClr val="tx1"/>
                </a:solidFill>
              </a:rPr>
              <a:t> –</a:t>
            </a:r>
            <a:r>
              <a:rPr lang="en-US" sz="2800" b="1" dirty="0" err="1">
                <a:solidFill>
                  <a:schemeClr val="tx1"/>
                </a:solidFill>
              </a:rPr>
              <a:t>Eze</a:t>
            </a:r>
            <a:r>
              <a:rPr lang="en-US" sz="2800" b="1" dirty="0">
                <a:solidFill>
                  <a:schemeClr val="tx1"/>
                </a:solidFill>
              </a:rPr>
              <a:t>. 26:2-7</a:t>
            </a:r>
          </a:p>
          <a:p>
            <a:pPr>
              <a:spcAft>
                <a:spcPts val="600"/>
              </a:spcAft>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Importance of Babylon in the Bible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4310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6063198"/>
          </a:xfrm>
          <a:prstGeom prst="rect">
            <a:avLst/>
          </a:prstGeom>
          <a:noFill/>
        </p:spPr>
        <p:txBody>
          <a:bodyPr wrap="square" rtlCol="0">
            <a:spAutoFit/>
          </a:bodyPr>
          <a:lstStyle/>
          <a:p>
            <a:r>
              <a:rPr lang="en-US" sz="2400" b="1" dirty="0" err="1"/>
              <a:t>Eze</a:t>
            </a:r>
            <a:r>
              <a:rPr lang="en-US" sz="2400" b="1" dirty="0"/>
              <a:t> 26:2  "Son of man, because </a:t>
            </a:r>
            <a:r>
              <a:rPr lang="en-US" sz="2400" b="1" dirty="0" err="1"/>
              <a:t>Tyre</a:t>
            </a:r>
            <a:r>
              <a:rPr lang="en-US" sz="2400" b="1" dirty="0"/>
              <a:t> has said against Jerusalem, 'Aha! She is broken who </a:t>
            </a:r>
            <a:r>
              <a:rPr lang="en-US" sz="2400" b="1" i="1" dirty="0"/>
              <a:t>was</a:t>
            </a:r>
            <a:r>
              <a:rPr lang="en-US" sz="2400" b="1" dirty="0"/>
              <a:t> the gateway of the peoples; now she is turned over to me; I shall be filled; she is laid waste.' </a:t>
            </a:r>
          </a:p>
          <a:p>
            <a:r>
              <a:rPr lang="en-US" sz="2400" b="1" dirty="0" err="1"/>
              <a:t>Eze</a:t>
            </a:r>
            <a:r>
              <a:rPr lang="en-US" sz="2400" b="1" dirty="0"/>
              <a:t> 26:3  "Therefore thus says the Lord GOD: 'Behold, I </a:t>
            </a:r>
            <a:r>
              <a:rPr lang="en-US" sz="2400" b="1" i="1" dirty="0"/>
              <a:t>am</a:t>
            </a:r>
            <a:r>
              <a:rPr lang="en-US" sz="2400" b="1" dirty="0"/>
              <a:t> against you, O </a:t>
            </a:r>
            <a:r>
              <a:rPr lang="en-US" sz="2400" b="1" dirty="0" err="1"/>
              <a:t>Tyre</a:t>
            </a:r>
            <a:r>
              <a:rPr lang="en-US" sz="2400" b="1" dirty="0"/>
              <a:t>, and will cause many nations to come up against you, as the sea causes its waves to come up. </a:t>
            </a:r>
          </a:p>
          <a:p>
            <a:r>
              <a:rPr lang="en-US" sz="2400" b="1" dirty="0" err="1"/>
              <a:t>Eze</a:t>
            </a:r>
            <a:r>
              <a:rPr lang="en-US" sz="2400" b="1" dirty="0"/>
              <a:t> 26:4  And they shall destroy the walls of </a:t>
            </a:r>
            <a:r>
              <a:rPr lang="en-US" sz="2400" b="1" dirty="0" err="1"/>
              <a:t>Tyre</a:t>
            </a:r>
            <a:r>
              <a:rPr lang="en-US" sz="2400" b="1" dirty="0"/>
              <a:t> and break down her towers; I will also scrape her dust from her, and make her like the top of a rock. </a:t>
            </a:r>
          </a:p>
          <a:p>
            <a:r>
              <a:rPr lang="en-US" sz="2400" b="1" dirty="0" err="1"/>
              <a:t>Eze</a:t>
            </a:r>
            <a:r>
              <a:rPr lang="en-US" sz="2400" b="1" dirty="0"/>
              <a:t> 26:5  It shall be </a:t>
            </a:r>
            <a:r>
              <a:rPr lang="en-US" sz="2400" b="1" i="1" dirty="0"/>
              <a:t>a place for</a:t>
            </a:r>
            <a:r>
              <a:rPr lang="en-US" sz="2400" b="1" dirty="0"/>
              <a:t> spreading nets in the midst of the sea, for I have spoken,' says the Lord GOD; 'it shall become plunder for the nations. </a:t>
            </a:r>
          </a:p>
          <a:p>
            <a:r>
              <a:rPr lang="en-US" sz="2400" b="1" dirty="0" err="1"/>
              <a:t>Eze</a:t>
            </a:r>
            <a:r>
              <a:rPr lang="en-US" sz="2400" b="1" dirty="0"/>
              <a:t> 26:6  Also her daughter </a:t>
            </a:r>
            <a:r>
              <a:rPr lang="en-US" sz="2400" b="1" i="1" dirty="0"/>
              <a:t>villages</a:t>
            </a:r>
            <a:r>
              <a:rPr lang="en-US" sz="2400" b="1" dirty="0"/>
              <a:t> which </a:t>
            </a:r>
            <a:r>
              <a:rPr lang="en-US" sz="2400" b="1" i="1" dirty="0"/>
              <a:t>are</a:t>
            </a:r>
            <a:r>
              <a:rPr lang="en-US" sz="2400" b="1" dirty="0"/>
              <a:t> in the fields shall be slain by the sword. Then they shall know that I am the LORD.' </a:t>
            </a:r>
          </a:p>
          <a:p>
            <a:r>
              <a:rPr lang="en-US" sz="2400" b="1" dirty="0" err="1"/>
              <a:t>Eze</a:t>
            </a:r>
            <a:r>
              <a:rPr lang="en-US" sz="2400" b="1" dirty="0"/>
              <a:t> 26:7  "For thus says the Lord GOD: 'Behold, I will bring against </a:t>
            </a:r>
            <a:r>
              <a:rPr lang="en-US" sz="2400" b="1" dirty="0" err="1"/>
              <a:t>Tyre</a:t>
            </a:r>
            <a:r>
              <a:rPr lang="en-US" sz="2400" b="1" dirty="0"/>
              <a:t> from the north Nebuchadnezzar king of Babylon, king of kings, with horses, with chariots, and with horsemen, and an army with many people. </a:t>
            </a:r>
          </a:p>
          <a:p>
            <a:pPr>
              <a:spcAft>
                <a:spcPts val="600"/>
              </a:spcAft>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Importance of Babylon in the Bible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6541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6078587"/>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From Genesis 11 to Revelation 18</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name Babylon found 295 times in the Bible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Babylon was God’s tool of vengeance</a:t>
            </a:r>
          </a:p>
          <a:p>
            <a:pPr>
              <a:spcAft>
                <a:spcPts val="600"/>
              </a:spcAft>
              <a:tabLst>
                <a:tab pos="111125" algn="l"/>
              </a:tabLst>
            </a:pPr>
            <a:r>
              <a:rPr lang="en-US" sz="2800" b="1" dirty="0">
                <a:solidFill>
                  <a:schemeClr val="tx1"/>
                </a:solidFill>
              </a:rPr>
              <a:t>     - Against </a:t>
            </a:r>
            <a:r>
              <a:rPr lang="en-US" sz="2800" b="1" dirty="0" err="1">
                <a:solidFill>
                  <a:schemeClr val="tx1"/>
                </a:solidFill>
              </a:rPr>
              <a:t>Tyre</a:t>
            </a:r>
            <a:r>
              <a:rPr lang="en-US" sz="2800" b="1" dirty="0">
                <a:solidFill>
                  <a:schemeClr val="tx1"/>
                </a:solidFill>
              </a:rPr>
              <a:t> –</a:t>
            </a:r>
            <a:r>
              <a:rPr lang="en-US" sz="2800" b="1" dirty="0" err="1">
                <a:solidFill>
                  <a:schemeClr val="tx1"/>
                </a:solidFill>
              </a:rPr>
              <a:t>Eze</a:t>
            </a:r>
            <a:r>
              <a:rPr lang="en-US" sz="2800" b="1" dirty="0">
                <a:solidFill>
                  <a:schemeClr val="tx1"/>
                </a:solidFill>
              </a:rPr>
              <a:t>. 26:2-7 </a:t>
            </a:r>
          </a:p>
          <a:p>
            <a:pPr>
              <a:spcAft>
                <a:spcPts val="600"/>
              </a:spcAft>
              <a:tabLst>
                <a:tab pos="111125" algn="l"/>
              </a:tabLst>
            </a:pPr>
            <a:r>
              <a:rPr lang="en-US" sz="2800" b="1" dirty="0">
                <a:solidFill>
                  <a:schemeClr val="tx1"/>
                </a:solidFill>
              </a:rPr>
              <a:t>     - Against Jerusalem – Jer. 25:8-9</a:t>
            </a:r>
          </a:p>
          <a:p>
            <a:r>
              <a:rPr lang="en-US" sz="2800" b="1" dirty="0" err="1"/>
              <a:t>Jer</a:t>
            </a:r>
            <a:r>
              <a:rPr lang="en-US" sz="2800" b="1" dirty="0"/>
              <a:t> 25:8  "Therefore thus says the LORD of hosts: 'Because you have not heard My words,   </a:t>
            </a:r>
            <a:r>
              <a:rPr lang="en-US" sz="2800" b="1" dirty="0" err="1"/>
              <a:t>Jer</a:t>
            </a:r>
            <a:r>
              <a:rPr lang="en-US" sz="2800" b="1" dirty="0"/>
              <a:t> 25:9  behold, I will send and take all the families of the north,' says the LORD, 'and Nebuchadnezzar the king of Babylon, My servant, and will bring them against this land, against its inhabitants, and against these nations all around, and will utterly destroy them, and make them an astonishment, a hissing, and perpetual desolations. </a:t>
            </a:r>
          </a:p>
          <a:p>
            <a:pPr>
              <a:spcAft>
                <a:spcPts val="600"/>
              </a:spcAft>
              <a:tabLst>
                <a:tab pos="111125" algn="l"/>
              </a:tabLst>
            </a:pPr>
            <a:endParaRPr lang="en-US" sz="28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Importance of Babylon in the Bible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96594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3570208"/>
          </a:xfrm>
          <a:prstGeom prst="rect">
            <a:avLst/>
          </a:prstGeom>
          <a:noFill/>
        </p:spPr>
        <p:txBody>
          <a:bodyPr wrap="square" rtlCol="0">
            <a:spAutoFit/>
          </a:bodyPr>
          <a:lstStyle/>
          <a:p>
            <a:pPr marL="230188" indent="-230188">
              <a:spcAft>
                <a:spcPts val="600"/>
              </a:spcAft>
              <a:buFont typeface="Arial" panose="020B0604020202020204" pitchFamily="34" charset="0"/>
              <a:buChar char="•"/>
              <a:tabLst>
                <a:tab pos="111125" algn="l"/>
              </a:tabLst>
            </a:pPr>
            <a:r>
              <a:rPr lang="en-US" sz="2800" b="1" dirty="0">
                <a:solidFill>
                  <a:schemeClr val="tx1"/>
                </a:solidFill>
              </a:rPr>
              <a:t>From Genesis 11 to Revelation 18</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The name Babylon found 295 times in the Bible</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Babylon was God’s tool of vengeance</a:t>
            </a:r>
          </a:p>
          <a:p>
            <a:pPr>
              <a:spcAft>
                <a:spcPts val="600"/>
              </a:spcAft>
              <a:tabLst>
                <a:tab pos="111125" algn="l"/>
              </a:tabLst>
            </a:pPr>
            <a:r>
              <a:rPr lang="en-US" sz="2800" b="1" dirty="0">
                <a:solidFill>
                  <a:schemeClr val="tx1"/>
                </a:solidFill>
              </a:rPr>
              <a:t>     - Against </a:t>
            </a:r>
            <a:r>
              <a:rPr lang="en-US" sz="2800" b="1" dirty="0" err="1">
                <a:solidFill>
                  <a:schemeClr val="tx1"/>
                </a:solidFill>
              </a:rPr>
              <a:t>Tyre</a:t>
            </a:r>
            <a:r>
              <a:rPr lang="en-US" sz="2800" b="1" dirty="0">
                <a:solidFill>
                  <a:schemeClr val="tx1"/>
                </a:solidFill>
              </a:rPr>
              <a:t> –</a:t>
            </a:r>
            <a:r>
              <a:rPr lang="en-US" sz="2800" b="1" dirty="0" err="1">
                <a:solidFill>
                  <a:schemeClr val="tx1"/>
                </a:solidFill>
              </a:rPr>
              <a:t>Eze</a:t>
            </a:r>
            <a:r>
              <a:rPr lang="en-US" sz="2800" b="1" dirty="0">
                <a:solidFill>
                  <a:schemeClr val="tx1"/>
                </a:solidFill>
              </a:rPr>
              <a:t>. 26:2-7 </a:t>
            </a:r>
          </a:p>
          <a:p>
            <a:pPr>
              <a:spcAft>
                <a:spcPts val="600"/>
              </a:spcAft>
              <a:tabLst>
                <a:tab pos="111125" algn="l"/>
              </a:tabLst>
            </a:pPr>
            <a:r>
              <a:rPr lang="en-US" sz="2800" b="1" dirty="0">
                <a:solidFill>
                  <a:schemeClr val="tx1"/>
                </a:solidFill>
              </a:rPr>
              <a:t>     - Against Jerusalem – Jer. 25:8-9</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Lasted only about 70 years; destroyed by Persia—Dan. 5</a:t>
            </a:r>
          </a:p>
          <a:p>
            <a:pPr marL="230188" indent="-230188">
              <a:spcAft>
                <a:spcPts val="600"/>
              </a:spcAft>
              <a:buFont typeface="Arial" panose="020B0604020202020204" pitchFamily="34" charset="0"/>
              <a:buChar char="•"/>
              <a:tabLst>
                <a:tab pos="111125" algn="l"/>
              </a:tabLst>
            </a:pPr>
            <a:r>
              <a:rPr lang="en-US" sz="2800" b="1" dirty="0">
                <a:solidFill>
                  <a:schemeClr val="tx1"/>
                </a:solidFill>
              </a:rPr>
              <a:t>Pompous prideful  i.e. Nebuchadnezzar in Dan. 4</a:t>
            </a: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707886"/>
          </a:xfrm>
          <a:prstGeom prst="rect">
            <a:avLst/>
          </a:prstGeom>
        </p:spPr>
        <p:txBody>
          <a:bodyPr wrap="square">
            <a:spAutoFit/>
          </a:bodyPr>
          <a:lstStyle/>
          <a:p>
            <a:pPr algn="ctr">
              <a:spcAft>
                <a:spcPts val="500"/>
              </a:spcAft>
            </a:pPr>
            <a:r>
              <a:rPr lang="en-US" sz="4000" b="1" dirty="0"/>
              <a:t>The Importance of Babylon in the Bible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4509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988272"/>
            <a:ext cx="11514499" cy="5786199"/>
          </a:xfrm>
          <a:prstGeom prst="rect">
            <a:avLst/>
          </a:prstGeom>
          <a:noFill/>
        </p:spPr>
        <p:txBody>
          <a:bodyPr wrap="square" rtlCol="0">
            <a:spAutoFit/>
          </a:bodyPr>
          <a:lstStyle/>
          <a:p>
            <a:pPr>
              <a:spcAft>
                <a:spcPts val="600"/>
              </a:spcAft>
              <a:tabLst>
                <a:tab pos="111125" algn="l"/>
              </a:tabLst>
            </a:pPr>
            <a:r>
              <a:rPr lang="en-US" sz="2400" b="1" dirty="0"/>
              <a:t>According to Herodotus, the city, which lay in a great plain, was </a:t>
            </a:r>
            <a:r>
              <a:rPr lang="en-US" sz="2400" b="1" dirty="0">
                <a:solidFill>
                  <a:schemeClr val="tx1"/>
                </a:solidFill>
              </a:rPr>
              <a:t>square in its plan and measured 120 furlongs (</a:t>
            </a:r>
            <a:r>
              <a:rPr lang="en-US" sz="2400" b="1" i="1" dirty="0">
                <a:solidFill>
                  <a:schemeClr val="tx1"/>
                </a:solidFill>
              </a:rPr>
              <a:t>stadia</a:t>
            </a:r>
            <a:r>
              <a:rPr lang="en-US" sz="2400" b="1" dirty="0">
                <a:solidFill>
                  <a:schemeClr val="tx1"/>
                </a:solidFill>
              </a:rPr>
              <a:t>) each way - 480 in all. Each side was therefore about 14 miles long, making a circuit of nearly 56 miles, and an area of nearly 196 square miles. As the space enclosed is so great, and traces of the walls would seem to be wanting, these figures may be regarded as open to question. Around the city, Herodotus says, there was a deep and broad moat full of water, and then came a wall 50 royal cubits thick and 200 cubits high, pierced by 100 gateways with brazen gates and lintels. Reckoning the cubit at 18 2/3 inches, this would mean that Babylon's walls were no less than 311 ft. high; and regarding the royal cubit as being equal to 21 inches, their thickness would be something like 87 ft. Notwithstanding that Babylon has been the quarry of the neighboring builders for two millenniums, it is surprising that such extensive masses of brickwork should have disappeared without leaving at least a few recognizable traces.</a:t>
            </a:r>
          </a:p>
          <a:p>
            <a:pPr marL="230188" indent="-230188">
              <a:spcAft>
                <a:spcPts val="600"/>
              </a:spcAft>
              <a:buFont typeface="Arial" panose="020B0604020202020204" pitchFamily="34" charset="0"/>
              <a:buChar char="•"/>
              <a:tabLst>
                <a:tab pos="111125" algn="l"/>
              </a:tabLst>
            </a:pP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72557"/>
            <a:ext cx="11662610" cy="646331"/>
          </a:xfrm>
          <a:prstGeom prst="rect">
            <a:avLst/>
          </a:prstGeom>
        </p:spPr>
        <p:txBody>
          <a:bodyPr wrap="square">
            <a:spAutoFit/>
          </a:bodyPr>
          <a:lstStyle/>
          <a:p>
            <a:pPr algn="ctr">
              <a:spcAft>
                <a:spcPts val="500"/>
              </a:spcAft>
            </a:pPr>
            <a:r>
              <a:rPr lang="en-US" sz="3600" b="1" dirty="0"/>
              <a:t>Ancient Description of Babylon by Roman Historian</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558941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6001643"/>
          </a:xfrm>
          <a:prstGeom prst="rect">
            <a:avLst/>
          </a:prstGeom>
          <a:noFill/>
        </p:spPr>
        <p:txBody>
          <a:bodyPr wrap="square" rtlCol="0">
            <a:spAutoFit/>
          </a:bodyPr>
          <a:lstStyle/>
          <a:p>
            <a:pPr>
              <a:tabLst>
                <a:tab pos="2457450" algn="l"/>
              </a:tabLst>
            </a:pPr>
            <a:r>
              <a:rPr lang="en-US" sz="2400" b="1" dirty="0"/>
              <a:t>Dan 4:1  Nebuchadnezzar the king, To all peoples, nations, and languages that dwell in all the earth: Peace be multiplied to you. </a:t>
            </a:r>
          </a:p>
          <a:p>
            <a:pPr>
              <a:tabLst>
                <a:tab pos="2457450" algn="l"/>
              </a:tabLst>
            </a:pPr>
            <a:r>
              <a:rPr lang="en-US" sz="2400" b="1" dirty="0"/>
              <a:t>Dan 4:2  I thought it good to declare the signs and wonders that the Most High God has worked for me. </a:t>
            </a:r>
          </a:p>
          <a:p>
            <a:pPr>
              <a:tabLst>
                <a:tab pos="2457450" algn="l"/>
              </a:tabLst>
            </a:pPr>
            <a:r>
              <a:rPr lang="en-US" sz="2400" b="1" dirty="0"/>
              <a:t>Dan 4:3  How great are His signs, And how mighty His wonders! His kingdom is an everlasting kingdom, And His dominion is from generation to generation. </a:t>
            </a:r>
          </a:p>
          <a:p>
            <a:pPr>
              <a:tabLst>
                <a:tab pos="2457450" algn="l"/>
              </a:tabLst>
            </a:pPr>
            <a:r>
              <a:rPr lang="en-US" sz="2400" b="1" dirty="0"/>
              <a:t>Dan 4:4  I, Nebuchadnezzar, was at rest in my house, and flourishing in my palace. </a:t>
            </a:r>
          </a:p>
          <a:p>
            <a:pPr>
              <a:tabLst>
                <a:tab pos="2457450" algn="l"/>
              </a:tabLst>
            </a:pPr>
            <a:r>
              <a:rPr lang="en-US" sz="2400" b="1" dirty="0"/>
              <a:t>Dan 4:5  I saw a dream which made me afraid, and the thoughts on my bed and the visions of my head troubled me. </a:t>
            </a:r>
          </a:p>
          <a:p>
            <a:pPr>
              <a:tabLst>
                <a:tab pos="2457450" algn="l"/>
              </a:tabLst>
            </a:pPr>
            <a:r>
              <a:rPr lang="en-US" sz="2400" b="1" dirty="0"/>
              <a:t>Dan 4:6  Therefore I issued a decree to bring in all the wise men of Babylon before me, that they might make known to me the interpretation of the dream. </a:t>
            </a:r>
          </a:p>
          <a:p>
            <a:pPr>
              <a:tabLst>
                <a:tab pos="2457450" algn="l"/>
              </a:tabLst>
            </a:pPr>
            <a:r>
              <a:rPr lang="en-US" sz="2400" b="1" dirty="0"/>
              <a:t>Dan 4:7  Then the magicians, the astrologers, the Chaldeans, and the soothsayers came in, and I told them the dream; but they did not make known to me its interpretation.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135200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5632311"/>
          </a:xfrm>
          <a:prstGeom prst="rect">
            <a:avLst/>
          </a:prstGeom>
          <a:noFill/>
        </p:spPr>
        <p:txBody>
          <a:bodyPr wrap="square" rtlCol="0">
            <a:spAutoFit/>
          </a:bodyPr>
          <a:lstStyle/>
          <a:p>
            <a:pPr>
              <a:tabLst>
                <a:tab pos="2457450" algn="l"/>
              </a:tabLst>
            </a:pPr>
            <a:r>
              <a:rPr lang="en-US" sz="2400" b="1" dirty="0"/>
              <a:t>Dan 4:8  But at last Daniel came before me (his name is Belteshazzar, according to the name of my god; in him is the Spirit of the Holy God), and I told the dream before him, saying: </a:t>
            </a:r>
          </a:p>
          <a:p>
            <a:pPr>
              <a:tabLst>
                <a:tab pos="2457450" algn="l"/>
              </a:tabLst>
            </a:pPr>
            <a:r>
              <a:rPr lang="en-US" sz="2400" b="1" dirty="0"/>
              <a:t>Dan 4:9  "Belteshazzar, chief of the magicians, because I know that the Spirit of the Holy God is in you, and no secret troubles you, explain to me the visions of my dream that I have seen, and its interpretation. </a:t>
            </a:r>
          </a:p>
          <a:p>
            <a:pPr>
              <a:tabLst>
                <a:tab pos="2457450" algn="l"/>
              </a:tabLst>
            </a:pPr>
            <a:r>
              <a:rPr lang="en-US" sz="2400" b="1" dirty="0"/>
              <a:t>Dan 4:10  These were the visions of my head while on my bed: I was looking, and behold, A tree in the midst of the earth, And its height was great. </a:t>
            </a:r>
          </a:p>
          <a:p>
            <a:pPr>
              <a:tabLst>
                <a:tab pos="2457450" algn="l"/>
              </a:tabLst>
            </a:pPr>
            <a:r>
              <a:rPr lang="en-US" sz="2400" b="1" dirty="0"/>
              <a:t>Dan 4:11  The tree grew and became strong; Its height reached to the heavens, And it could be seen to the ends of all the earth. </a:t>
            </a:r>
          </a:p>
          <a:p>
            <a:pPr>
              <a:tabLst>
                <a:tab pos="2457450" algn="l"/>
              </a:tabLst>
            </a:pPr>
            <a:r>
              <a:rPr lang="en-US" sz="2400" b="1" dirty="0"/>
              <a:t>Dan 4:12  Its leaves were lovely, Its fruit abundant, And in it was food for all. The beasts of the field found shade under it, The birds of the heavens dwelt in its branches, And all flesh was fed from it. </a:t>
            </a:r>
          </a:p>
          <a:p>
            <a:pPr>
              <a:tabLst>
                <a:tab pos="2457450" algn="l"/>
              </a:tabLst>
            </a:pPr>
            <a:r>
              <a:rPr lang="en-US" sz="2400" b="1" dirty="0"/>
              <a:t>Dan 4:13  "I saw in the visions of my head while on my bed, and there was a watcher, a holy one, coming down from heaven.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413030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610600" y="6356350"/>
            <a:ext cx="2743200" cy="365125"/>
          </a:xfrm>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82155" y="129309"/>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8B2504E9-3967-4602-8EE2-1A2FB1CDE980}"/>
              </a:ext>
            </a:extLst>
          </p:cNvPr>
          <p:cNvSpPr txBox="1"/>
          <p:nvPr/>
        </p:nvSpPr>
        <p:spPr>
          <a:xfrm>
            <a:off x="317285" y="771102"/>
            <a:ext cx="11514499" cy="5632311"/>
          </a:xfrm>
          <a:prstGeom prst="rect">
            <a:avLst/>
          </a:prstGeom>
          <a:noFill/>
        </p:spPr>
        <p:txBody>
          <a:bodyPr wrap="square" rtlCol="0">
            <a:spAutoFit/>
          </a:bodyPr>
          <a:lstStyle/>
          <a:p>
            <a:pPr>
              <a:tabLst>
                <a:tab pos="2457450" algn="l"/>
              </a:tabLst>
            </a:pPr>
            <a:r>
              <a:rPr lang="en-US" sz="2400" b="1" dirty="0"/>
              <a:t>Dan 4:18  "This dream I, King Nebuchadnezzar, have seen. Now you, Belteshazzar, declare its interpretation, since all the wise men of my kingdom are not able to make known to me the interpretation; but you are able, for the Spirit of the Holy God is in you." </a:t>
            </a:r>
          </a:p>
          <a:p>
            <a:pPr>
              <a:tabLst>
                <a:tab pos="2457450" algn="l"/>
              </a:tabLst>
            </a:pPr>
            <a:r>
              <a:rPr lang="en-US" sz="2400" b="1" dirty="0"/>
              <a:t>Daniel Interprets the Second Dream</a:t>
            </a:r>
          </a:p>
          <a:p>
            <a:pPr>
              <a:tabLst>
                <a:tab pos="2457450" algn="l"/>
              </a:tabLst>
            </a:pPr>
            <a:r>
              <a:rPr lang="en-US" sz="2400" b="1" dirty="0"/>
              <a:t>Dan 4:19  Then Daniel, whose name was Belteshazzar, was astonished for a time, and his thoughts troubled him. So the king spoke, and said, "Belteshazzar, do not let the dream or its interpretation trouble you." Belteshazzar answered and said, "My lord, may the dream concern those who hate you, and its interpretation concern your enemies! </a:t>
            </a:r>
          </a:p>
          <a:p>
            <a:pPr>
              <a:tabLst>
                <a:tab pos="2457450" algn="l"/>
              </a:tabLst>
            </a:pPr>
            <a:r>
              <a:rPr lang="en-US" sz="2400" b="1" dirty="0"/>
              <a:t>Dan 4:20  "The tree that you saw, which grew and became strong, whose height reached to the heavens and which could be seen by all the earth, </a:t>
            </a:r>
          </a:p>
          <a:p>
            <a:pPr>
              <a:tabLst>
                <a:tab pos="2457450" algn="l"/>
              </a:tabLst>
            </a:pPr>
            <a:r>
              <a:rPr lang="en-US" sz="2400" b="1" dirty="0"/>
              <a:t>Dan 4:21  whose leaves were lovely and its fruit abundant, in which was food for all, under which the beasts of the field dwelt, and in whose branches the birds of the heaven had their home— </a:t>
            </a:r>
            <a:endParaRPr lang="en-US" sz="2400" b="1" dirty="0">
              <a:solidFill>
                <a:schemeClr val="tx1"/>
              </a:solidFill>
            </a:endParaRPr>
          </a:p>
        </p:txBody>
      </p:sp>
      <p:sp>
        <p:nvSpPr>
          <p:cNvPr id="9" name="Rectangle 8">
            <a:extLst>
              <a:ext uri="{FF2B5EF4-FFF2-40B4-BE49-F238E27FC236}">
                <a16:creationId xmlns:a16="http://schemas.microsoft.com/office/drawing/2014/main" id="{7349AF8C-4B16-42E9-AEEE-3600E399576D}"/>
              </a:ext>
            </a:extLst>
          </p:cNvPr>
          <p:cNvSpPr/>
          <p:nvPr/>
        </p:nvSpPr>
        <p:spPr>
          <a:xfrm>
            <a:off x="240632" y="203977"/>
            <a:ext cx="11662610" cy="646331"/>
          </a:xfrm>
          <a:prstGeom prst="rect">
            <a:avLst/>
          </a:prstGeom>
        </p:spPr>
        <p:txBody>
          <a:bodyPr wrap="square">
            <a:spAutoFit/>
          </a:bodyPr>
          <a:lstStyle/>
          <a:p>
            <a:pPr algn="ctr">
              <a:spcAft>
                <a:spcPts val="500"/>
              </a:spcAft>
            </a:pPr>
            <a:r>
              <a:rPr lang="en-US" sz="3600" b="1" dirty="0"/>
              <a:t>Nebuchadnezzar—height to depth to NEW height</a:t>
            </a:r>
            <a:endParaRPr lang="en-US" sz="105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292982724"/>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658</Words>
  <Application>Microsoft Office PowerPoint</Application>
  <PresentationFormat>Widescreen</PresentationFormat>
  <Paragraphs>145</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239</cp:revision>
  <cp:lastPrinted>2019-08-20T18:44:03Z</cp:lastPrinted>
  <dcterms:modified xsi:type="dcterms:W3CDTF">2019-10-07T15:12:24Z</dcterms:modified>
</cp:coreProperties>
</file>