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7"/>
  </p:notesMasterIdLst>
  <p:handoutMasterIdLst>
    <p:handoutMasterId r:id="rId28"/>
  </p:handoutMasterIdLst>
  <p:sldIdLst>
    <p:sldId id="2056" r:id="rId2"/>
    <p:sldId id="2058" r:id="rId3"/>
    <p:sldId id="2059" r:id="rId4"/>
    <p:sldId id="2067" r:id="rId5"/>
    <p:sldId id="2064" r:id="rId6"/>
    <p:sldId id="2068" r:id="rId7"/>
    <p:sldId id="2065" r:id="rId8"/>
    <p:sldId id="2070" r:id="rId9"/>
    <p:sldId id="2063" r:id="rId10"/>
    <p:sldId id="2071" r:id="rId11"/>
    <p:sldId id="2072" r:id="rId12"/>
    <p:sldId id="2073" r:id="rId13"/>
    <p:sldId id="2074" r:id="rId14"/>
    <p:sldId id="2075" r:id="rId15"/>
    <p:sldId id="2076" r:id="rId16"/>
    <p:sldId id="2060" r:id="rId17"/>
    <p:sldId id="2077" r:id="rId18"/>
    <p:sldId id="2061" r:id="rId19"/>
    <p:sldId id="2078" r:id="rId20"/>
    <p:sldId id="2079" r:id="rId21"/>
    <p:sldId id="2080" r:id="rId22"/>
    <p:sldId id="2083" r:id="rId23"/>
    <p:sldId id="2084" r:id="rId24"/>
    <p:sldId id="2081" r:id="rId25"/>
    <p:sldId id="2085" r:id="rId26"/>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2"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0A0A"/>
    <a:srgbClr val="D2A160"/>
    <a:srgbClr val="EEDE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autoAdjust="0"/>
  </p:normalViewPr>
  <p:slideViewPr>
    <p:cSldViewPr snapToGrid="0">
      <p:cViewPr varScale="1">
        <p:scale>
          <a:sx n="100" d="100"/>
          <a:sy n="100" d="100"/>
        </p:scale>
        <p:origin x="114" y="312"/>
      </p:cViewPr>
      <p:guideLst>
        <p:guide orient="horz" pos="2136"/>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9/30/2019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5940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1339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7559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3979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7037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2630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46579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47627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33745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4868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3564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77922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75277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48415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95821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99894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30763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276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1162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60804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1724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3112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2694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6369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7349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107413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60A0A"/>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207335" y="180753"/>
            <a:ext cx="11760547" cy="6475201"/>
          </a:xfrm>
          <a:prstGeom prst="rect">
            <a:avLst/>
          </a:prstGeom>
          <a:solidFill>
            <a:srgbClr val="D2A1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brotherhoodnews.com/2017/09/24/tenn-saints-injured-church-shooting/"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835190" y="3421654"/>
            <a:ext cx="2743200" cy="365125"/>
          </a:xfrm>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p:txBody>
      </p:sp>
      <p:sp>
        <p:nvSpPr>
          <p:cNvPr id="6" name="Rectangle 5">
            <a:extLst>
              <a:ext uri="{FF2B5EF4-FFF2-40B4-BE49-F238E27FC236}">
                <a16:creationId xmlns:a16="http://schemas.microsoft.com/office/drawing/2014/main" id="{E8EEAC2A-FCD4-4969-B86E-186416F441D9}"/>
              </a:ext>
            </a:extLst>
          </p:cNvPr>
          <p:cNvSpPr/>
          <p:nvPr/>
        </p:nvSpPr>
        <p:spPr>
          <a:xfrm>
            <a:off x="288758" y="344048"/>
            <a:ext cx="11614484" cy="6217087"/>
          </a:xfrm>
          <a:prstGeom prst="rect">
            <a:avLst/>
          </a:prstGeom>
        </p:spPr>
        <p:txBody>
          <a:bodyPr wrap="square">
            <a:spAutoFit/>
          </a:bodyPr>
          <a:lstStyle/>
          <a:p>
            <a:pPr algn="ctr"/>
            <a:r>
              <a:rPr lang="en-US" sz="6600" b="1" dirty="0"/>
              <a:t>A Study of Isaiah</a:t>
            </a:r>
          </a:p>
          <a:p>
            <a:pPr algn="ctr"/>
            <a:endParaRPr lang="en-US" sz="6600" b="1" dirty="0"/>
          </a:p>
          <a:p>
            <a:pPr algn="ctr"/>
            <a:r>
              <a:rPr lang="en-US" sz="6600" b="1" dirty="0"/>
              <a:t>CLASS TEN</a:t>
            </a:r>
          </a:p>
          <a:p>
            <a:pPr algn="ctr"/>
            <a:r>
              <a:rPr lang="en-US" sz="3200" b="1" dirty="0"/>
              <a:t>September 25, 2019</a:t>
            </a:r>
            <a:endParaRPr lang="en-US" sz="1100" b="1" dirty="0"/>
          </a:p>
          <a:p>
            <a:pPr algn="ctr"/>
            <a:endParaRPr lang="en-US" sz="4000" b="1" dirty="0"/>
          </a:p>
          <a:p>
            <a:pPr algn="ctr"/>
            <a:r>
              <a:rPr lang="en-US" sz="4000" b="1" dirty="0"/>
              <a:t>Palm Beach Lakes</a:t>
            </a:r>
            <a:endParaRPr lang="en-US" sz="1100" b="1" dirty="0"/>
          </a:p>
          <a:p>
            <a:pPr algn="ctr"/>
            <a:endParaRPr lang="en-US" sz="4000" b="1" dirty="0"/>
          </a:p>
          <a:p>
            <a:pPr algn="ctr"/>
            <a:r>
              <a:rPr lang="en-US" sz="2800" b="1" dirty="0"/>
              <a:t>Dan Jenkins</a:t>
            </a:r>
          </a:p>
          <a:p>
            <a:pPr algn="ctr"/>
            <a:endParaRPr lang="en-US" sz="2000" dirty="0"/>
          </a:p>
        </p:txBody>
      </p:sp>
    </p:spTree>
    <p:extLst>
      <p:ext uri="{BB962C8B-B14F-4D97-AF65-F5344CB8AC3E}">
        <p14:creationId xmlns:p14="http://schemas.microsoft.com/office/powerpoint/2010/main" val="2803559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b="1" dirty="0">
                <a:solidFill>
                  <a:schemeClr val="tx1"/>
                </a:solidFill>
              </a:rPr>
              <a:t> Isa. 44:28  Who says of Cyrus, 'He is My shepherd, And he shall </a:t>
            </a:r>
            <a:r>
              <a:rPr lang="en-US" sz="2200" b="1" dirty="0">
                <a:solidFill>
                  <a:srgbClr val="C00000"/>
                </a:solidFill>
              </a:rPr>
              <a:t>perform all My pleasure</a:t>
            </a:r>
            <a:r>
              <a:rPr lang="en-US" sz="2200" b="1" dirty="0">
                <a:solidFill>
                  <a:schemeClr val="tx1"/>
                </a:solidFill>
              </a:rPr>
              <a:t>, Saying to Jerusalem, "You shall be built," And to the temple, "Your foundation shall be laid." ‘ </a:t>
            </a:r>
          </a:p>
          <a:p>
            <a:pPr algn="just"/>
            <a:endParaRPr lang="en-US" sz="2200" b="1" dirty="0">
              <a:solidFill>
                <a:schemeClr val="tx1"/>
              </a:solidFill>
            </a:endParaRPr>
          </a:p>
          <a:p>
            <a:pPr algn="just"/>
            <a:r>
              <a:rPr lang="en-US" sz="2200" b="1" dirty="0">
                <a:solidFill>
                  <a:schemeClr val="tx1"/>
                </a:solidFill>
              </a:rPr>
              <a:t>Isa. 45:1 "Thus says the LORD to His anointed, To Cyrus, whose right hand I have held—To subdue nations before him And loose the armor of kings, To open before him the double doors, So that the gates will not be shut:</a:t>
            </a:r>
          </a:p>
          <a:p>
            <a:pPr algn="just"/>
            <a:r>
              <a:rPr lang="en-US" sz="2200" b="1" dirty="0">
                <a:solidFill>
                  <a:schemeClr val="tx1"/>
                </a:solidFill>
              </a:rPr>
              <a:t>Isa 45:2  'I will go before you And make the crooked places straight; I will break in pieces the gates of bronze And cut the bars of iron.  </a:t>
            </a:r>
            <a:endParaRPr lang="en-US" sz="20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342547" y="1163758"/>
            <a:ext cx="5196841" cy="907941"/>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He is My shepherd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perform all My pleasure</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God’s Description of Cyrus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33300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b="1" dirty="0">
                <a:solidFill>
                  <a:schemeClr val="tx1"/>
                </a:solidFill>
              </a:rPr>
              <a:t> Isa. 44:28  Who says of Cyrus, 'He is My shepherd, And he shall perform all My pleasure, </a:t>
            </a:r>
            <a:r>
              <a:rPr lang="en-US" sz="2200" b="1" dirty="0">
                <a:solidFill>
                  <a:srgbClr val="C00000"/>
                </a:solidFill>
              </a:rPr>
              <a:t>Saying to Jerusalem, "You shall be built,</a:t>
            </a:r>
            <a:r>
              <a:rPr lang="en-US" sz="2200" b="1" dirty="0">
                <a:solidFill>
                  <a:schemeClr val="tx1"/>
                </a:solidFill>
              </a:rPr>
              <a:t>" And to the temple, "Your foundation shall be laid." ‘ </a:t>
            </a:r>
          </a:p>
          <a:p>
            <a:pPr algn="just"/>
            <a:endParaRPr lang="en-US" sz="2200" b="1" dirty="0">
              <a:solidFill>
                <a:schemeClr val="tx1"/>
              </a:solidFill>
            </a:endParaRPr>
          </a:p>
          <a:p>
            <a:pPr algn="just"/>
            <a:r>
              <a:rPr lang="en-US" sz="2200" b="1" dirty="0">
                <a:solidFill>
                  <a:schemeClr val="tx1"/>
                </a:solidFill>
              </a:rPr>
              <a:t>Isa. 45:1 "Thus says the LORD to His anointed, To Cyrus, whose right hand I have held—To subdue nations before him And loose the armor of kings, To open before him the double doors, So that the gates will not be shut:</a:t>
            </a:r>
          </a:p>
          <a:p>
            <a:pPr algn="just"/>
            <a:r>
              <a:rPr lang="en-US" sz="2200" b="1" dirty="0">
                <a:solidFill>
                  <a:schemeClr val="tx1"/>
                </a:solidFill>
              </a:rPr>
              <a:t>Isa 45:2  'I will go before you And make the crooked places straight; I will break in pieces the gates of bronze And cut the bars of iron.  </a:t>
            </a:r>
            <a:endParaRPr lang="en-US" sz="20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342547" y="1163758"/>
            <a:ext cx="5196841" cy="180049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He is My shepherd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perform all My pleasure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Jerusalem</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shall be built”</a:t>
            </a: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God’s Description of Cyrus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950963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b="1" dirty="0">
                <a:solidFill>
                  <a:schemeClr val="tx1"/>
                </a:solidFill>
              </a:rPr>
              <a:t> Isa. 44:28  Who says of Cyrus, 'He is My shepherd, And he shall perform all My pleasure, Saying to Jerusalem, "You shall be built," And </a:t>
            </a:r>
            <a:r>
              <a:rPr lang="en-US" sz="2200" b="1" dirty="0">
                <a:solidFill>
                  <a:srgbClr val="C00000"/>
                </a:solidFill>
              </a:rPr>
              <a:t>to the temple, "Your foundation shall be laid." ‘ </a:t>
            </a:r>
          </a:p>
          <a:p>
            <a:pPr algn="just"/>
            <a:endParaRPr lang="en-US" sz="2200" b="1" dirty="0">
              <a:solidFill>
                <a:schemeClr val="tx1"/>
              </a:solidFill>
            </a:endParaRPr>
          </a:p>
          <a:p>
            <a:pPr algn="just"/>
            <a:r>
              <a:rPr lang="en-US" sz="2200" b="1" dirty="0">
                <a:solidFill>
                  <a:schemeClr val="tx1"/>
                </a:solidFill>
              </a:rPr>
              <a:t>Isa. 45:1 "Thus says the LORD to His anointed, To Cyrus, whose right hand I have held—To subdue nations before him And loose the armor of kings, To open before him the double doors, So that the gates will not be shut:</a:t>
            </a:r>
          </a:p>
          <a:p>
            <a:pPr algn="just"/>
            <a:r>
              <a:rPr lang="en-US" sz="2200" b="1" dirty="0">
                <a:solidFill>
                  <a:schemeClr val="tx1"/>
                </a:solidFill>
              </a:rPr>
              <a:t>Isa 45:2  'I will go before you And make the crooked places straight; I will break in pieces the gates of bronze And cut the bars of iron.  </a:t>
            </a:r>
            <a:endParaRPr lang="en-US" sz="20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342547" y="1163758"/>
            <a:ext cx="5196841" cy="2693045"/>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He is My shepherd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perform all My pleasure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Jerusalem</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shall be built”</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temple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“Your foundation shall be laid”</a:t>
            </a: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God’s Description of Cyrus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215128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6752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b="1" dirty="0">
                <a:solidFill>
                  <a:schemeClr val="tx1"/>
                </a:solidFill>
              </a:rPr>
              <a:t> Isa. 44:28  Who says of Cyrus, 'He is My shepherd, And he shall perform all My pleasure, Saying to Jerusalem, "You shall be built," And to the temple, "Your foundation shall be laid." ‘ </a:t>
            </a:r>
          </a:p>
          <a:p>
            <a:pPr algn="just"/>
            <a:endParaRPr lang="en-US" sz="2200" b="1" dirty="0">
              <a:solidFill>
                <a:schemeClr val="tx1"/>
              </a:solidFill>
            </a:endParaRPr>
          </a:p>
          <a:p>
            <a:pPr algn="just"/>
            <a:r>
              <a:rPr lang="en-US" sz="2200" b="1" dirty="0">
                <a:solidFill>
                  <a:schemeClr val="tx1"/>
                </a:solidFill>
              </a:rPr>
              <a:t>Isa. 45:1 "Thus says the LORD to </a:t>
            </a:r>
            <a:r>
              <a:rPr lang="en-US" sz="2200" b="1" dirty="0">
                <a:solidFill>
                  <a:srgbClr val="C00000"/>
                </a:solidFill>
              </a:rPr>
              <a:t>His anointed</a:t>
            </a:r>
            <a:r>
              <a:rPr lang="en-US" sz="2200" b="1" dirty="0">
                <a:solidFill>
                  <a:schemeClr val="tx1"/>
                </a:solidFill>
              </a:rPr>
              <a:t>, To Cyrus, whose right hand I have held—To subdue nations before him And loose the armor of kings, To open before him the double doors, So that the gates will not be shut:</a:t>
            </a:r>
          </a:p>
          <a:p>
            <a:pPr algn="just"/>
            <a:r>
              <a:rPr lang="en-US" sz="2200" b="1" dirty="0">
                <a:solidFill>
                  <a:schemeClr val="tx1"/>
                </a:solidFill>
              </a:rPr>
              <a:t>Isa 45:2  'I will go before you And make the crooked places straight; I will break in pieces the gates of bronze And cut the bars of iron.  </a:t>
            </a:r>
            <a:endParaRPr lang="en-US" sz="20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342547" y="1163758"/>
            <a:ext cx="5196841" cy="3139321"/>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He is My shepherd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perform all My pleasure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Jerusalem</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shall be built”</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temple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“Your foundation shall be laid”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are My anointed</a:t>
            </a: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God’s Description of Cyrus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662538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b="1" dirty="0">
                <a:solidFill>
                  <a:schemeClr val="tx1"/>
                </a:solidFill>
              </a:rPr>
              <a:t> Isa. 44:28  Who says of Cyrus, 'He is My shepherd, And he shall perform all My pleasure, Saying to Jerusalem, "You shall be built," And to the temple, "Your foundation shall be laid." ‘ </a:t>
            </a:r>
          </a:p>
          <a:p>
            <a:pPr algn="just"/>
            <a:endParaRPr lang="en-US" sz="2200" b="1" dirty="0">
              <a:solidFill>
                <a:schemeClr val="tx1"/>
              </a:solidFill>
            </a:endParaRPr>
          </a:p>
          <a:p>
            <a:pPr algn="just"/>
            <a:r>
              <a:rPr lang="en-US" sz="2200" b="1" dirty="0">
                <a:solidFill>
                  <a:schemeClr val="tx1"/>
                </a:solidFill>
              </a:rPr>
              <a:t>Isa. 45:1 "Thus says the LORD to His anointed, To Cyrus, </a:t>
            </a:r>
            <a:r>
              <a:rPr lang="en-US" sz="2200" b="1" dirty="0">
                <a:solidFill>
                  <a:srgbClr val="C00000"/>
                </a:solidFill>
              </a:rPr>
              <a:t>whose right hand I have held</a:t>
            </a:r>
            <a:r>
              <a:rPr lang="en-US" sz="2200" b="1" dirty="0">
                <a:solidFill>
                  <a:schemeClr val="tx1"/>
                </a:solidFill>
              </a:rPr>
              <a:t>—To subdue nations before him And loose the armor of kings, To open before him the double doors, So that the gates will not be shut:</a:t>
            </a:r>
          </a:p>
          <a:p>
            <a:pPr algn="just"/>
            <a:r>
              <a:rPr lang="en-US" sz="2200" b="1" dirty="0">
                <a:solidFill>
                  <a:schemeClr val="tx1"/>
                </a:solidFill>
              </a:rPr>
              <a:t>Isa 45:2  'I will go before you And make the crooked places straight; I will break in pieces the gates of bronze And cut the bars of iron.  </a:t>
            </a:r>
            <a:endParaRPr lang="en-US" sz="20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342547" y="1163758"/>
            <a:ext cx="5196841" cy="3585597"/>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He is My shepherd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perform all My pleasure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Jerusalem</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shall be built”</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temple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“Your foundation shall be laid”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are My anointed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I will hold your right hand</a:t>
            </a: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God’s Description of Cyrus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811725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b="1" dirty="0">
                <a:solidFill>
                  <a:schemeClr val="tx1"/>
                </a:solidFill>
              </a:rPr>
              <a:t> Isa. 44:28  Who says of Cyrus, 'He is My shepherd, And he shall perform all My pleasure, Saying to Jerusalem, "You shall be built," And to the temple, "Your foundation shall be laid." ‘ </a:t>
            </a:r>
          </a:p>
          <a:p>
            <a:pPr algn="just"/>
            <a:endParaRPr lang="en-US" sz="2200" b="1" dirty="0">
              <a:solidFill>
                <a:schemeClr val="tx1"/>
              </a:solidFill>
            </a:endParaRPr>
          </a:p>
          <a:p>
            <a:pPr algn="just"/>
            <a:r>
              <a:rPr lang="en-US" sz="2200" b="1" dirty="0">
                <a:solidFill>
                  <a:schemeClr val="tx1"/>
                </a:solidFill>
              </a:rPr>
              <a:t>Isa. 45:1 "Thus says the LORD to His anointed, To Cyrus, whose right hand I have held—To subdue nations before him And loose the armor of kings, To open before him the double doors, So that the gates will not be shut:</a:t>
            </a:r>
          </a:p>
          <a:p>
            <a:pPr algn="just"/>
            <a:r>
              <a:rPr lang="en-US" sz="2200" b="1" dirty="0">
                <a:solidFill>
                  <a:schemeClr val="tx1"/>
                </a:solidFill>
              </a:rPr>
              <a:t>Isa 45:2  'I </a:t>
            </a:r>
            <a:r>
              <a:rPr lang="en-US" sz="2200" b="1" dirty="0">
                <a:solidFill>
                  <a:srgbClr val="C00000"/>
                </a:solidFill>
              </a:rPr>
              <a:t>will go before you </a:t>
            </a:r>
            <a:r>
              <a:rPr lang="en-US" sz="2200" b="1" dirty="0">
                <a:solidFill>
                  <a:schemeClr val="tx1"/>
                </a:solidFill>
              </a:rPr>
              <a:t>And make the crooked places straight; I will break in pieces the gates of bronze And cut the bars of iron.  </a:t>
            </a:r>
            <a:endParaRPr lang="en-US" sz="20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342547" y="1163758"/>
            <a:ext cx="5196841" cy="403187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He is My shepherd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perform all My pleasure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Jerusalem</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shall be built”</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temple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“Your foundation shall be laid”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are My anointed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I will hold your right hand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I will go before you</a:t>
            </a: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God’s Description of Cyrus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031893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62337"/>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1200"/>
              </a:spcAft>
            </a:pPr>
            <a:r>
              <a:rPr lang="en-US" sz="2200" b="1" dirty="0">
                <a:solidFill>
                  <a:schemeClr val="tx1"/>
                </a:solidFill>
              </a:rPr>
              <a:t>Isa. 45:3  I will give you the treasures of darkness And hidden riches of secret places, That you may know that I, the LORD, Who call you by your name, Am the God of Israel. </a:t>
            </a:r>
          </a:p>
          <a:p>
            <a:pPr algn="just">
              <a:spcAft>
                <a:spcPts val="1200"/>
              </a:spcAft>
            </a:pPr>
            <a:r>
              <a:rPr lang="en-US" sz="2200" b="1" dirty="0">
                <a:solidFill>
                  <a:schemeClr val="tx1"/>
                </a:solidFill>
              </a:rPr>
              <a:t>Isa 45:4  For Jacob My servant's sake, And Israel My elect, I have even called you by your name; </a:t>
            </a:r>
            <a:r>
              <a:rPr lang="en-US" sz="2200" b="1" dirty="0">
                <a:solidFill>
                  <a:srgbClr val="C00000"/>
                </a:solidFill>
              </a:rPr>
              <a:t>I have named you</a:t>
            </a:r>
            <a:r>
              <a:rPr lang="en-US" sz="2200" b="1" dirty="0">
                <a:solidFill>
                  <a:schemeClr val="tx1"/>
                </a:solidFill>
              </a:rPr>
              <a:t>, though you have not known Me. </a:t>
            </a:r>
          </a:p>
          <a:p>
            <a:pPr algn="just">
              <a:spcAft>
                <a:spcPts val="1200"/>
              </a:spcAft>
            </a:pPr>
            <a:r>
              <a:rPr lang="en-US" sz="2200" b="1" dirty="0">
                <a:solidFill>
                  <a:schemeClr val="tx1"/>
                </a:solidFill>
              </a:rPr>
              <a:t>Isa. 45:5  I am the LORD, and there is no other; There is no God besides Me. I will gird you, though you have not known Me.</a:t>
            </a:r>
          </a:p>
          <a:p>
            <a:pPr algn="just"/>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God’s Description of Cyrus</a:t>
            </a:r>
            <a:endParaRPr lang="en-US" sz="1100" b="1" dirty="0">
              <a:solidFill>
                <a:schemeClr val="tx1"/>
              </a:solidFill>
              <a:latin typeface="Calibri" panose="020F0502020204030204" pitchFamily="34" charset="0"/>
            </a:endParaRPr>
          </a:p>
        </p:txBody>
      </p:sp>
      <p:sp>
        <p:nvSpPr>
          <p:cNvPr id="10" name="TextBox 9">
            <a:extLst>
              <a:ext uri="{FF2B5EF4-FFF2-40B4-BE49-F238E27FC236}">
                <a16:creationId xmlns:a16="http://schemas.microsoft.com/office/drawing/2014/main" id="{FF7A0ED1-9D66-4185-A73B-D1CFB1675741}"/>
              </a:ext>
            </a:extLst>
          </p:cNvPr>
          <p:cNvSpPr txBox="1"/>
          <p:nvPr/>
        </p:nvSpPr>
        <p:spPr>
          <a:xfrm>
            <a:off x="342547" y="1163758"/>
            <a:ext cx="5196841" cy="4478149"/>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He is My shepherd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perform all My pleasure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Jerusalem</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shall be built”</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temple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“Your foundation shall be laid”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are My anointed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I will hold your right hand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I will go before you</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I have named you</a:t>
            </a:r>
            <a:endParaRPr lang="en-US" sz="2000" b="1" dirty="0">
              <a:solidFill>
                <a:schemeClr val="tx1"/>
              </a:solidFill>
            </a:endParaRPr>
          </a:p>
        </p:txBody>
      </p:sp>
    </p:spTree>
    <p:extLst>
      <p:ext uri="{BB962C8B-B14F-4D97-AF65-F5344CB8AC3E}">
        <p14:creationId xmlns:p14="http://schemas.microsoft.com/office/powerpoint/2010/main" val="222583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3652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1200"/>
              </a:spcAft>
            </a:pPr>
            <a:r>
              <a:rPr lang="en-US" sz="2200" b="1" dirty="0">
                <a:solidFill>
                  <a:schemeClr val="tx1"/>
                </a:solidFill>
              </a:rPr>
              <a:t>Isa. 45:3  I will give you the treasures of darkness And hidden riches of secret places, That you may know that I, the LORD, Who call you by your name, Am the God of Israel. </a:t>
            </a:r>
          </a:p>
          <a:p>
            <a:pPr algn="just">
              <a:spcAft>
                <a:spcPts val="1200"/>
              </a:spcAft>
            </a:pPr>
            <a:r>
              <a:rPr lang="en-US" sz="2200" b="1" dirty="0">
                <a:solidFill>
                  <a:schemeClr val="tx1"/>
                </a:solidFill>
              </a:rPr>
              <a:t>Isa 45:4  For Jacob My servant's sake, And Israel My elect, I have even called you by your name; I have named you, though you have not known Me. </a:t>
            </a:r>
          </a:p>
          <a:p>
            <a:pPr algn="just">
              <a:spcAft>
                <a:spcPts val="1200"/>
              </a:spcAft>
            </a:pPr>
            <a:r>
              <a:rPr lang="en-US" sz="2200" b="1" dirty="0">
                <a:solidFill>
                  <a:schemeClr val="tx1"/>
                </a:solidFill>
              </a:rPr>
              <a:t>Isa. 45:5  I am the LORD, and there is no other; There is no God besides Me. I will gird you, </a:t>
            </a:r>
            <a:r>
              <a:rPr lang="en-US" sz="2200" b="1" dirty="0">
                <a:solidFill>
                  <a:srgbClr val="C00000"/>
                </a:solidFill>
              </a:rPr>
              <a:t>though you have not known Me.</a:t>
            </a:r>
          </a:p>
          <a:p>
            <a:pPr algn="just"/>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God’s Description of Cyrus</a:t>
            </a:r>
            <a:endParaRPr lang="en-US" sz="1100" b="1" dirty="0">
              <a:solidFill>
                <a:schemeClr val="tx1"/>
              </a:solidFill>
              <a:latin typeface="Calibri" panose="020F0502020204030204" pitchFamily="34" charset="0"/>
            </a:endParaRPr>
          </a:p>
        </p:txBody>
      </p:sp>
      <p:sp>
        <p:nvSpPr>
          <p:cNvPr id="10" name="TextBox 9">
            <a:extLst>
              <a:ext uri="{FF2B5EF4-FFF2-40B4-BE49-F238E27FC236}">
                <a16:creationId xmlns:a16="http://schemas.microsoft.com/office/drawing/2014/main" id="{D68B5B09-AC8F-4DCB-A638-4CCCE1A05A6C}"/>
              </a:ext>
            </a:extLst>
          </p:cNvPr>
          <p:cNvSpPr txBox="1"/>
          <p:nvPr/>
        </p:nvSpPr>
        <p:spPr>
          <a:xfrm>
            <a:off x="342547" y="1163758"/>
            <a:ext cx="5196841" cy="4924425"/>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He is My shepherd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perform all My pleasure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Jerusalem</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shall be built”</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He shall speak to temple</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“Your foundation shall be laid”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are My anointed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I will hold your right hand</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I will go before you</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I have named you</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You will learn, I am  the Lord</a:t>
            </a:r>
            <a:endParaRPr lang="en-US" sz="2000" b="1" dirty="0">
              <a:solidFill>
                <a:schemeClr val="tx1"/>
              </a:solidFill>
            </a:endParaRPr>
          </a:p>
        </p:txBody>
      </p:sp>
    </p:spTree>
    <p:extLst>
      <p:ext uri="{BB962C8B-B14F-4D97-AF65-F5344CB8AC3E}">
        <p14:creationId xmlns:p14="http://schemas.microsoft.com/office/powerpoint/2010/main" val="3968328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261865" y="1163758"/>
            <a:ext cx="5560711" cy="523220"/>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Cyrus</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 is Sovereign—He Use “Pagan” Rulers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911136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chemeClr val="tx1"/>
                </a:solidFill>
              </a:rPr>
              <a:t>Rom. 9:17  For the Scripture says to the Pharaoh, “For this very purpose I have raised you up, that I may show My power in you, and that My name may be declare in all the earth."</a:t>
            </a:r>
          </a:p>
        </p:txBody>
      </p:sp>
      <p:sp>
        <p:nvSpPr>
          <p:cNvPr id="8" name="TextBox 7">
            <a:extLst>
              <a:ext uri="{FF2B5EF4-FFF2-40B4-BE49-F238E27FC236}">
                <a16:creationId xmlns:a16="http://schemas.microsoft.com/office/drawing/2014/main" id="{8B2504E9-3967-4602-8EE2-1A2FB1CDE980}"/>
              </a:ext>
            </a:extLst>
          </p:cNvPr>
          <p:cNvSpPr txBox="1"/>
          <p:nvPr/>
        </p:nvSpPr>
        <p:spPr>
          <a:xfrm>
            <a:off x="261865" y="1163758"/>
            <a:ext cx="5560711" cy="1031051"/>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Cyrus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Pharaoh—Rom. 9:17</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 is Sovereign—He Use “Pagan” Rulers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507162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835190" y="3421654"/>
            <a:ext cx="2743200" cy="365125"/>
          </a:xfrm>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73891" y="83127"/>
            <a:ext cx="12246660" cy="7494450"/>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buClrTx/>
            </a:pPr>
            <a:endParaRPr lang="en-US" altLang="en-US" sz="3600" dirty="0">
              <a:solidFill>
                <a:srgbClr val="333333"/>
              </a:solidFill>
              <a:latin typeface="&amp;quot"/>
            </a:endParaRPr>
          </a:p>
          <a:p>
            <a:pPr lvl="0" eaLnBrk="0" fontAlgn="base" hangingPunct="0">
              <a:spcBef>
                <a:spcPct val="0"/>
              </a:spcBef>
              <a:spcAft>
                <a:spcPct val="0"/>
              </a:spcAft>
              <a:buClrTx/>
              <a:tabLst>
                <a:tab pos="803275" algn="l"/>
              </a:tabLst>
            </a:pPr>
            <a:endParaRPr lang="en-US" altLang="en-US" sz="3600" dirty="0">
              <a:solidFill>
                <a:srgbClr val="333333"/>
              </a:solidFill>
              <a:latin typeface="&amp;quot"/>
            </a:endParaRPr>
          </a:p>
          <a:p>
            <a:pPr lvl="0" eaLnBrk="0" fontAlgn="base" hangingPunct="0">
              <a:spcBef>
                <a:spcPct val="0"/>
              </a:spcBef>
              <a:spcAft>
                <a:spcPct val="0"/>
              </a:spcAft>
              <a:buClrTx/>
              <a:tabLst>
                <a:tab pos="803275" algn="l"/>
              </a:tabLst>
            </a:pPr>
            <a:endParaRPr lang="en-US" altLang="en-US" sz="3600" dirty="0">
              <a:solidFill>
                <a:srgbClr val="333333"/>
              </a:solidFill>
              <a:latin typeface="&amp;quot"/>
            </a:endParaRPr>
          </a:p>
          <a:p>
            <a:pPr lvl="0" eaLnBrk="0" fontAlgn="base" hangingPunct="0">
              <a:spcBef>
                <a:spcPct val="0"/>
              </a:spcBef>
              <a:spcAft>
                <a:spcPct val="0"/>
              </a:spcAft>
              <a:buClrTx/>
            </a:pPr>
            <a:endParaRPr lang="en-US" altLang="en-US" sz="3600" dirty="0">
              <a:solidFill>
                <a:srgbClr val="333333"/>
              </a:solidFill>
              <a:latin typeface="&amp;quot"/>
            </a:endParaRPr>
          </a:p>
          <a:p>
            <a:pPr lvl="0" eaLnBrk="0" fontAlgn="base" hangingPunct="0">
              <a:spcBef>
                <a:spcPct val="0"/>
              </a:spcBef>
              <a:spcAft>
                <a:spcPct val="0"/>
              </a:spcAft>
              <a:buClrTx/>
              <a:tabLst>
                <a:tab pos="803275" algn="l"/>
              </a:tabLst>
            </a:pPr>
            <a:endParaRPr lang="en-US" altLang="en-US" sz="3600" dirty="0">
              <a:solidFill>
                <a:srgbClr val="333333"/>
              </a:solidFill>
              <a:latin typeface="&amp;quot"/>
            </a:endParaRPr>
          </a:p>
          <a:p>
            <a:pPr lvl="0" indent="573088" eaLnBrk="0" fontAlgn="base" hangingPunct="0">
              <a:spcBef>
                <a:spcPct val="0"/>
              </a:spcBef>
              <a:spcAft>
                <a:spcPct val="0"/>
              </a:spcAft>
              <a:buClrTx/>
              <a:tabLst>
                <a:tab pos="517525" algn="l"/>
              </a:tabLst>
            </a:pPr>
            <a:endParaRPr lang="en-US" altLang="en-US" sz="1050" b="1" dirty="0">
              <a:solidFill>
                <a:srgbClr val="333333"/>
              </a:solidFill>
              <a:latin typeface="&amp;quot"/>
            </a:endParaRPr>
          </a:p>
          <a:p>
            <a:pPr marL="517525" lvl="0" eaLnBrk="0" fontAlgn="base" hangingPunct="0">
              <a:spcBef>
                <a:spcPct val="0"/>
              </a:spcBef>
              <a:spcAft>
                <a:spcPts val="600"/>
              </a:spcAft>
              <a:buClrTx/>
              <a:tabLst>
                <a:tab pos="517525" algn="l"/>
              </a:tabLst>
            </a:pPr>
            <a:r>
              <a:rPr lang="en-US" altLang="en-US" sz="3600" b="1" dirty="0">
                <a:solidFill>
                  <a:srgbClr val="333333"/>
                </a:solidFill>
                <a:latin typeface="&amp;quot"/>
              </a:rPr>
              <a:t> Chapel shooter receives 291-year prison sentence</a:t>
            </a:r>
          </a:p>
          <a:p>
            <a:pPr marL="517525" lvl="0" algn="just" eaLnBrk="0" fontAlgn="base" hangingPunct="0">
              <a:spcBef>
                <a:spcPct val="0"/>
              </a:spcBef>
              <a:buClrTx/>
            </a:pPr>
            <a:r>
              <a:rPr lang="en-US" altLang="en-US" sz="2400" b="1" dirty="0">
                <a:solidFill>
                  <a:schemeClr val="tx1"/>
                </a:solidFill>
                <a:latin typeface="&amp;quot"/>
              </a:rPr>
              <a:t>ANTIOCH, Tenn. (BNC) — Two years after </a:t>
            </a:r>
            <a:r>
              <a:rPr lang="en-US" altLang="en-US" sz="2400" b="1" dirty="0">
                <a:solidFill>
                  <a:schemeClr val="tx1"/>
                </a:solidFill>
                <a:latin typeface="&amp;quot"/>
                <a:hlinkClick r:id="rId3">
                  <a:extLst>
                    <a:ext uri="{A12FA001-AC4F-418D-AE19-62706E023703}">
                      <ahyp:hlinkClr xmlns:ahyp="http://schemas.microsoft.com/office/drawing/2018/hyperlinkcolor" val="tx"/>
                    </a:ext>
                  </a:extLst>
                </a:hlinkClick>
              </a:rPr>
              <a:t>killing one and injuring several others</a:t>
            </a:r>
            <a:r>
              <a:rPr lang="en-US" altLang="en-US" sz="2400" b="1" dirty="0">
                <a:solidFill>
                  <a:schemeClr val="tx1"/>
                </a:solidFill>
                <a:latin typeface="&amp;quot"/>
              </a:rPr>
              <a:t> during </a:t>
            </a:r>
          </a:p>
          <a:p>
            <a:pPr marL="517525" lvl="0" algn="just" eaLnBrk="0" fontAlgn="base" hangingPunct="0">
              <a:spcBef>
                <a:spcPct val="0"/>
              </a:spcBef>
              <a:buClrTx/>
            </a:pPr>
            <a:r>
              <a:rPr lang="en-US" altLang="en-US" sz="2400" b="1" dirty="0">
                <a:solidFill>
                  <a:schemeClr val="tx1"/>
                </a:solidFill>
                <a:latin typeface="&amp;quot"/>
              </a:rPr>
              <a:t>a meeting of the Burnette Chapel congregation, Emmanuel Samson received a  life </a:t>
            </a:r>
          </a:p>
          <a:p>
            <a:pPr marL="517525" lvl="0" algn="just" eaLnBrk="0" fontAlgn="base" hangingPunct="0">
              <a:spcBef>
                <a:spcPct val="0"/>
              </a:spcBef>
              <a:buClrTx/>
            </a:pPr>
            <a:r>
              <a:rPr lang="en-US" altLang="en-US" sz="2400" b="1" dirty="0">
                <a:solidFill>
                  <a:schemeClr val="tx1"/>
                </a:solidFill>
                <a:latin typeface="&amp;quot"/>
              </a:rPr>
              <a:t>sentence in prison, with-out parole, plus sentences for multiple charges of</a:t>
            </a:r>
          </a:p>
          <a:p>
            <a:pPr marL="517525" lvl="0" algn="just" eaLnBrk="0" fontAlgn="base" hangingPunct="0">
              <a:spcBef>
                <a:spcPct val="0"/>
              </a:spcBef>
              <a:buClrTx/>
            </a:pPr>
            <a:r>
              <a:rPr lang="en-US" altLang="en-US" sz="2400" b="1" dirty="0">
                <a:solidFill>
                  <a:schemeClr val="tx1"/>
                </a:solidFill>
                <a:latin typeface="&amp;quot"/>
              </a:rPr>
              <a:t>attempted murder.</a:t>
            </a:r>
          </a:p>
          <a:p>
            <a:pPr marL="517525" lvl="0" algn="just" eaLnBrk="0" fontAlgn="base" hangingPunct="0">
              <a:spcBef>
                <a:spcPct val="0"/>
              </a:spcBef>
              <a:buClrTx/>
              <a:tabLst>
                <a:tab pos="517525" algn="l"/>
              </a:tabLst>
            </a:pPr>
            <a:r>
              <a:rPr lang="en-US" altLang="en-US" sz="2400" b="1" dirty="0">
                <a:solidFill>
                  <a:schemeClr val="tx1"/>
                </a:solidFill>
                <a:latin typeface="&amp;quot"/>
              </a:rPr>
              <a:t>Judge Cheryl Blackburn handed down the sentence Sept. 3. The killing occurred </a:t>
            </a:r>
          </a:p>
          <a:p>
            <a:pPr marL="517525" lvl="0" algn="just" eaLnBrk="0" fontAlgn="base" hangingPunct="0">
              <a:spcBef>
                <a:spcPct val="0"/>
              </a:spcBef>
              <a:buClrTx/>
              <a:tabLst>
                <a:tab pos="517525" algn="l"/>
              </a:tabLst>
            </a:pPr>
            <a:r>
              <a:rPr lang="en-US" altLang="en-US" sz="2400" b="1" dirty="0">
                <a:solidFill>
                  <a:schemeClr val="tx1"/>
                </a:solidFill>
                <a:latin typeface="&amp;quot"/>
              </a:rPr>
              <a:t>Sept. 24, 2017.  The shooting was stopped by a brother in the meeting, Robert Engle</a:t>
            </a:r>
          </a:p>
          <a:p>
            <a:pPr marL="517525" lvl="0" algn="just" eaLnBrk="0" fontAlgn="base" hangingPunct="0">
              <a:spcBef>
                <a:spcPct val="0"/>
              </a:spcBef>
              <a:buClrTx/>
              <a:tabLst>
                <a:tab pos="517525" algn="l"/>
              </a:tabLst>
            </a:pPr>
            <a:r>
              <a:rPr lang="en-US" altLang="en-US" sz="2400" b="1" dirty="0">
                <a:solidFill>
                  <a:schemeClr val="tx1"/>
                </a:solidFill>
                <a:latin typeface="&amp;quot"/>
              </a:rPr>
              <a:t>who tackled Samson and then pulled his gun on him until police arrived.</a:t>
            </a:r>
          </a:p>
          <a:p>
            <a:pPr marL="517525" lvl="0" algn="just" eaLnBrk="0" fontAlgn="base" hangingPunct="0">
              <a:spcBef>
                <a:spcPct val="0"/>
              </a:spcBef>
              <a:buClrTx/>
              <a:tabLst>
                <a:tab pos="517525" algn="l"/>
              </a:tabLst>
            </a:pPr>
            <a:r>
              <a:rPr lang="en-US" altLang="en-US" sz="2400" b="1" dirty="0">
                <a:solidFill>
                  <a:schemeClr val="tx1"/>
                </a:solidFill>
                <a:latin typeface="&amp;quot"/>
              </a:rPr>
              <a:t>Samson was identified as a former member of the congregation, who worked as a </a:t>
            </a:r>
          </a:p>
          <a:p>
            <a:pPr marL="517525" lvl="0" algn="just" eaLnBrk="0" fontAlgn="base" hangingPunct="0">
              <a:spcBef>
                <a:spcPct val="0"/>
              </a:spcBef>
              <a:buClrTx/>
              <a:tabLst>
                <a:tab pos="517525" algn="l"/>
              </a:tabLst>
            </a:pPr>
            <a:r>
              <a:rPr lang="en-US" altLang="en-US" sz="2400" b="1" dirty="0">
                <a:solidFill>
                  <a:schemeClr val="tx1"/>
                </a:solidFill>
                <a:latin typeface="&amp;quot"/>
              </a:rPr>
              <a:t>security guard.   A jury found Samson guilty on all charges in May.</a:t>
            </a:r>
            <a:endParaRPr lang="en-US" altLang="en-US" sz="3600" b="1" dirty="0">
              <a:solidFill>
                <a:schemeClr val="tx1"/>
              </a:solidFill>
              <a:latin typeface="Arial" panose="020B0604020202020204" pitchFamily="34" charset="0"/>
            </a:endParaRPr>
          </a:p>
        </p:txBody>
      </p:sp>
      <p:pic>
        <p:nvPicPr>
          <p:cNvPr id="1025" name="Picture 1" descr="Burnette Chapel shooter receives 291-year prison sentence">
            <a:extLst>
              <a:ext uri="{FF2B5EF4-FFF2-40B4-BE49-F238E27FC236}">
                <a16:creationId xmlns:a16="http://schemas.microsoft.com/office/drawing/2014/main" id="{06EE4019-FC9E-468B-935B-39E155FE49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6380" y="343860"/>
            <a:ext cx="5701220" cy="2895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5425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20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chemeClr val="tx1"/>
                </a:solidFill>
              </a:rPr>
              <a:t>Isa. 10:5  "Woe to Assyria, the rod of My anger And the staff in whose hand is My indignation. </a:t>
            </a:r>
          </a:p>
          <a:p>
            <a:r>
              <a:rPr lang="en-US" sz="2200" b="1" dirty="0">
                <a:solidFill>
                  <a:schemeClr val="tx1"/>
                </a:solidFill>
              </a:rPr>
              <a:t>Isa. 10:6  I will send him against an ungodly nation, And against the people of My wrath I will give him charge, To seize the spoil, to take the prey, And to tread them down like the mire of the streets. </a:t>
            </a:r>
          </a:p>
          <a:p>
            <a:r>
              <a:rPr lang="en-US" sz="2200" b="1" dirty="0">
                <a:solidFill>
                  <a:schemeClr val="tx1"/>
                </a:solidFill>
              </a:rPr>
              <a:t>Isa. 10:7  Yet he does not mean so, Nor does his heart think so; But </a:t>
            </a:r>
            <a:r>
              <a:rPr lang="en-US" sz="2200" b="1" i="1" dirty="0">
                <a:solidFill>
                  <a:schemeClr val="tx1"/>
                </a:solidFill>
              </a:rPr>
              <a:t>it is</a:t>
            </a:r>
            <a:r>
              <a:rPr lang="en-US" sz="2200" b="1" dirty="0">
                <a:solidFill>
                  <a:schemeClr val="tx1"/>
                </a:solidFill>
              </a:rPr>
              <a:t> in his heart to destroy, And cut off not a few nations. </a:t>
            </a:r>
          </a:p>
        </p:txBody>
      </p:sp>
      <p:sp>
        <p:nvSpPr>
          <p:cNvPr id="8" name="TextBox 7">
            <a:extLst>
              <a:ext uri="{FF2B5EF4-FFF2-40B4-BE49-F238E27FC236}">
                <a16:creationId xmlns:a16="http://schemas.microsoft.com/office/drawing/2014/main" id="{8B2504E9-3967-4602-8EE2-1A2FB1CDE980}"/>
              </a:ext>
            </a:extLst>
          </p:cNvPr>
          <p:cNvSpPr txBox="1"/>
          <p:nvPr/>
        </p:nvSpPr>
        <p:spPr>
          <a:xfrm>
            <a:off x="261865" y="1163758"/>
            <a:ext cx="5560711" cy="153888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Cyrus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Pharaoh—Rom. 9:17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King of Assyria—Isa.10:5-7</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 is Sovereign—He Use “Pagan” Rulers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117791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21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solidFill>
                  <a:schemeClr val="tx1"/>
                </a:solidFill>
              </a:rPr>
              <a:t> </a:t>
            </a:r>
          </a:p>
          <a:p>
            <a:r>
              <a:rPr lang="en-US" sz="2200" b="1" dirty="0">
                <a:solidFill>
                  <a:schemeClr val="tx1"/>
                </a:solidFill>
              </a:rPr>
              <a:t>Jer. 25:9  behold, I will send and take all the families of the north,' says the LORD, 'and Nebuchadnezzar the king of Babylon, </a:t>
            </a:r>
            <a:r>
              <a:rPr lang="en-US" sz="2200" b="1" dirty="0">
                <a:solidFill>
                  <a:srgbClr val="FF0000"/>
                </a:solidFill>
              </a:rPr>
              <a:t>My servant</a:t>
            </a:r>
            <a:r>
              <a:rPr lang="en-US" sz="2200" b="1" dirty="0">
                <a:solidFill>
                  <a:schemeClr val="tx1"/>
                </a:solidFill>
              </a:rPr>
              <a:t>, and will bring them against this land, against its inhabitants, and against these nations all around, and will utterly destroy them, and make them an astonishment, a hissing, and perpetual desolations.</a:t>
            </a:r>
          </a:p>
          <a:p>
            <a:endParaRPr lang="en-US" sz="2200" b="1" dirty="0">
              <a:solidFill>
                <a:schemeClr val="tx1"/>
              </a:solidFill>
            </a:endParaRPr>
          </a:p>
          <a:p>
            <a:r>
              <a:rPr lang="en-US" sz="2200" b="1" dirty="0">
                <a:solidFill>
                  <a:schemeClr val="tx1"/>
                </a:solidFill>
              </a:rPr>
              <a:t>Jer. 27:6  And now I have given all these lands into the hand of Nebuchadnezzar the king of Babylon, </a:t>
            </a:r>
            <a:r>
              <a:rPr lang="en-US" sz="2200" b="1" dirty="0">
                <a:solidFill>
                  <a:srgbClr val="FF0000"/>
                </a:solidFill>
              </a:rPr>
              <a:t>My servant; </a:t>
            </a:r>
            <a:r>
              <a:rPr lang="en-US" sz="2200" b="1" dirty="0">
                <a:solidFill>
                  <a:schemeClr val="tx1"/>
                </a:solidFill>
              </a:rPr>
              <a:t>and the beasts of the field I have also given him to serve him.</a:t>
            </a:r>
          </a:p>
          <a:p>
            <a:endParaRPr lang="en-US" sz="22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261865" y="1163758"/>
            <a:ext cx="5560711" cy="2046714"/>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Cyrus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Pharaoh—Rom. 9:17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King of Assyria—Isa.10:5-7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Nebuchadnezzar, My servant</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 is Sovereign—He Use “Pagan” Rulers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176825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22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solidFill>
                <a:schemeClr val="tx1"/>
              </a:solidFill>
            </a:endParaRPr>
          </a:p>
          <a:p>
            <a:pPr algn="just"/>
            <a:r>
              <a:rPr lang="en-US" sz="2200" b="1" dirty="0">
                <a:solidFill>
                  <a:schemeClr val="tx1"/>
                </a:solidFill>
              </a:rPr>
              <a:t> </a:t>
            </a:r>
          </a:p>
        </p:txBody>
      </p:sp>
      <p:sp>
        <p:nvSpPr>
          <p:cNvPr id="8" name="TextBox 7">
            <a:extLst>
              <a:ext uri="{FF2B5EF4-FFF2-40B4-BE49-F238E27FC236}">
                <a16:creationId xmlns:a16="http://schemas.microsoft.com/office/drawing/2014/main" id="{8B2504E9-3967-4602-8EE2-1A2FB1CDE980}"/>
              </a:ext>
            </a:extLst>
          </p:cNvPr>
          <p:cNvSpPr txBox="1"/>
          <p:nvPr/>
        </p:nvSpPr>
        <p:spPr>
          <a:xfrm>
            <a:off x="261865" y="1163758"/>
            <a:ext cx="5560711" cy="298543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Cyrus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Pharaoh—Rom. 9:17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King of Assyria—Isa.10:5-7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Nebuchadnezzar, My servant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“That all may know . . .” etc.     found over ____ times</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 is Sovereign—He Use “Pagan” Rulers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80931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23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tx1"/>
                </a:solidFill>
              </a:rPr>
              <a:t>Over</a:t>
            </a:r>
          </a:p>
          <a:p>
            <a:pPr algn="ctr"/>
            <a:r>
              <a:rPr lang="en-US" sz="4800" b="1" dirty="0">
                <a:solidFill>
                  <a:schemeClr val="tx1"/>
                </a:solidFill>
              </a:rPr>
              <a:t>100 Times</a:t>
            </a:r>
          </a:p>
          <a:p>
            <a:pPr algn="ctr"/>
            <a:endParaRPr lang="en-US" sz="22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261865" y="1163758"/>
            <a:ext cx="5560711" cy="298543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Cyrus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Pharaoh—Rom. 9:17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King of Assyria—Isa.10:5-7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Nebuchadnezzar, My servant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“That all may know . . .” etc.     found over ____ times</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 is Sovereign—He Use “Pagan” Rulers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897721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24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solidFill>
                <a:schemeClr val="tx1"/>
              </a:solidFill>
            </a:endParaRPr>
          </a:p>
          <a:p>
            <a:endParaRPr lang="en-US" sz="2200" b="1" dirty="0">
              <a:solidFill>
                <a:schemeClr val="tx1"/>
              </a:solidFill>
            </a:endParaRPr>
          </a:p>
          <a:p>
            <a:r>
              <a:rPr lang="en-US" sz="2200" b="1" dirty="0">
                <a:solidFill>
                  <a:schemeClr val="tx1"/>
                </a:solidFill>
              </a:rPr>
              <a:t>John 11:49  And one of them, Caiaphas, being high priest that year, said to them, "You know nothing at all, </a:t>
            </a:r>
          </a:p>
          <a:p>
            <a:r>
              <a:rPr lang="en-US" sz="2200" b="1" dirty="0">
                <a:solidFill>
                  <a:schemeClr val="tx1"/>
                </a:solidFill>
              </a:rPr>
              <a:t>John 11:50  nor do you consider that it is expedient for us that one man should die for the people, and not that the whole nation should perish." </a:t>
            </a:r>
          </a:p>
          <a:p>
            <a:r>
              <a:rPr lang="en-US" sz="2200" b="1" dirty="0">
                <a:solidFill>
                  <a:schemeClr val="tx1"/>
                </a:solidFill>
              </a:rPr>
              <a:t>John 11:51  </a:t>
            </a:r>
            <a:r>
              <a:rPr lang="en-US" sz="2200" b="1" dirty="0">
                <a:solidFill>
                  <a:srgbClr val="FF0000"/>
                </a:solidFill>
              </a:rPr>
              <a:t>Now this he did not say on his own authority</a:t>
            </a:r>
            <a:r>
              <a:rPr lang="en-US" sz="2200" b="1" dirty="0">
                <a:solidFill>
                  <a:schemeClr val="tx1"/>
                </a:solidFill>
              </a:rPr>
              <a:t>; but being high priest that year he prophesied that Jesus would die for the nation, </a:t>
            </a:r>
          </a:p>
          <a:p>
            <a:r>
              <a:rPr lang="en-US" sz="2200" b="1" dirty="0">
                <a:solidFill>
                  <a:schemeClr val="tx1"/>
                </a:solidFill>
              </a:rPr>
              <a:t>John 11:52  and not for that nation only, but also that He would gather together in one the children of God who were scattered abroad.</a:t>
            </a:r>
          </a:p>
          <a:p>
            <a:endParaRPr lang="en-US" sz="2200" b="1" dirty="0">
              <a:solidFill>
                <a:schemeClr val="tx1"/>
              </a:solidFill>
            </a:endParaRPr>
          </a:p>
          <a:p>
            <a:endParaRPr lang="en-US" sz="22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261865" y="1163758"/>
            <a:ext cx="5560711" cy="3493264"/>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Cyrus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Pharaoh—Rom. 9:17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King of Assyria—Isa.10:5-7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Nebuchadnezzar, My servant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“That all may know . . .” etc.     found over 100 times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 Caiaphas—John 11:48-51</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 is Sovereign—He Use “Pagan” Rulers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593080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25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28God</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solidFill>
                <a:schemeClr val="tx1"/>
              </a:solidFill>
            </a:endParaRPr>
          </a:p>
          <a:p>
            <a:endParaRPr lang="en-US" sz="2200" b="1" dirty="0">
              <a:solidFill>
                <a:schemeClr val="tx1"/>
              </a:solidFill>
            </a:endParaRPr>
          </a:p>
          <a:p>
            <a:r>
              <a:rPr lang="en-US" sz="2200" b="1" dirty="0">
                <a:solidFill>
                  <a:schemeClr val="tx1"/>
                </a:solidFill>
              </a:rPr>
              <a:t>John 11:49  And one of them, Caiaphas, being high priest that year, said to them, "You know nothing at all, </a:t>
            </a:r>
          </a:p>
          <a:p>
            <a:r>
              <a:rPr lang="en-US" sz="2200" b="1" dirty="0">
                <a:solidFill>
                  <a:schemeClr val="tx1"/>
                </a:solidFill>
              </a:rPr>
              <a:t>John 11:50  nor do you consider that it is expedient for us that one man should die for the people, and not that the whole nation should perish." </a:t>
            </a:r>
          </a:p>
          <a:p>
            <a:r>
              <a:rPr lang="en-US" sz="2200" b="1" dirty="0">
                <a:solidFill>
                  <a:schemeClr val="tx1"/>
                </a:solidFill>
              </a:rPr>
              <a:t>John 11:51  </a:t>
            </a:r>
            <a:r>
              <a:rPr lang="en-US" sz="2200" b="1" dirty="0">
                <a:solidFill>
                  <a:srgbClr val="FF0000"/>
                </a:solidFill>
              </a:rPr>
              <a:t>Now this he did not say on his own authority</a:t>
            </a:r>
            <a:r>
              <a:rPr lang="en-US" sz="2200" b="1" dirty="0">
                <a:solidFill>
                  <a:schemeClr val="tx1"/>
                </a:solidFill>
              </a:rPr>
              <a:t>; but being high priest that year he prophesied that Jesus would die for the nation, </a:t>
            </a:r>
          </a:p>
          <a:p>
            <a:r>
              <a:rPr lang="en-US" sz="2200" b="1" dirty="0">
                <a:solidFill>
                  <a:schemeClr val="tx1"/>
                </a:solidFill>
              </a:rPr>
              <a:t>John 11:52  and not for that nation only, but also that He would gather together in one the children of God who were scattered abroad.</a:t>
            </a:r>
          </a:p>
          <a:p>
            <a:endParaRPr lang="en-US" sz="2200" b="1" dirty="0">
              <a:solidFill>
                <a:schemeClr val="tx1"/>
              </a:solidFill>
            </a:endParaRPr>
          </a:p>
          <a:p>
            <a:endParaRPr lang="en-US" sz="22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261865" y="1163758"/>
            <a:ext cx="5560711" cy="443198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Cyrus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Pharaoh—Rom. 9:17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King of Assyria—Isa.10:5-7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Nebuchadnezzar, My servant</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“That all may know . . .” etc.     found over 100 times</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 Caiaphas—</a:t>
            </a:r>
            <a:r>
              <a:rPr lang="en-US" sz="2800" b="1">
                <a:solidFill>
                  <a:schemeClr val="tx1"/>
                </a:solidFill>
              </a:rPr>
              <a:t>John 11:48-51</a:t>
            </a:r>
            <a:endParaRPr lang="en-US" sz="2800" b="1" dirty="0">
              <a:solidFill>
                <a:schemeClr val="tx1"/>
              </a:solidFill>
            </a:endParaRPr>
          </a:p>
          <a:p>
            <a:pPr marL="230188" indent="-230188">
              <a:spcAft>
                <a:spcPts val="600"/>
              </a:spcAft>
              <a:buFont typeface="Arial" panose="020B0604020202020204" pitchFamily="34" charset="0"/>
              <a:buChar char="•"/>
              <a:tabLst>
                <a:tab pos="111125" algn="l"/>
              </a:tabLst>
            </a:pPr>
            <a:r>
              <a:rPr lang="en-US" sz="2800" b="1" dirty="0">
                <a:solidFill>
                  <a:schemeClr val="tx1"/>
                </a:solidFill>
              </a:rPr>
              <a:t>If we have time, look at 	Daniel chapter four</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 is Sovereign—He Use “Pagan” Rulers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921367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994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Timeline of Isaiah and His Prophecies</a:t>
            </a:r>
            <a:endParaRPr lang="en-US" sz="1100" b="1" dirty="0">
              <a:solidFill>
                <a:schemeClr val="tx1"/>
              </a:solidFill>
              <a:latin typeface="Calibri" panose="020F0502020204030204" pitchFamily="34" charset="0"/>
            </a:endParaRPr>
          </a:p>
        </p:txBody>
      </p:sp>
      <p:cxnSp>
        <p:nvCxnSpPr>
          <p:cNvPr id="7" name="Straight Connector 6">
            <a:extLst>
              <a:ext uri="{FF2B5EF4-FFF2-40B4-BE49-F238E27FC236}">
                <a16:creationId xmlns:a16="http://schemas.microsoft.com/office/drawing/2014/main" id="{4CAB787D-A15A-4754-98AC-3244E01DA340}"/>
              </a:ext>
            </a:extLst>
          </p:cNvPr>
          <p:cNvCxnSpPr>
            <a:cxnSpLocks/>
          </p:cNvCxnSpPr>
          <p:nvPr/>
        </p:nvCxnSpPr>
        <p:spPr>
          <a:xfrm>
            <a:off x="655782" y="1623003"/>
            <a:ext cx="10888518" cy="0"/>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E1125BF1-9D50-49AE-83ED-198104B739D0}"/>
              </a:ext>
            </a:extLst>
          </p:cNvPr>
          <p:cNvGrpSpPr/>
          <p:nvPr/>
        </p:nvGrpSpPr>
        <p:grpSpPr>
          <a:xfrm>
            <a:off x="360218" y="1065681"/>
            <a:ext cx="905160" cy="464898"/>
            <a:chOff x="360218" y="874057"/>
            <a:chExt cx="905160" cy="464898"/>
          </a:xfrm>
        </p:grpSpPr>
        <p:sp>
          <p:nvSpPr>
            <p:cNvPr id="8" name="TextBox 7">
              <a:extLst>
                <a:ext uri="{FF2B5EF4-FFF2-40B4-BE49-F238E27FC236}">
                  <a16:creationId xmlns:a16="http://schemas.microsoft.com/office/drawing/2014/main" id="{AAE0F064-34C3-4098-ADD3-1E21F8F8E69C}"/>
                </a:ext>
              </a:extLst>
            </p:cNvPr>
            <p:cNvSpPr txBox="1"/>
            <p:nvPr/>
          </p:nvSpPr>
          <p:spPr>
            <a:xfrm>
              <a:off x="360218" y="874057"/>
              <a:ext cx="905160" cy="307777"/>
            </a:xfrm>
            <a:prstGeom prst="rect">
              <a:avLst/>
            </a:prstGeom>
            <a:noFill/>
          </p:spPr>
          <p:txBody>
            <a:bodyPr wrap="square" rtlCol="0">
              <a:spAutoFit/>
            </a:bodyPr>
            <a:lstStyle/>
            <a:p>
              <a:r>
                <a:rPr lang="en-US" b="1" dirty="0"/>
                <a:t>750 BC</a:t>
              </a:r>
            </a:p>
          </p:txBody>
        </p:sp>
        <p:cxnSp>
          <p:nvCxnSpPr>
            <p:cNvPr id="11" name="Straight Arrow Connector 10">
              <a:extLst>
                <a:ext uri="{FF2B5EF4-FFF2-40B4-BE49-F238E27FC236}">
                  <a16:creationId xmlns:a16="http://schemas.microsoft.com/office/drawing/2014/main" id="{F0B208CC-07C3-4DEF-9D96-8D1A18284B48}"/>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6F5550B4-751D-4AFF-B3CF-D3918320B4B2}"/>
              </a:ext>
            </a:extLst>
          </p:cNvPr>
          <p:cNvSpPr txBox="1"/>
          <p:nvPr/>
        </p:nvSpPr>
        <p:spPr>
          <a:xfrm>
            <a:off x="240632" y="1771205"/>
            <a:ext cx="907158" cy="830997"/>
          </a:xfrm>
          <a:prstGeom prst="rect">
            <a:avLst/>
          </a:prstGeom>
          <a:noFill/>
        </p:spPr>
        <p:txBody>
          <a:bodyPr wrap="square" rtlCol="0">
            <a:spAutoFit/>
          </a:bodyPr>
          <a:lstStyle/>
          <a:p>
            <a:pPr algn="ctr"/>
            <a:r>
              <a:rPr lang="en-US" sz="1600" b="1" dirty="0"/>
              <a:t>Isaiah</a:t>
            </a:r>
          </a:p>
          <a:p>
            <a:pPr algn="ctr"/>
            <a:r>
              <a:rPr lang="en-US" sz="1600" b="1" dirty="0"/>
              <a:t>Begins</a:t>
            </a:r>
          </a:p>
          <a:p>
            <a:pPr algn="ctr"/>
            <a:r>
              <a:rPr lang="en-US" sz="1600" b="1" dirty="0"/>
              <a:t>Work</a:t>
            </a:r>
          </a:p>
        </p:txBody>
      </p:sp>
      <p:grpSp>
        <p:nvGrpSpPr>
          <p:cNvPr id="24" name="Group 23">
            <a:extLst>
              <a:ext uri="{FF2B5EF4-FFF2-40B4-BE49-F238E27FC236}">
                <a16:creationId xmlns:a16="http://schemas.microsoft.com/office/drawing/2014/main" id="{543B49C8-0031-419C-9653-F50FE36B0F21}"/>
              </a:ext>
            </a:extLst>
          </p:cNvPr>
          <p:cNvGrpSpPr/>
          <p:nvPr/>
        </p:nvGrpSpPr>
        <p:grpSpPr>
          <a:xfrm>
            <a:off x="1186988" y="1061733"/>
            <a:ext cx="905160" cy="453468"/>
            <a:chOff x="428798" y="885487"/>
            <a:chExt cx="905160" cy="453468"/>
          </a:xfrm>
        </p:grpSpPr>
        <p:sp>
          <p:nvSpPr>
            <p:cNvPr id="25" name="TextBox 24">
              <a:extLst>
                <a:ext uri="{FF2B5EF4-FFF2-40B4-BE49-F238E27FC236}">
                  <a16:creationId xmlns:a16="http://schemas.microsoft.com/office/drawing/2014/main" id="{808EB15E-5FB9-42B6-AE9C-8147F7E0AC12}"/>
                </a:ext>
              </a:extLst>
            </p:cNvPr>
            <p:cNvSpPr txBox="1"/>
            <p:nvPr/>
          </p:nvSpPr>
          <p:spPr>
            <a:xfrm>
              <a:off x="428798" y="885487"/>
              <a:ext cx="905160" cy="307777"/>
            </a:xfrm>
            <a:prstGeom prst="rect">
              <a:avLst/>
            </a:prstGeom>
            <a:noFill/>
          </p:spPr>
          <p:txBody>
            <a:bodyPr wrap="square" rtlCol="0">
              <a:spAutoFit/>
            </a:bodyPr>
            <a:lstStyle/>
            <a:p>
              <a:r>
                <a:rPr lang="en-US" b="1" dirty="0"/>
                <a:t>722 BC</a:t>
              </a:r>
            </a:p>
          </p:txBody>
        </p:sp>
        <p:cxnSp>
          <p:nvCxnSpPr>
            <p:cNvPr id="26" name="Straight Arrow Connector 25">
              <a:extLst>
                <a:ext uri="{FF2B5EF4-FFF2-40B4-BE49-F238E27FC236}">
                  <a16:creationId xmlns:a16="http://schemas.microsoft.com/office/drawing/2014/main" id="{2BED6710-8155-4D21-ABAA-F202E479610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76C08D0D-C41E-4132-866A-3EB90BC622AD}"/>
              </a:ext>
            </a:extLst>
          </p:cNvPr>
          <p:cNvGrpSpPr/>
          <p:nvPr/>
        </p:nvGrpSpPr>
        <p:grpSpPr>
          <a:xfrm>
            <a:off x="9054117" y="1059585"/>
            <a:ext cx="905160" cy="464898"/>
            <a:chOff x="360218" y="874057"/>
            <a:chExt cx="905160" cy="464898"/>
          </a:xfrm>
        </p:grpSpPr>
        <p:sp>
          <p:nvSpPr>
            <p:cNvPr id="41" name="TextBox 40">
              <a:extLst>
                <a:ext uri="{FF2B5EF4-FFF2-40B4-BE49-F238E27FC236}">
                  <a16:creationId xmlns:a16="http://schemas.microsoft.com/office/drawing/2014/main" id="{EEA8D6B0-6431-479F-B69E-74F3AF151492}"/>
                </a:ext>
              </a:extLst>
            </p:cNvPr>
            <p:cNvSpPr txBox="1"/>
            <p:nvPr/>
          </p:nvSpPr>
          <p:spPr>
            <a:xfrm>
              <a:off x="360218" y="874057"/>
              <a:ext cx="905160" cy="307777"/>
            </a:xfrm>
            <a:prstGeom prst="rect">
              <a:avLst/>
            </a:prstGeom>
            <a:noFill/>
          </p:spPr>
          <p:txBody>
            <a:bodyPr wrap="square" rtlCol="0">
              <a:spAutoFit/>
            </a:bodyPr>
            <a:lstStyle/>
            <a:p>
              <a:r>
                <a:rPr lang="en-US" b="1" dirty="0"/>
                <a:t>606 BC</a:t>
              </a:r>
            </a:p>
          </p:txBody>
        </p:sp>
        <p:cxnSp>
          <p:nvCxnSpPr>
            <p:cNvPr id="42" name="Straight Arrow Connector 41">
              <a:extLst>
                <a:ext uri="{FF2B5EF4-FFF2-40B4-BE49-F238E27FC236}">
                  <a16:creationId xmlns:a16="http://schemas.microsoft.com/office/drawing/2014/main" id="{98CCF04C-61DB-4A6B-AA4E-788281D4886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3" name="Group 42">
            <a:extLst>
              <a:ext uri="{FF2B5EF4-FFF2-40B4-BE49-F238E27FC236}">
                <a16:creationId xmlns:a16="http://schemas.microsoft.com/office/drawing/2014/main" id="{B747F395-476D-4AC6-960C-C10E84EB92E9}"/>
              </a:ext>
            </a:extLst>
          </p:cNvPr>
          <p:cNvGrpSpPr/>
          <p:nvPr/>
        </p:nvGrpSpPr>
        <p:grpSpPr>
          <a:xfrm>
            <a:off x="10902488" y="1056507"/>
            <a:ext cx="905160" cy="464898"/>
            <a:chOff x="360218" y="874057"/>
            <a:chExt cx="905160" cy="464898"/>
          </a:xfrm>
        </p:grpSpPr>
        <p:sp>
          <p:nvSpPr>
            <p:cNvPr id="44" name="TextBox 43">
              <a:extLst>
                <a:ext uri="{FF2B5EF4-FFF2-40B4-BE49-F238E27FC236}">
                  <a16:creationId xmlns:a16="http://schemas.microsoft.com/office/drawing/2014/main" id="{7E4F9EE7-D613-4211-99CA-B0EB1A76A014}"/>
                </a:ext>
              </a:extLst>
            </p:cNvPr>
            <p:cNvSpPr txBox="1"/>
            <p:nvPr/>
          </p:nvSpPr>
          <p:spPr>
            <a:xfrm>
              <a:off x="360218" y="874057"/>
              <a:ext cx="905160" cy="307777"/>
            </a:xfrm>
            <a:prstGeom prst="rect">
              <a:avLst/>
            </a:prstGeom>
            <a:noFill/>
          </p:spPr>
          <p:txBody>
            <a:bodyPr wrap="square" rtlCol="0">
              <a:spAutoFit/>
            </a:bodyPr>
            <a:lstStyle/>
            <a:p>
              <a:r>
                <a:rPr lang="en-US" b="1" dirty="0"/>
                <a:t>536 BC</a:t>
              </a:r>
            </a:p>
          </p:txBody>
        </p:sp>
        <p:cxnSp>
          <p:nvCxnSpPr>
            <p:cNvPr id="45" name="Straight Arrow Connector 44">
              <a:extLst>
                <a:ext uri="{FF2B5EF4-FFF2-40B4-BE49-F238E27FC236}">
                  <a16:creationId xmlns:a16="http://schemas.microsoft.com/office/drawing/2014/main" id="{AA00488A-6713-48D0-B291-44788E92B2EC}"/>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4" name="TextBox 53">
            <a:extLst>
              <a:ext uri="{FF2B5EF4-FFF2-40B4-BE49-F238E27FC236}">
                <a16:creationId xmlns:a16="http://schemas.microsoft.com/office/drawing/2014/main" id="{F97B52DE-C904-4A22-AF1D-C8354A02399C}"/>
              </a:ext>
            </a:extLst>
          </p:cNvPr>
          <p:cNvSpPr txBox="1"/>
          <p:nvPr/>
        </p:nvSpPr>
        <p:spPr>
          <a:xfrm>
            <a:off x="-110160" y="2767276"/>
            <a:ext cx="2874603" cy="2308324"/>
          </a:xfrm>
          <a:prstGeom prst="rect">
            <a:avLst/>
          </a:prstGeom>
          <a:noFill/>
        </p:spPr>
        <p:txBody>
          <a:bodyPr wrap="square" rtlCol="0">
            <a:spAutoFit/>
          </a:bodyPr>
          <a:lstStyle/>
          <a:p>
            <a:pPr algn="ctr"/>
            <a:r>
              <a:rPr lang="en-US" sz="3600" b="1" dirty="0"/>
              <a:t>750 B.C.</a:t>
            </a:r>
          </a:p>
          <a:p>
            <a:pPr algn="ctr"/>
            <a:r>
              <a:rPr lang="en-US" sz="3600" b="1" dirty="0"/>
              <a:t>Isaiah</a:t>
            </a:r>
          </a:p>
          <a:p>
            <a:pPr algn="ctr"/>
            <a:r>
              <a:rPr lang="en-US" sz="3600" b="1" dirty="0"/>
              <a:t>Begins</a:t>
            </a:r>
          </a:p>
          <a:p>
            <a:pPr algn="ctr"/>
            <a:r>
              <a:rPr lang="en-US" sz="3600" b="1" dirty="0"/>
              <a:t>Work</a:t>
            </a:r>
          </a:p>
        </p:txBody>
      </p:sp>
    </p:spTree>
    <p:extLst>
      <p:ext uri="{BB962C8B-B14F-4D97-AF65-F5344CB8AC3E}">
        <p14:creationId xmlns:p14="http://schemas.microsoft.com/office/powerpoint/2010/main" val="3032641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994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Timeline of Isaiah and His Prophecies</a:t>
            </a:r>
            <a:endParaRPr lang="en-US" sz="1100" b="1" dirty="0">
              <a:solidFill>
                <a:schemeClr val="tx1"/>
              </a:solidFill>
              <a:latin typeface="Calibri" panose="020F0502020204030204" pitchFamily="34" charset="0"/>
            </a:endParaRPr>
          </a:p>
        </p:txBody>
      </p:sp>
      <p:cxnSp>
        <p:nvCxnSpPr>
          <p:cNvPr id="7" name="Straight Connector 6">
            <a:extLst>
              <a:ext uri="{FF2B5EF4-FFF2-40B4-BE49-F238E27FC236}">
                <a16:creationId xmlns:a16="http://schemas.microsoft.com/office/drawing/2014/main" id="{4CAB787D-A15A-4754-98AC-3244E01DA340}"/>
              </a:ext>
            </a:extLst>
          </p:cNvPr>
          <p:cNvCxnSpPr>
            <a:cxnSpLocks/>
          </p:cNvCxnSpPr>
          <p:nvPr/>
        </p:nvCxnSpPr>
        <p:spPr>
          <a:xfrm>
            <a:off x="655782" y="1623003"/>
            <a:ext cx="10888518" cy="0"/>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E1125BF1-9D50-49AE-83ED-198104B739D0}"/>
              </a:ext>
            </a:extLst>
          </p:cNvPr>
          <p:cNvGrpSpPr/>
          <p:nvPr/>
        </p:nvGrpSpPr>
        <p:grpSpPr>
          <a:xfrm>
            <a:off x="360218" y="1065681"/>
            <a:ext cx="905160" cy="464898"/>
            <a:chOff x="360218" y="874057"/>
            <a:chExt cx="905160" cy="464898"/>
          </a:xfrm>
        </p:grpSpPr>
        <p:sp>
          <p:nvSpPr>
            <p:cNvPr id="8" name="TextBox 7">
              <a:extLst>
                <a:ext uri="{FF2B5EF4-FFF2-40B4-BE49-F238E27FC236}">
                  <a16:creationId xmlns:a16="http://schemas.microsoft.com/office/drawing/2014/main" id="{AAE0F064-34C3-4098-ADD3-1E21F8F8E69C}"/>
                </a:ext>
              </a:extLst>
            </p:cNvPr>
            <p:cNvSpPr txBox="1"/>
            <p:nvPr/>
          </p:nvSpPr>
          <p:spPr>
            <a:xfrm>
              <a:off x="360218" y="874057"/>
              <a:ext cx="905160" cy="307777"/>
            </a:xfrm>
            <a:prstGeom prst="rect">
              <a:avLst/>
            </a:prstGeom>
            <a:noFill/>
          </p:spPr>
          <p:txBody>
            <a:bodyPr wrap="square" rtlCol="0">
              <a:spAutoFit/>
            </a:bodyPr>
            <a:lstStyle/>
            <a:p>
              <a:r>
                <a:rPr lang="en-US" b="1" dirty="0"/>
                <a:t>750 BC</a:t>
              </a:r>
            </a:p>
          </p:txBody>
        </p:sp>
        <p:cxnSp>
          <p:nvCxnSpPr>
            <p:cNvPr id="11" name="Straight Arrow Connector 10">
              <a:extLst>
                <a:ext uri="{FF2B5EF4-FFF2-40B4-BE49-F238E27FC236}">
                  <a16:creationId xmlns:a16="http://schemas.microsoft.com/office/drawing/2014/main" id="{F0B208CC-07C3-4DEF-9D96-8D1A18284B48}"/>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6F5550B4-751D-4AFF-B3CF-D3918320B4B2}"/>
              </a:ext>
            </a:extLst>
          </p:cNvPr>
          <p:cNvSpPr txBox="1"/>
          <p:nvPr/>
        </p:nvSpPr>
        <p:spPr>
          <a:xfrm>
            <a:off x="240632" y="1771205"/>
            <a:ext cx="907158" cy="830997"/>
          </a:xfrm>
          <a:prstGeom prst="rect">
            <a:avLst/>
          </a:prstGeom>
          <a:noFill/>
        </p:spPr>
        <p:txBody>
          <a:bodyPr wrap="square" rtlCol="0">
            <a:spAutoFit/>
          </a:bodyPr>
          <a:lstStyle/>
          <a:p>
            <a:pPr algn="ctr"/>
            <a:r>
              <a:rPr lang="en-US" sz="1600" b="1" dirty="0"/>
              <a:t>Isaiah</a:t>
            </a:r>
          </a:p>
          <a:p>
            <a:pPr algn="ctr"/>
            <a:r>
              <a:rPr lang="en-US" sz="1600" b="1" dirty="0"/>
              <a:t>Begins</a:t>
            </a:r>
          </a:p>
          <a:p>
            <a:pPr algn="ctr"/>
            <a:r>
              <a:rPr lang="en-US" sz="1600" b="1" dirty="0"/>
              <a:t>Work</a:t>
            </a:r>
          </a:p>
        </p:txBody>
      </p:sp>
      <p:grpSp>
        <p:nvGrpSpPr>
          <p:cNvPr id="24" name="Group 23">
            <a:extLst>
              <a:ext uri="{FF2B5EF4-FFF2-40B4-BE49-F238E27FC236}">
                <a16:creationId xmlns:a16="http://schemas.microsoft.com/office/drawing/2014/main" id="{543B49C8-0031-419C-9653-F50FE36B0F21}"/>
              </a:ext>
            </a:extLst>
          </p:cNvPr>
          <p:cNvGrpSpPr/>
          <p:nvPr/>
        </p:nvGrpSpPr>
        <p:grpSpPr>
          <a:xfrm>
            <a:off x="1186988" y="1061733"/>
            <a:ext cx="905160" cy="453468"/>
            <a:chOff x="428798" y="885487"/>
            <a:chExt cx="905160" cy="453468"/>
          </a:xfrm>
        </p:grpSpPr>
        <p:sp>
          <p:nvSpPr>
            <p:cNvPr id="25" name="TextBox 24">
              <a:extLst>
                <a:ext uri="{FF2B5EF4-FFF2-40B4-BE49-F238E27FC236}">
                  <a16:creationId xmlns:a16="http://schemas.microsoft.com/office/drawing/2014/main" id="{808EB15E-5FB9-42B6-AE9C-8147F7E0AC12}"/>
                </a:ext>
              </a:extLst>
            </p:cNvPr>
            <p:cNvSpPr txBox="1"/>
            <p:nvPr/>
          </p:nvSpPr>
          <p:spPr>
            <a:xfrm>
              <a:off x="428798" y="885487"/>
              <a:ext cx="905160" cy="307777"/>
            </a:xfrm>
            <a:prstGeom prst="rect">
              <a:avLst/>
            </a:prstGeom>
            <a:noFill/>
          </p:spPr>
          <p:txBody>
            <a:bodyPr wrap="square" rtlCol="0">
              <a:spAutoFit/>
            </a:bodyPr>
            <a:lstStyle/>
            <a:p>
              <a:r>
                <a:rPr lang="en-US" b="1" dirty="0"/>
                <a:t>722 BC</a:t>
              </a:r>
            </a:p>
          </p:txBody>
        </p:sp>
        <p:cxnSp>
          <p:nvCxnSpPr>
            <p:cNvPr id="26" name="Straight Arrow Connector 25">
              <a:extLst>
                <a:ext uri="{FF2B5EF4-FFF2-40B4-BE49-F238E27FC236}">
                  <a16:creationId xmlns:a16="http://schemas.microsoft.com/office/drawing/2014/main" id="{2BED6710-8155-4D21-ABAA-F202E479610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76C08D0D-C41E-4132-866A-3EB90BC622AD}"/>
              </a:ext>
            </a:extLst>
          </p:cNvPr>
          <p:cNvGrpSpPr/>
          <p:nvPr/>
        </p:nvGrpSpPr>
        <p:grpSpPr>
          <a:xfrm>
            <a:off x="9054117" y="1059585"/>
            <a:ext cx="905160" cy="464898"/>
            <a:chOff x="360218" y="874057"/>
            <a:chExt cx="905160" cy="464898"/>
          </a:xfrm>
        </p:grpSpPr>
        <p:sp>
          <p:nvSpPr>
            <p:cNvPr id="41" name="TextBox 40">
              <a:extLst>
                <a:ext uri="{FF2B5EF4-FFF2-40B4-BE49-F238E27FC236}">
                  <a16:creationId xmlns:a16="http://schemas.microsoft.com/office/drawing/2014/main" id="{EEA8D6B0-6431-479F-B69E-74F3AF151492}"/>
                </a:ext>
              </a:extLst>
            </p:cNvPr>
            <p:cNvSpPr txBox="1"/>
            <p:nvPr/>
          </p:nvSpPr>
          <p:spPr>
            <a:xfrm>
              <a:off x="360218" y="874057"/>
              <a:ext cx="905160" cy="307777"/>
            </a:xfrm>
            <a:prstGeom prst="rect">
              <a:avLst/>
            </a:prstGeom>
            <a:noFill/>
          </p:spPr>
          <p:txBody>
            <a:bodyPr wrap="square" rtlCol="0">
              <a:spAutoFit/>
            </a:bodyPr>
            <a:lstStyle/>
            <a:p>
              <a:r>
                <a:rPr lang="en-US" b="1" dirty="0"/>
                <a:t>606 BC</a:t>
              </a:r>
            </a:p>
          </p:txBody>
        </p:sp>
        <p:cxnSp>
          <p:nvCxnSpPr>
            <p:cNvPr id="42" name="Straight Arrow Connector 41">
              <a:extLst>
                <a:ext uri="{FF2B5EF4-FFF2-40B4-BE49-F238E27FC236}">
                  <a16:creationId xmlns:a16="http://schemas.microsoft.com/office/drawing/2014/main" id="{98CCF04C-61DB-4A6B-AA4E-788281D4886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3" name="Group 42">
            <a:extLst>
              <a:ext uri="{FF2B5EF4-FFF2-40B4-BE49-F238E27FC236}">
                <a16:creationId xmlns:a16="http://schemas.microsoft.com/office/drawing/2014/main" id="{B747F395-476D-4AC6-960C-C10E84EB92E9}"/>
              </a:ext>
            </a:extLst>
          </p:cNvPr>
          <p:cNvGrpSpPr/>
          <p:nvPr/>
        </p:nvGrpSpPr>
        <p:grpSpPr>
          <a:xfrm>
            <a:off x="10902488" y="1056507"/>
            <a:ext cx="905160" cy="464898"/>
            <a:chOff x="360218" y="874057"/>
            <a:chExt cx="905160" cy="464898"/>
          </a:xfrm>
        </p:grpSpPr>
        <p:sp>
          <p:nvSpPr>
            <p:cNvPr id="44" name="TextBox 43">
              <a:extLst>
                <a:ext uri="{FF2B5EF4-FFF2-40B4-BE49-F238E27FC236}">
                  <a16:creationId xmlns:a16="http://schemas.microsoft.com/office/drawing/2014/main" id="{7E4F9EE7-D613-4211-99CA-B0EB1A76A014}"/>
                </a:ext>
              </a:extLst>
            </p:cNvPr>
            <p:cNvSpPr txBox="1"/>
            <p:nvPr/>
          </p:nvSpPr>
          <p:spPr>
            <a:xfrm>
              <a:off x="360218" y="874057"/>
              <a:ext cx="905160" cy="307777"/>
            </a:xfrm>
            <a:prstGeom prst="rect">
              <a:avLst/>
            </a:prstGeom>
            <a:noFill/>
          </p:spPr>
          <p:txBody>
            <a:bodyPr wrap="square" rtlCol="0">
              <a:spAutoFit/>
            </a:bodyPr>
            <a:lstStyle/>
            <a:p>
              <a:r>
                <a:rPr lang="en-US" b="1" dirty="0"/>
                <a:t>536 BC</a:t>
              </a:r>
            </a:p>
          </p:txBody>
        </p:sp>
        <p:cxnSp>
          <p:nvCxnSpPr>
            <p:cNvPr id="45" name="Straight Arrow Connector 44">
              <a:extLst>
                <a:ext uri="{FF2B5EF4-FFF2-40B4-BE49-F238E27FC236}">
                  <a16:creationId xmlns:a16="http://schemas.microsoft.com/office/drawing/2014/main" id="{AA00488A-6713-48D0-B291-44788E92B2EC}"/>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4" name="TextBox 53">
            <a:extLst>
              <a:ext uri="{FF2B5EF4-FFF2-40B4-BE49-F238E27FC236}">
                <a16:creationId xmlns:a16="http://schemas.microsoft.com/office/drawing/2014/main" id="{F97B52DE-C904-4A22-AF1D-C8354A02399C}"/>
              </a:ext>
            </a:extLst>
          </p:cNvPr>
          <p:cNvSpPr txBox="1"/>
          <p:nvPr/>
        </p:nvSpPr>
        <p:spPr>
          <a:xfrm>
            <a:off x="-110160" y="2767276"/>
            <a:ext cx="2874603" cy="2308324"/>
          </a:xfrm>
          <a:prstGeom prst="rect">
            <a:avLst/>
          </a:prstGeom>
          <a:noFill/>
        </p:spPr>
        <p:txBody>
          <a:bodyPr wrap="square" rtlCol="0">
            <a:spAutoFit/>
          </a:bodyPr>
          <a:lstStyle/>
          <a:p>
            <a:pPr algn="ctr"/>
            <a:r>
              <a:rPr lang="en-US" sz="3600" b="1" dirty="0"/>
              <a:t>750 B.C.</a:t>
            </a:r>
          </a:p>
          <a:p>
            <a:pPr algn="ctr"/>
            <a:r>
              <a:rPr lang="en-US" sz="3600" b="1" dirty="0"/>
              <a:t>Isaiah</a:t>
            </a:r>
          </a:p>
          <a:p>
            <a:pPr algn="ctr"/>
            <a:r>
              <a:rPr lang="en-US" sz="3600" b="1" dirty="0"/>
              <a:t>Begins</a:t>
            </a:r>
          </a:p>
          <a:p>
            <a:pPr algn="ctr"/>
            <a:r>
              <a:rPr lang="en-US" sz="3600" b="1" dirty="0"/>
              <a:t>Work</a:t>
            </a:r>
          </a:p>
        </p:txBody>
      </p:sp>
      <p:sp>
        <p:nvSpPr>
          <p:cNvPr id="57" name="TextBox 56">
            <a:extLst>
              <a:ext uri="{FF2B5EF4-FFF2-40B4-BE49-F238E27FC236}">
                <a16:creationId xmlns:a16="http://schemas.microsoft.com/office/drawing/2014/main" id="{89D2E939-193B-465D-8640-BE86F9C459E5}"/>
              </a:ext>
            </a:extLst>
          </p:cNvPr>
          <p:cNvSpPr txBox="1"/>
          <p:nvPr/>
        </p:nvSpPr>
        <p:spPr>
          <a:xfrm>
            <a:off x="9387863" y="2764761"/>
            <a:ext cx="2874603" cy="3293209"/>
          </a:xfrm>
          <a:prstGeom prst="rect">
            <a:avLst/>
          </a:prstGeom>
          <a:noFill/>
        </p:spPr>
        <p:txBody>
          <a:bodyPr wrap="square" rtlCol="0">
            <a:spAutoFit/>
          </a:bodyPr>
          <a:lstStyle/>
          <a:p>
            <a:pPr algn="ctr"/>
            <a:r>
              <a:rPr lang="en-US" sz="3600" b="1" dirty="0"/>
              <a:t>536 BC</a:t>
            </a:r>
          </a:p>
          <a:p>
            <a:pPr algn="ctr"/>
            <a:r>
              <a:rPr lang="en-US" sz="3600" b="1" dirty="0"/>
              <a:t>Fall of Babylon</a:t>
            </a:r>
          </a:p>
          <a:p>
            <a:pPr algn="ctr"/>
            <a:r>
              <a:rPr lang="en-US" sz="2400" b="1" dirty="0"/>
              <a:t>—</a:t>
            </a:r>
          </a:p>
          <a:p>
            <a:pPr algn="ctr"/>
            <a:r>
              <a:rPr lang="en-US" sz="3600" b="1" dirty="0"/>
              <a:t>Cyrus’</a:t>
            </a:r>
          </a:p>
          <a:p>
            <a:pPr algn="ctr"/>
            <a:r>
              <a:rPr lang="en-US" sz="3600" b="1" dirty="0"/>
              <a:t>Decree</a:t>
            </a:r>
          </a:p>
        </p:txBody>
      </p:sp>
    </p:spTree>
    <p:extLst>
      <p:ext uri="{BB962C8B-B14F-4D97-AF65-F5344CB8AC3E}">
        <p14:creationId xmlns:p14="http://schemas.microsoft.com/office/powerpoint/2010/main" val="475959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Timeline of Isaiah and His Prophecies</a:t>
            </a:r>
            <a:endParaRPr lang="en-US" sz="1100" b="1" dirty="0">
              <a:solidFill>
                <a:schemeClr val="tx1"/>
              </a:solidFill>
              <a:latin typeface="Calibri" panose="020F0502020204030204" pitchFamily="34" charset="0"/>
            </a:endParaRPr>
          </a:p>
        </p:txBody>
      </p:sp>
      <p:cxnSp>
        <p:nvCxnSpPr>
          <p:cNvPr id="7" name="Straight Connector 6">
            <a:extLst>
              <a:ext uri="{FF2B5EF4-FFF2-40B4-BE49-F238E27FC236}">
                <a16:creationId xmlns:a16="http://schemas.microsoft.com/office/drawing/2014/main" id="{4CAB787D-A15A-4754-98AC-3244E01DA340}"/>
              </a:ext>
            </a:extLst>
          </p:cNvPr>
          <p:cNvCxnSpPr>
            <a:cxnSpLocks/>
          </p:cNvCxnSpPr>
          <p:nvPr/>
        </p:nvCxnSpPr>
        <p:spPr>
          <a:xfrm>
            <a:off x="655782" y="1623003"/>
            <a:ext cx="10888518" cy="0"/>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E1125BF1-9D50-49AE-83ED-198104B739D0}"/>
              </a:ext>
            </a:extLst>
          </p:cNvPr>
          <p:cNvGrpSpPr/>
          <p:nvPr/>
        </p:nvGrpSpPr>
        <p:grpSpPr>
          <a:xfrm>
            <a:off x="360218" y="1065681"/>
            <a:ext cx="905160" cy="464898"/>
            <a:chOff x="360218" y="874057"/>
            <a:chExt cx="905160" cy="464898"/>
          </a:xfrm>
        </p:grpSpPr>
        <p:sp>
          <p:nvSpPr>
            <p:cNvPr id="8" name="TextBox 7">
              <a:extLst>
                <a:ext uri="{FF2B5EF4-FFF2-40B4-BE49-F238E27FC236}">
                  <a16:creationId xmlns:a16="http://schemas.microsoft.com/office/drawing/2014/main" id="{AAE0F064-34C3-4098-ADD3-1E21F8F8E69C}"/>
                </a:ext>
              </a:extLst>
            </p:cNvPr>
            <p:cNvSpPr txBox="1"/>
            <p:nvPr/>
          </p:nvSpPr>
          <p:spPr>
            <a:xfrm>
              <a:off x="360218" y="874057"/>
              <a:ext cx="905160" cy="307777"/>
            </a:xfrm>
            <a:prstGeom prst="rect">
              <a:avLst/>
            </a:prstGeom>
            <a:noFill/>
          </p:spPr>
          <p:txBody>
            <a:bodyPr wrap="square" rtlCol="0">
              <a:spAutoFit/>
            </a:bodyPr>
            <a:lstStyle/>
            <a:p>
              <a:r>
                <a:rPr lang="en-US" b="1" dirty="0"/>
                <a:t>750 BC</a:t>
              </a:r>
            </a:p>
          </p:txBody>
        </p:sp>
        <p:cxnSp>
          <p:nvCxnSpPr>
            <p:cNvPr id="11" name="Straight Arrow Connector 10">
              <a:extLst>
                <a:ext uri="{FF2B5EF4-FFF2-40B4-BE49-F238E27FC236}">
                  <a16:creationId xmlns:a16="http://schemas.microsoft.com/office/drawing/2014/main" id="{F0B208CC-07C3-4DEF-9D96-8D1A18284B48}"/>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6F5550B4-751D-4AFF-B3CF-D3918320B4B2}"/>
              </a:ext>
            </a:extLst>
          </p:cNvPr>
          <p:cNvSpPr txBox="1"/>
          <p:nvPr/>
        </p:nvSpPr>
        <p:spPr>
          <a:xfrm>
            <a:off x="240632" y="1771205"/>
            <a:ext cx="907158" cy="830997"/>
          </a:xfrm>
          <a:prstGeom prst="rect">
            <a:avLst/>
          </a:prstGeom>
          <a:noFill/>
        </p:spPr>
        <p:txBody>
          <a:bodyPr wrap="square" rtlCol="0">
            <a:spAutoFit/>
          </a:bodyPr>
          <a:lstStyle/>
          <a:p>
            <a:pPr algn="ctr"/>
            <a:r>
              <a:rPr lang="en-US" sz="1600" b="1" dirty="0"/>
              <a:t>Isaiah</a:t>
            </a:r>
          </a:p>
          <a:p>
            <a:pPr algn="ctr"/>
            <a:r>
              <a:rPr lang="en-US" sz="1600" b="1" dirty="0"/>
              <a:t>Begins</a:t>
            </a:r>
          </a:p>
          <a:p>
            <a:pPr algn="ctr"/>
            <a:r>
              <a:rPr lang="en-US" sz="1600" b="1" dirty="0"/>
              <a:t>Work</a:t>
            </a:r>
          </a:p>
        </p:txBody>
      </p:sp>
      <p:grpSp>
        <p:nvGrpSpPr>
          <p:cNvPr id="24" name="Group 23">
            <a:extLst>
              <a:ext uri="{FF2B5EF4-FFF2-40B4-BE49-F238E27FC236}">
                <a16:creationId xmlns:a16="http://schemas.microsoft.com/office/drawing/2014/main" id="{543B49C8-0031-419C-9653-F50FE36B0F21}"/>
              </a:ext>
            </a:extLst>
          </p:cNvPr>
          <p:cNvGrpSpPr/>
          <p:nvPr/>
        </p:nvGrpSpPr>
        <p:grpSpPr>
          <a:xfrm>
            <a:off x="1186988" y="1061733"/>
            <a:ext cx="905160" cy="453468"/>
            <a:chOff x="428798" y="885487"/>
            <a:chExt cx="905160" cy="453468"/>
          </a:xfrm>
        </p:grpSpPr>
        <p:sp>
          <p:nvSpPr>
            <p:cNvPr id="25" name="TextBox 24">
              <a:extLst>
                <a:ext uri="{FF2B5EF4-FFF2-40B4-BE49-F238E27FC236}">
                  <a16:creationId xmlns:a16="http://schemas.microsoft.com/office/drawing/2014/main" id="{808EB15E-5FB9-42B6-AE9C-8147F7E0AC12}"/>
                </a:ext>
              </a:extLst>
            </p:cNvPr>
            <p:cNvSpPr txBox="1"/>
            <p:nvPr/>
          </p:nvSpPr>
          <p:spPr>
            <a:xfrm>
              <a:off x="428798" y="885487"/>
              <a:ext cx="905160" cy="307777"/>
            </a:xfrm>
            <a:prstGeom prst="rect">
              <a:avLst/>
            </a:prstGeom>
            <a:noFill/>
          </p:spPr>
          <p:txBody>
            <a:bodyPr wrap="square" rtlCol="0">
              <a:spAutoFit/>
            </a:bodyPr>
            <a:lstStyle/>
            <a:p>
              <a:r>
                <a:rPr lang="en-US" b="1" dirty="0"/>
                <a:t>722 BC</a:t>
              </a:r>
            </a:p>
          </p:txBody>
        </p:sp>
        <p:cxnSp>
          <p:nvCxnSpPr>
            <p:cNvPr id="26" name="Straight Arrow Connector 25">
              <a:extLst>
                <a:ext uri="{FF2B5EF4-FFF2-40B4-BE49-F238E27FC236}">
                  <a16:creationId xmlns:a16="http://schemas.microsoft.com/office/drawing/2014/main" id="{2BED6710-8155-4D21-ABAA-F202E479610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4" name="TextBox 33">
            <a:extLst>
              <a:ext uri="{FF2B5EF4-FFF2-40B4-BE49-F238E27FC236}">
                <a16:creationId xmlns:a16="http://schemas.microsoft.com/office/drawing/2014/main" id="{9BBEEFAA-C136-41F2-93D2-EE3A30C74AB0}"/>
              </a:ext>
            </a:extLst>
          </p:cNvPr>
          <p:cNvSpPr txBox="1"/>
          <p:nvPr/>
        </p:nvSpPr>
        <p:spPr>
          <a:xfrm>
            <a:off x="10742173" y="1755369"/>
            <a:ext cx="1058577" cy="1815882"/>
          </a:xfrm>
          <a:prstGeom prst="rect">
            <a:avLst/>
          </a:prstGeom>
          <a:noFill/>
        </p:spPr>
        <p:txBody>
          <a:bodyPr wrap="square" rtlCol="0">
            <a:spAutoFit/>
          </a:bodyPr>
          <a:lstStyle/>
          <a:p>
            <a:pPr algn="ctr"/>
            <a:r>
              <a:rPr lang="en-US" sz="1600" b="1" dirty="0"/>
              <a:t>Fall of</a:t>
            </a:r>
          </a:p>
          <a:p>
            <a:pPr algn="ctr"/>
            <a:r>
              <a:rPr lang="en-US" sz="1600" b="1" dirty="0"/>
              <a:t>Babylon</a:t>
            </a:r>
          </a:p>
          <a:p>
            <a:pPr algn="ctr"/>
            <a:r>
              <a:rPr lang="en-US" sz="1600" b="1" dirty="0"/>
              <a:t>---</a:t>
            </a:r>
          </a:p>
          <a:p>
            <a:pPr algn="ctr"/>
            <a:r>
              <a:rPr lang="en-US" sz="1600" b="1" dirty="0"/>
              <a:t>Cyrus’</a:t>
            </a:r>
          </a:p>
          <a:p>
            <a:pPr algn="ctr"/>
            <a:r>
              <a:rPr lang="en-US" sz="1600" b="1" dirty="0"/>
              <a:t>Decree End of Captivity</a:t>
            </a:r>
          </a:p>
        </p:txBody>
      </p:sp>
      <p:sp>
        <p:nvSpPr>
          <p:cNvPr id="35" name="TextBox 34">
            <a:extLst>
              <a:ext uri="{FF2B5EF4-FFF2-40B4-BE49-F238E27FC236}">
                <a16:creationId xmlns:a16="http://schemas.microsoft.com/office/drawing/2014/main" id="{D7335E15-A594-4A3E-A7B3-8F03B8F4D4F6}"/>
              </a:ext>
            </a:extLst>
          </p:cNvPr>
          <p:cNvSpPr txBox="1"/>
          <p:nvPr/>
        </p:nvSpPr>
        <p:spPr>
          <a:xfrm>
            <a:off x="8763539" y="1752004"/>
            <a:ext cx="1195738" cy="830997"/>
          </a:xfrm>
          <a:prstGeom prst="rect">
            <a:avLst/>
          </a:prstGeom>
          <a:noFill/>
        </p:spPr>
        <p:txBody>
          <a:bodyPr wrap="square" rtlCol="0">
            <a:spAutoFit/>
          </a:bodyPr>
          <a:lstStyle/>
          <a:p>
            <a:pPr algn="ctr"/>
            <a:r>
              <a:rPr lang="en-US" sz="1600" b="1" dirty="0"/>
              <a:t>Captivity</a:t>
            </a:r>
          </a:p>
          <a:p>
            <a:pPr algn="ctr"/>
            <a:r>
              <a:rPr lang="en-US" sz="1600" b="1" dirty="0"/>
              <a:t>In</a:t>
            </a:r>
          </a:p>
          <a:p>
            <a:pPr algn="ctr"/>
            <a:r>
              <a:rPr lang="en-US" sz="1600" b="1" dirty="0"/>
              <a:t>Babylon</a:t>
            </a:r>
          </a:p>
        </p:txBody>
      </p:sp>
      <p:grpSp>
        <p:nvGrpSpPr>
          <p:cNvPr id="40" name="Group 39">
            <a:extLst>
              <a:ext uri="{FF2B5EF4-FFF2-40B4-BE49-F238E27FC236}">
                <a16:creationId xmlns:a16="http://schemas.microsoft.com/office/drawing/2014/main" id="{76C08D0D-C41E-4132-866A-3EB90BC622AD}"/>
              </a:ext>
            </a:extLst>
          </p:cNvPr>
          <p:cNvGrpSpPr/>
          <p:nvPr/>
        </p:nvGrpSpPr>
        <p:grpSpPr>
          <a:xfrm>
            <a:off x="9054117" y="1059585"/>
            <a:ext cx="905160" cy="464898"/>
            <a:chOff x="360218" y="874057"/>
            <a:chExt cx="905160" cy="464898"/>
          </a:xfrm>
        </p:grpSpPr>
        <p:sp>
          <p:nvSpPr>
            <p:cNvPr id="41" name="TextBox 40">
              <a:extLst>
                <a:ext uri="{FF2B5EF4-FFF2-40B4-BE49-F238E27FC236}">
                  <a16:creationId xmlns:a16="http://schemas.microsoft.com/office/drawing/2014/main" id="{EEA8D6B0-6431-479F-B69E-74F3AF151492}"/>
                </a:ext>
              </a:extLst>
            </p:cNvPr>
            <p:cNvSpPr txBox="1"/>
            <p:nvPr/>
          </p:nvSpPr>
          <p:spPr>
            <a:xfrm>
              <a:off x="360218" y="874057"/>
              <a:ext cx="905160" cy="307777"/>
            </a:xfrm>
            <a:prstGeom prst="rect">
              <a:avLst/>
            </a:prstGeom>
            <a:noFill/>
          </p:spPr>
          <p:txBody>
            <a:bodyPr wrap="square" rtlCol="0">
              <a:spAutoFit/>
            </a:bodyPr>
            <a:lstStyle/>
            <a:p>
              <a:r>
                <a:rPr lang="en-US" b="1" dirty="0"/>
                <a:t>606 BC</a:t>
              </a:r>
            </a:p>
          </p:txBody>
        </p:sp>
        <p:cxnSp>
          <p:nvCxnSpPr>
            <p:cNvPr id="42" name="Straight Arrow Connector 41">
              <a:extLst>
                <a:ext uri="{FF2B5EF4-FFF2-40B4-BE49-F238E27FC236}">
                  <a16:creationId xmlns:a16="http://schemas.microsoft.com/office/drawing/2014/main" id="{98CCF04C-61DB-4A6B-AA4E-788281D4886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3" name="Group 42">
            <a:extLst>
              <a:ext uri="{FF2B5EF4-FFF2-40B4-BE49-F238E27FC236}">
                <a16:creationId xmlns:a16="http://schemas.microsoft.com/office/drawing/2014/main" id="{B747F395-476D-4AC6-960C-C10E84EB92E9}"/>
              </a:ext>
            </a:extLst>
          </p:cNvPr>
          <p:cNvGrpSpPr/>
          <p:nvPr/>
        </p:nvGrpSpPr>
        <p:grpSpPr>
          <a:xfrm>
            <a:off x="10902488" y="1056507"/>
            <a:ext cx="905160" cy="464898"/>
            <a:chOff x="360218" y="874057"/>
            <a:chExt cx="905160" cy="464898"/>
          </a:xfrm>
        </p:grpSpPr>
        <p:sp>
          <p:nvSpPr>
            <p:cNvPr id="44" name="TextBox 43">
              <a:extLst>
                <a:ext uri="{FF2B5EF4-FFF2-40B4-BE49-F238E27FC236}">
                  <a16:creationId xmlns:a16="http://schemas.microsoft.com/office/drawing/2014/main" id="{7E4F9EE7-D613-4211-99CA-B0EB1A76A014}"/>
                </a:ext>
              </a:extLst>
            </p:cNvPr>
            <p:cNvSpPr txBox="1"/>
            <p:nvPr/>
          </p:nvSpPr>
          <p:spPr>
            <a:xfrm>
              <a:off x="360218" y="874057"/>
              <a:ext cx="905160" cy="307777"/>
            </a:xfrm>
            <a:prstGeom prst="rect">
              <a:avLst/>
            </a:prstGeom>
            <a:noFill/>
          </p:spPr>
          <p:txBody>
            <a:bodyPr wrap="square" rtlCol="0">
              <a:spAutoFit/>
            </a:bodyPr>
            <a:lstStyle/>
            <a:p>
              <a:r>
                <a:rPr lang="en-US" b="1" dirty="0"/>
                <a:t>536 BC</a:t>
              </a:r>
            </a:p>
          </p:txBody>
        </p:sp>
        <p:cxnSp>
          <p:nvCxnSpPr>
            <p:cNvPr id="45" name="Straight Arrow Connector 44">
              <a:extLst>
                <a:ext uri="{FF2B5EF4-FFF2-40B4-BE49-F238E27FC236}">
                  <a16:creationId xmlns:a16="http://schemas.microsoft.com/office/drawing/2014/main" id="{AA00488A-6713-48D0-B291-44788E92B2EC}"/>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59658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91003" y="13367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Timeline of Isaiah and His Prophecies</a:t>
            </a:r>
            <a:endParaRPr lang="en-US" sz="1100" b="1" dirty="0">
              <a:solidFill>
                <a:schemeClr val="tx1"/>
              </a:solidFill>
              <a:latin typeface="Calibri" panose="020F0502020204030204" pitchFamily="34" charset="0"/>
            </a:endParaRPr>
          </a:p>
        </p:txBody>
      </p:sp>
      <p:cxnSp>
        <p:nvCxnSpPr>
          <p:cNvPr id="7" name="Straight Connector 6">
            <a:extLst>
              <a:ext uri="{FF2B5EF4-FFF2-40B4-BE49-F238E27FC236}">
                <a16:creationId xmlns:a16="http://schemas.microsoft.com/office/drawing/2014/main" id="{4CAB787D-A15A-4754-98AC-3244E01DA340}"/>
              </a:ext>
            </a:extLst>
          </p:cNvPr>
          <p:cNvCxnSpPr>
            <a:cxnSpLocks/>
          </p:cNvCxnSpPr>
          <p:nvPr/>
        </p:nvCxnSpPr>
        <p:spPr>
          <a:xfrm>
            <a:off x="655782" y="1623003"/>
            <a:ext cx="10888518" cy="0"/>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E1125BF1-9D50-49AE-83ED-198104B739D0}"/>
              </a:ext>
            </a:extLst>
          </p:cNvPr>
          <p:cNvGrpSpPr/>
          <p:nvPr/>
        </p:nvGrpSpPr>
        <p:grpSpPr>
          <a:xfrm>
            <a:off x="360218" y="1065681"/>
            <a:ext cx="905160" cy="464898"/>
            <a:chOff x="360218" y="874057"/>
            <a:chExt cx="905160" cy="464898"/>
          </a:xfrm>
        </p:grpSpPr>
        <p:sp>
          <p:nvSpPr>
            <p:cNvPr id="8" name="TextBox 7">
              <a:extLst>
                <a:ext uri="{FF2B5EF4-FFF2-40B4-BE49-F238E27FC236}">
                  <a16:creationId xmlns:a16="http://schemas.microsoft.com/office/drawing/2014/main" id="{AAE0F064-34C3-4098-ADD3-1E21F8F8E69C}"/>
                </a:ext>
              </a:extLst>
            </p:cNvPr>
            <p:cNvSpPr txBox="1"/>
            <p:nvPr/>
          </p:nvSpPr>
          <p:spPr>
            <a:xfrm>
              <a:off x="360218" y="874057"/>
              <a:ext cx="905160" cy="307777"/>
            </a:xfrm>
            <a:prstGeom prst="rect">
              <a:avLst/>
            </a:prstGeom>
            <a:noFill/>
          </p:spPr>
          <p:txBody>
            <a:bodyPr wrap="square" rtlCol="0">
              <a:spAutoFit/>
            </a:bodyPr>
            <a:lstStyle/>
            <a:p>
              <a:r>
                <a:rPr lang="en-US" b="1" dirty="0"/>
                <a:t>750 BC</a:t>
              </a:r>
            </a:p>
          </p:txBody>
        </p:sp>
        <p:cxnSp>
          <p:nvCxnSpPr>
            <p:cNvPr id="11" name="Straight Arrow Connector 10">
              <a:extLst>
                <a:ext uri="{FF2B5EF4-FFF2-40B4-BE49-F238E27FC236}">
                  <a16:creationId xmlns:a16="http://schemas.microsoft.com/office/drawing/2014/main" id="{F0B208CC-07C3-4DEF-9D96-8D1A18284B48}"/>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6F5550B4-751D-4AFF-B3CF-D3918320B4B2}"/>
              </a:ext>
            </a:extLst>
          </p:cNvPr>
          <p:cNvSpPr txBox="1"/>
          <p:nvPr/>
        </p:nvSpPr>
        <p:spPr>
          <a:xfrm>
            <a:off x="240632" y="1771205"/>
            <a:ext cx="907158" cy="830997"/>
          </a:xfrm>
          <a:prstGeom prst="rect">
            <a:avLst/>
          </a:prstGeom>
          <a:noFill/>
        </p:spPr>
        <p:txBody>
          <a:bodyPr wrap="square" rtlCol="0">
            <a:spAutoFit/>
          </a:bodyPr>
          <a:lstStyle/>
          <a:p>
            <a:pPr algn="ctr"/>
            <a:r>
              <a:rPr lang="en-US" sz="1600" b="1" dirty="0"/>
              <a:t>Isaiah</a:t>
            </a:r>
          </a:p>
          <a:p>
            <a:pPr algn="ctr"/>
            <a:r>
              <a:rPr lang="en-US" sz="1600" b="1" dirty="0"/>
              <a:t>Begins</a:t>
            </a:r>
          </a:p>
          <a:p>
            <a:pPr algn="ctr"/>
            <a:r>
              <a:rPr lang="en-US" sz="1600" b="1" dirty="0"/>
              <a:t>Work</a:t>
            </a:r>
          </a:p>
        </p:txBody>
      </p:sp>
      <p:grpSp>
        <p:nvGrpSpPr>
          <p:cNvPr id="24" name="Group 23">
            <a:extLst>
              <a:ext uri="{FF2B5EF4-FFF2-40B4-BE49-F238E27FC236}">
                <a16:creationId xmlns:a16="http://schemas.microsoft.com/office/drawing/2014/main" id="{543B49C8-0031-419C-9653-F50FE36B0F21}"/>
              </a:ext>
            </a:extLst>
          </p:cNvPr>
          <p:cNvGrpSpPr/>
          <p:nvPr/>
        </p:nvGrpSpPr>
        <p:grpSpPr>
          <a:xfrm>
            <a:off x="1186988" y="1061733"/>
            <a:ext cx="905160" cy="453468"/>
            <a:chOff x="428798" y="885487"/>
            <a:chExt cx="905160" cy="453468"/>
          </a:xfrm>
        </p:grpSpPr>
        <p:sp>
          <p:nvSpPr>
            <p:cNvPr id="25" name="TextBox 24">
              <a:extLst>
                <a:ext uri="{FF2B5EF4-FFF2-40B4-BE49-F238E27FC236}">
                  <a16:creationId xmlns:a16="http://schemas.microsoft.com/office/drawing/2014/main" id="{808EB15E-5FB9-42B6-AE9C-8147F7E0AC12}"/>
                </a:ext>
              </a:extLst>
            </p:cNvPr>
            <p:cNvSpPr txBox="1"/>
            <p:nvPr/>
          </p:nvSpPr>
          <p:spPr>
            <a:xfrm>
              <a:off x="428798" y="885487"/>
              <a:ext cx="905160" cy="307777"/>
            </a:xfrm>
            <a:prstGeom prst="rect">
              <a:avLst/>
            </a:prstGeom>
            <a:noFill/>
          </p:spPr>
          <p:txBody>
            <a:bodyPr wrap="square" rtlCol="0">
              <a:spAutoFit/>
            </a:bodyPr>
            <a:lstStyle/>
            <a:p>
              <a:r>
                <a:rPr lang="en-US" b="1" dirty="0"/>
                <a:t>722 BC</a:t>
              </a:r>
            </a:p>
          </p:txBody>
        </p:sp>
        <p:cxnSp>
          <p:nvCxnSpPr>
            <p:cNvPr id="26" name="Straight Arrow Connector 25">
              <a:extLst>
                <a:ext uri="{FF2B5EF4-FFF2-40B4-BE49-F238E27FC236}">
                  <a16:creationId xmlns:a16="http://schemas.microsoft.com/office/drawing/2014/main" id="{2BED6710-8155-4D21-ABAA-F202E479610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4" name="TextBox 33">
            <a:extLst>
              <a:ext uri="{FF2B5EF4-FFF2-40B4-BE49-F238E27FC236}">
                <a16:creationId xmlns:a16="http://schemas.microsoft.com/office/drawing/2014/main" id="{9BBEEFAA-C136-41F2-93D2-EE3A30C74AB0}"/>
              </a:ext>
            </a:extLst>
          </p:cNvPr>
          <p:cNvSpPr txBox="1"/>
          <p:nvPr/>
        </p:nvSpPr>
        <p:spPr>
          <a:xfrm>
            <a:off x="10742173" y="1755369"/>
            <a:ext cx="1058577" cy="1815882"/>
          </a:xfrm>
          <a:prstGeom prst="rect">
            <a:avLst/>
          </a:prstGeom>
          <a:noFill/>
        </p:spPr>
        <p:txBody>
          <a:bodyPr wrap="square" rtlCol="0">
            <a:spAutoFit/>
          </a:bodyPr>
          <a:lstStyle/>
          <a:p>
            <a:pPr algn="ctr"/>
            <a:r>
              <a:rPr lang="en-US" sz="1600" b="1" dirty="0"/>
              <a:t>Fall of</a:t>
            </a:r>
          </a:p>
          <a:p>
            <a:pPr algn="ctr"/>
            <a:r>
              <a:rPr lang="en-US" sz="1600" b="1" dirty="0"/>
              <a:t>Babylon</a:t>
            </a:r>
          </a:p>
          <a:p>
            <a:pPr algn="ctr"/>
            <a:r>
              <a:rPr lang="en-US" sz="1600" b="1" dirty="0"/>
              <a:t>---</a:t>
            </a:r>
          </a:p>
          <a:p>
            <a:pPr algn="ctr"/>
            <a:r>
              <a:rPr lang="en-US" sz="1600" b="1" dirty="0"/>
              <a:t>Cyrus’</a:t>
            </a:r>
          </a:p>
          <a:p>
            <a:pPr algn="ctr"/>
            <a:r>
              <a:rPr lang="en-US" sz="1600" b="1" dirty="0"/>
              <a:t>Decree End of Captivity</a:t>
            </a:r>
          </a:p>
        </p:txBody>
      </p:sp>
      <p:sp>
        <p:nvSpPr>
          <p:cNvPr id="35" name="TextBox 34">
            <a:extLst>
              <a:ext uri="{FF2B5EF4-FFF2-40B4-BE49-F238E27FC236}">
                <a16:creationId xmlns:a16="http://schemas.microsoft.com/office/drawing/2014/main" id="{D7335E15-A594-4A3E-A7B3-8F03B8F4D4F6}"/>
              </a:ext>
            </a:extLst>
          </p:cNvPr>
          <p:cNvSpPr txBox="1"/>
          <p:nvPr/>
        </p:nvSpPr>
        <p:spPr>
          <a:xfrm>
            <a:off x="8763539" y="1752004"/>
            <a:ext cx="1195738" cy="830997"/>
          </a:xfrm>
          <a:prstGeom prst="rect">
            <a:avLst/>
          </a:prstGeom>
          <a:noFill/>
        </p:spPr>
        <p:txBody>
          <a:bodyPr wrap="square" rtlCol="0">
            <a:spAutoFit/>
          </a:bodyPr>
          <a:lstStyle/>
          <a:p>
            <a:pPr algn="ctr"/>
            <a:r>
              <a:rPr lang="en-US" sz="1600" b="1" dirty="0"/>
              <a:t>Captivity</a:t>
            </a:r>
          </a:p>
          <a:p>
            <a:pPr algn="ctr"/>
            <a:r>
              <a:rPr lang="en-US" sz="1600" b="1" dirty="0"/>
              <a:t>In</a:t>
            </a:r>
          </a:p>
          <a:p>
            <a:pPr algn="ctr"/>
            <a:r>
              <a:rPr lang="en-US" sz="1600" b="1" dirty="0"/>
              <a:t>Babylon</a:t>
            </a:r>
          </a:p>
        </p:txBody>
      </p:sp>
      <p:grpSp>
        <p:nvGrpSpPr>
          <p:cNvPr id="40" name="Group 39">
            <a:extLst>
              <a:ext uri="{FF2B5EF4-FFF2-40B4-BE49-F238E27FC236}">
                <a16:creationId xmlns:a16="http://schemas.microsoft.com/office/drawing/2014/main" id="{76C08D0D-C41E-4132-866A-3EB90BC622AD}"/>
              </a:ext>
            </a:extLst>
          </p:cNvPr>
          <p:cNvGrpSpPr/>
          <p:nvPr/>
        </p:nvGrpSpPr>
        <p:grpSpPr>
          <a:xfrm>
            <a:off x="9054117" y="1059585"/>
            <a:ext cx="905160" cy="464898"/>
            <a:chOff x="360218" y="874057"/>
            <a:chExt cx="905160" cy="464898"/>
          </a:xfrm>
        </p:grpSpPr>
        <p:sp>
          <p:nvSpPr>
            <p:cNvPr id="41" name="TextBox 40">
              <a:extLst>
                <a:ext uri="{FF2B5EF4-FFF2-40B4-BE49-F238E27FC236}">
                  <a16:creationId xmlns:a16="http://schemas.microsoft.com/office/drawing/2014/main" id="{EEA8D6B0-6431-479F-B69E-74F3AF151492}"/>
                </a:ext>
              </a:extLst>
            </p:cNvPr>
            <p:cNvSpPr txBox="1"/>
            <p:nvPr/>
          </p:nvSpPr>
          <p:spPr>
            <a:xfrm>
              <a:off x="360218" y="874057"/>
              <a:ext cx="905160" cy="307777"/>
            </a:xfrm>
            <a:prstGeom prst="rect">
              <a:avLst/>
            </a:prstGeom>
            <a:noFill/>
          </p:spPr>
          <p:txBody>
            <a:bodyPr wrap="square" rtlCol="0">
              <a:spAutoFit/>
            </a:bodyPr>
            <a:lstStyle/>
            <a:p>
              <a:r>
                <a:rPr lang="en-US" b="1" dirty="0"/>
                <a:t>606 BC</a:t>
              </a:r>
            </a:p>
          </p:txBody>
        </p:sp>
        <p:cxnSp>
          <p:nvCxnSpPr>
            <p:cNvPr id="42" name="Straight Arrow Connector 41">
              <a:extLst>
                <a:ext uri="{FF2B5EF4-FFF2-40B4-BE49-F238E27FC236}">
                  <a16:creationId xmlns:a16="http://schemas.microsoft.com/office/drawing/2014/main" id="{98CCF04C-61DB-4A6B-AA4E-788281D4886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3" name="Group 42">
            <a:extLst>
              <a:ext uri="{FF2B5EF4-FFF2-40B4-BE49-F238E27FC236}">
                <a16:creationId xmlns:a16="http://schemas.microsoft.com/office/drawing/2014/main" id="{B747F395-476D-4AC6-960C-C10E84EB92E9}"/>
              </a:ext>
            </a:extLst>
          </p:cNvPr>
          <p:cNvGrpSpPr/>
          <p:nvPr/>
        </p:nvGrpSpPr>
        <p:grpSpPr>
          <a:xfrm>
            <a:off x="10902488" y="1056507"/>
            <a:ext cx="905160" cy="464898"/>
            <a:chOff x="360218" y="874057"/>
            <a:chExt cx="905160" cy="464898"/>
          </a:xfrm>
        </p:grpSpPr>
        <p:sp>
          <p:nvSpPr>
            <p:cNvPr id="44" name="TextBox 43">
              <a:extLst>
                <a:ext uri="{FF2B5EF4-FFF2-40B4-BE49-F238E27FC236}">
                  <a16:creationId xmlns:a16="http://schemas.microsoft.com/office/drawing/2014/main" id="{7E4F9EE7-D613-4211-99CA-B0EB1A76A014}"/>
                </a:ext>
              </a:extLst>
            </p:cNvPr>
            <p:cNvSpPr txBox="1"/>
            <p:nvPr/>
          </p:nvSpPr>
          <p:spPr>
            <a:xfrm>
              <a:off x="360218" y="874057"/>
              <a:ext cx="905160" cy="307777"/>
            </a:xfrm>
            <a:prstGeom prst="rect">
              <a:avLst/>
            </a:prstGeom>
            <a:noFill/>
          </p:spPr>
          <p:txBody>
            <a:bodyPr wrap="square" rtlCol="0">
              <a:spAutoFit/>
            </a:bodyPr>
            <a:lstStyle/>
            <a:p>
              <a:r>
                <a:rPr lang="en-US" b="1" dirty="0"/>
                <a:t>536 BC</a:t>
              </a:r>
            </a:p>
          </p:txBody>
        </p:sp>
        <p:cxnSp>
          <p:nvCxnSpPr>
            <p:cNvPr id="45" name="Straight Arrow Connector 44">
              <a:extLst>
                <a:ext uri="{FF2B5EF4-FFF2-40B4-BE49-F238E27FC236}">
                  <a16:creationId xmlns:a16="http://schemas.microsoft.com/office/drawing/2014/main" id="{AA00488A-6713-48D0-B291-44788E92B2EC}"/>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5" name="TextBox 54">
            <a:extLst>
              <a:ext uri="{FF2B5EF4-FFF2-40B4-BE49-F238E27FC236}">
                <a16:creationId xmlns:a16="http://schemas.microsoft.com/office/drawing/2014/main" id="{7DB42FDB-ECCE-4337-B593-C3D520C7226E}"/>
              </a:ext>
            </a:extLst>
          </p:cNvPr>
          <p:cNvSpPr txBox="1"/>
          <p:nvPr/>
        </p:nvSpPr>
        <p:spPr>
          <a:xfrm>
            <a:off x="3326931" y="3290152"/>
            <a:ext cx="2874603" cy="2308324"/>
          </a:xfrm>
          <a:prstGeom prst="rect">
            <a:avLst/>
          </a:prstGeom>
          <a:noFill/>
        </p:spPr>
        <p:txBody>
          <a:bodyPr wrap="square" rtlCol="0">
            <a:spAutoFit/>
          </a:bodyPr>
          <a:lstStyle/>
          <a:p>
            <a:pPr algn="ctr"/>
            <a:r>
              <a:rPr lang="en-US" sz="3600" b="1" dirty="0"/>
              <a:t>722 B.C.</a:t>
            </a:r>
          </a:p>
          <a:p>
            <a:pPr algn="ctr"/>
            <a:r>
              <a:rPr lang="en-US" sz="3600" b="1" dirty="0"/>
              <a:t>Fall</a:t>
            </a:r>
          </a:p>
          <a:p>
            <a:pPr algn="ctr"/>
            <a:r>
              <a:rPr lang="en-US" sz="3600" b="1" dirty="0"/>
              <a:t>Of</a:t>
            </a:r>
          </a:p>
          <a:p>
            <a:pPr algn="ctr"/>
            <a:r>
              <a:rPr lang="en-US" sz="3600" b="1" dirty="0"/>
              <a:t>Israel</a:t>
            </a:r>
          </a:p>
        </p:txBody>
      </p:sp>
    </p:spTree>
    <p:extLst>
      <p:ext uri="{BB962C8B-B14F-4D97-AF65-F5344CB8AC3E}">
        <p14:creationId xmlns:p14="http://schemas.microsoft.com/office/powerpoint/2010/main" val="3337408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994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Timeline of Isaiah and His Prophecies</a:t>
            </a:r>
            <a:endParaRPr lang="en-US" sz="1100" b="1" dirty="0">
              <a:solidFill>
                <a:schemeClr val="tx1"/>
              </a:solidFill>
              <a:latin typeface="Calibri" panose="020F0502020204030204" pitchFamily="34" charset="0"/>
            </a:endParaRPr>
          </a:p>
        </p:txBody>
      </p:sp>
      <p:cxnSp>
        <p:nvCxnSpPr>
          <p:cNvPr id="7" name="Straight Connector 6">
            <a:extLst>
              <a:ext uri="{FF2B5EF4-FFF2-40B4-BE49-F238E27FC236}">
                <a16:creationId xmlns:a16="http://schemas.microsoft.com/office/drawing/2014/main" id="{4CAB787D-A15A-4754-98AC-3244E01DA340}"/>
              </a:ext>
            </a:extLst>
          </p:cNvPr>
          <p:cNvCxnSpPr>
            <a:cxnSpLocks/>
          </p:cNvCxnSpPr>
          <p:nvPr/>
        </p:nvCxnSpPr>
        <p:spPr>
          <a:xfrm>
            <a:off x="655782" y="1623003"/>
            <a:ext cx="10888518" cy="0"/>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E1125BF1-9D50-49AE-83ED-198104B739D0}"/>
              </a:ext>
            </a:extLst>
          </p:cNvPr>
          <p:cNvGrpSpPr/>
          <p:nvPr/>
        </p:nvGrpSpPr>
        <p:grpSpPr>
          <a:xfrm>
            <a:off x="360218" y="1065681"/>
            <a:ext cx="905160" cy="464898"/>
            <a:chOff x="360218" y="874057"/>
            <a:chExt cx="905160" cy="464898"/>
          </a:xfrm>
        </p:grpSpPr>
        <p:sp>
          <p:nvSpPr>
            <p:cNvPr id="8" name="TextBox 7">
              <a:extLst>
                <a:ext uri="{FF2B5EF4-FFF2-40B4-BE49-F238E27FC236}">
                  <a16:creationId xmlns:a16="http://schemas.microsoft.com/office/drawing/2014/main" id="{AAE0F064-34C3-4098-ADD3-1E21F8F8E69C}"/>
                </a:ext>
              </a:extLst>
            </p:cNvPr>
            <p:cNvSpPr txBox="1"/>
            <p:nvPr/>
          </p:nvSpPr>
          <p:spPr>
            <a:xfrm>
              <a:off x="360218" y="874057"/>
              <a:ext cx="905160" cy="307777"/>
            </a:xfrm>
            <a:prstGeom prst="rect">
              <a:avLst/>
            </a:prstGeom>
            <a:noFill/>
          </p:spPr>
          <p:txBody>
            <a:bodyPr wrap="square" rtlCol="0">
              <a:spAutoFit/>
            </a:bodyPr>
            <a:lstStyle/>
            <a:p>
              <a:r>
                <a:rPr lang="en-US" b="1" dirty="0"/>
                <a:t>750 BC</a:t>
              </a:r>
            </a:p>
          </p:txBody>
        </p:sp>
        <p:cxnSp>
          <p:nvCxnSpPr>
            <p:cNvPr id="11" name="Straight Arrow Connector 10">
              <a:extLst>
                <a:ext uri="{FF2B5EF4-FFF2-40B4-BE49-F238E27FC236}">
                  <a16:creationId xmlns:a16="http://schemas.microsoft.com/office/drawing/2014/main" id="{F0B208CC-07C3-4DEF-9D96-8D1A18284B48}"/>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6F5550B4-751D-4AFF-B3CF-D3918320B4B2}"/>
              </a:ext>
            </a:extLst>
          </p:cNvPr>
          <p:cNvSpPr txBox="1"/>
          <p:nvPr/>
        </p:nvSpPr>
        <p:spPr>
          <a:xfrm>
            <a:off x="240632" y="1771205"/>
            <a:ext cx="907158" cy="830997"/>
          </a:xfrm>
          <a:prstGeom prst="rect">
            <a:avLst/>
          </a:prstGeom>
          <a:noFill/>
        </p:spPr>
        <p:txBody>
          <a:bodyPr wrap="square" rtlCol="0">
            <a:spAutoFit/>
          </a:bodyPr>
          <a:lstStyle/>
          <a:p>
            <a:pPr algn="ctr"/>
            <a:r>
              <a:rPr lang="en-US" sz="1600" b="1" dirty="0"/>
              <a:t>Isaiah</a:t>
            </a:r>
          </a:p>
          <a:p>
            <a:pPr algn="ctr"/>
            <a:r>
              <a:rPr lang="en-US" sz="1600" b="1" dirty="0"/>
              <a:t>Begins</a:t>
            </a:r>
          </a:p>
          <a:p>
            <a:pPr algn="ctr"/>
            <a:r>
              <a:rPr lang="en-US" sz="1600" b="1" dirty="0"/>
              <a:t>Work</a:t>
            </a:r>
          </a:p>
        </p:txBody>
      </p:sp>
      <p:grpSp>
        <p:nvGrpSpPr>
          <p:cNvPr id="24" name="Group 23">
            <a:extLst>
              <a:ext uri="{FF2B5EF4-FFF2-40B4-BE49-F238E27FC236}">
                <a16:creationId xmlns:a16="http://schemas.microsoft.com/office/drawing/2014/main" id="{543B49C8-0031-419C-9653-F50FE36B0F21}"/>
              </a:ext>
            </a:extLst>
          </p:cNvPr>
          <p:cNvGrpSpPr/>
          <p:nvPr/>
        </p:nvGrpSpPr>
        <p:grpSpPr>
          <a:xfrm>
            <a:off x="1186988" y="1061733"/>
            <a:ext cx="905160" cy="453468"/>
            <a:chOff x="428798" y="885487"/>
            <a:chExt cx="905160" cy="453468"/>
          </a:xfrm>
        </p:grpSpPr>
        <p:sp>
          <p:nvSpPr>
            <p:cNvPr id="25" name="TextBox 24">
              <a:extLst>
                <a:ext uri="{FF2B5EF4-FFF2-40B4-BE49-F238E27FC236}">
                  <a16:creationId xmlns:a16="http://schemas.microsoft.com/office/drawing/2014/main" id="{808EB15E-5FB9-42B6-AE9C-8147F7E0AC12}"/>
                </a:ext>
              </a:extLst>
            </p:cNvPr>
            <p:cNvSpPr txBox="1"/>
            <p:nvPr/>
          </p:nvSpPr>
          <p:spPr>
            <a:xfrm>
              <a:off x="428798" y="885487"/>
              <a:ext cx="905160" cy="307777"/>
            </a:xfrm>
            <a:prstGeom prst="rect">
              <a:avLst/>
            </a:prstGeom>
            <a:noFill/>
          </p:spPr>
          <p:txBody>
            <a:bodyPr wrap="square" rtlCol="0">
              <a:spAutoFit/>
            </a:bodyPr>
            <a:lstStyle/>
            <a:p>
              <a:r>
                <a:rPr lang="en-US" b="1" dirty="0"/>
                <a:t>722 BC</a:t>
              </a:r>
            </a:p>
          </p:txBody>
        </p:sp>
        <p:cxnSp>
          <p:nvCxnSpPr>
            <p:cNvPr id="26" name="Straight Arrow Connector 25">
              <a:extLst>
                <a:ext uri="{FF2B5EF4-FFF2-40B4-BE49-F238E27FC236}">
                  <a16:creationId xmlns:a16="http://schemas.microsoft.com/office/drawing/2014/main" id="{2BED6710-8155-4D21-ABAA-F202E479610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4" name="TextBox 33">
            <a:extLst>
              <a:ext uri="{FF2B5EF4-FFF2-40B4-BE49-F238E27FC236}">
                <a16:creationId xmlns:a16="http://schemas.microsoft.com/office/drawing/2014/main" id="{9BBEEFAA-C136-41F2-93D2-EE3A30C74AB0}"/>
              </a:ext>
            </a:extLst>
          </p:cNvPr>
          <p:cNvSpPr txBox="1"/>
          <p:nvPr/>
        </p:nvSpPr>
        <p:spPr>
          <a:xfrm>
            <a:off x="10742173" y="1755369"/>
            <a:ext cx="1058577" cy="1815882"/>
          </a:xfrm>
          <a:prstGeom prst="rect">
            <a:avLst/>
          </a:prstGeom>
          <a:noFill/>
        </p:spPr>
        <p:txBody>
          <a:bodyPr wrap="square" rtlCol="0">
            <a:spAutoFit/>
          </a:bodyPr>
          <a:lstStyle/>
          <a:p>
            <a:pPr algn="ctr"/>
            <a:r>
              <a:rPr lang="en-US" sz="1600" b="1" dirty="0"/>
              <a:t>Fall of</a:t>
            </a:r>
          </a:p>
          <a:p>
            <a:pPr algn="ctr"/>
            <a:r>
              <a:rPr lang="en-US" sz="1600" b="1" dirty="0"/>
              <a:t>Babylon</a:t>
            </a:r>
          </a:p>
          <a:p>
            <a:pPr algn="ctr"/>
            <a:r>
              <a:rPr lang="en-US" sz="1600" b="1" dirty="0"/>
              <a:t>---</a:t>
            </a:r>
          </a:p>
          <a:p>
            <a:pPr algn="ctr"/>
            <a:r>
              <a:rPr lang="en-US" sz="1600" b="1" dirty="0"/>
              <a:t>Cyrus’</a:t>
            </a:r>
          </a:p>
          <a:p>
            <a:pPr algn="ctr"/>
            <a:r>
              <a:rPr lang="en-US" sz="1600" b="1" dirty="0"/>
              <a:t>Decree End of Captivity</a:t>
            </a:r>
          </a:p>
        </p:txBody>
      </p:sp>
      <p:sp>
        <p:nvSpPr>
          <p:cNvPr id="35" name="TextBox 34">
            <a:extLst>
              <a:ext uri="{FF2B5EF4-FFF2-40B4-BE49-F238E27FC236}">
                <a16:creationId xmlns:a16="http://schemas.microsoft.com/office/drawing/2014/main" id="{D7335E15-A594-4A3E-A7B3-8F03B8F4D4F6}"/>
              </a:ext>
            </a:extLst>
          </p:cNvPr>
          <p:cNvSpPr txBox="1"/>
          <p:nvPr/>
        </p:nvSpPr>
        <p:spPr>
          <a:xfrm>
            <a:off x="8763539" y="1752004"/>
            <a:ext cx="1195738" cy="830997"/>
          </a:xfrm>
          <a:prstGeom prst="rect">
            <a:avLst/>
          </a:prstGeom>
          <a:noFill/>
        </p:spPr>
        <p:txBody>
          <a:bodyPr wrap="square" rtlCol="0">
            <a:spAutoFit/>
          </a:bodyPr>
          <a:lstStyle/>
          <a:p>
            <a:pPr algn="ctr"/>
            <a:r>
              <a:rPr lang="en-US" sz="1600" b="1" dirty="0"/>
              <a:t>Captivity</a:t>
            </a:r>
          </a:p>
          <a:p>
            <a:pPr algn="ctr"/>
            <a:r>
              <a:rPr lang="en-US" sz="1600" b="1" dirty="0"/>
              <a:t>In</a:t>
            </a:r>
          </a:p>
          <a:p>
            <a:pPr algn="ctr"/>
            <a:r>
              <a:rPr lang="en-US" sz="1600" b="1" dirty="0"/>
              <a:t>Babylon</a:t>
            </a:r>
          </a:p>
        </p:txBody>
      </p:sp>
      <p:sp>
        <p:nvSpPr>
          <p:cNvPr id="36" name="TextBox 35">
            <a:extLst>
              <a:ext uri="{FF2B5EF4-FFF2-40B4-BE49-F238E27FC236}">
                <a16:creationId xmlns:a16="http://schemas.microsoft.com/office/drawing/2014/main" id="{6E0BB8DA-38A4-417D-87B4-9438C72A1DDB}"/>
              </a:ext>
            </a:extLst>
          </p:cNvPr>
          <p:cNvSpPr txBox="1"/>
          <p:nvPr/>
        </p:nvSpPr>
        <p:spPr>
          <a:xfrm>
            <a:off x="1102149" y="1766799"/>
            <a:ext cx="807118" cy="830997"/>
          </a:xfrm>
          <a:prstGeom prst="rect">
            <a:avLst/>
          </a:prstGeom>
          <a:noFill/>
        </p:spPr>
        <p:txBody>
          <a:bodyPr wrap="square" rtlCol="0">
            <a:spAutoFit/>
          </a:bodyPr>
          <a:lstStyle/>
          <a:p>
            <a:pPr algn="ctr"/>
            <a:r>
              <a:rPr lang="en-US" sz="1600" b="1" dirty="0"/>
              <a:t>Fall </a:t>
            </a:r>
          </a:p>
          <a:p>
            <a:pPr algn="ctr"/>
            <a:r>
              <a:rPr lang="en-US" sz="1600" b="1" dirty="0"/>
              <a:t>of Israel</a:t>
            </a:r>
          </a:p>
        </p:txBody>
      </p:sp>
      <p:grpSp>
        <p:nvGrpSpPr>
          <p:cNvPr id="40" name="Group 39">
            <a:extLst>
              <a:ext uri="{FF2B5EF4-FFF2-40B4-BE49-F238E27FC236}">
                <a16:creationId xmlns:a16="http://schemas.microsoft.com/office/drawing/2014/main" id="{76C08D0D-C41E-4132-866A-3EB90BC622AD}"/>
              </a:ext>
            </a:extLst>
          </p:cNvPr>
          <p:cNvGrpSpPr/>
          <p:nvPr/>
        </p:nvGrpSpPr>
        <p:grpSpPr>
          <a:xfrm>
            <a:off x="9054117" y="1059585"/>
            <a:ext cx="905160" cy="464898"/>
            <a:chOff x="360218" y="874057"/>
            <a:chExt cx="905160" cy="464898"/>
          </a:xfrm>
        </p:grpSpPr>
        <p:sp>
          <p:nvSpPr>
            <p:cNvPr id="41" name="TextBox 40">
              <a:extLst>
                <a:ext uri="{FF2B5EF4-FFF2-40B4-BE49-F238E27FC236}">
                  <a16:creationId xmlns:a16="http://schemas.microsoft.com/office/drawing/2014/main" id="{EEA8D6B0-6431-479F-B69E-74F3AF151492}"/>
                </a:ext>
              </a:extLst>
            </p:cNvPr>
            <p:cNvSpPr txBox="1"/>
            <p:nvPr/>
          </p:nvSpPr>
          <p:spPr>
            <a:xfrm>
              <a:off x="360218" y="874057"/>
              <a:ext cx="905160" cy="307777"/>
            </a:xfrm>
            <a:prstGeom prst="rect">
              <a:avLst/>
            </a:prstGeom>
            <a:noFill/>
          </p:spPr>
          <p:txBody>
            <a:bodyPr wrap="square" rtlCol="0">
              <a:spAutoFit/>
            </a:bodyPr>
            <a:lstStyle/>
            <a:p>
              <a:r>
                <a:rPr lang="en-US" b="1" dirty="0"/>
                <a:t>606 BC</a:t>
              </a:r>
            </a:p>
          </p:txBody>
        </p:sp>
        <p:cxnSp>
          <p:nvCxnSpPr>
            <p:cNvPr id="42" name="Straight Arrow Connector 41">
              <a:extLst>
                <a:ext uri="{FF2B5EF4-FFF2-40B4-BE49-F238E27FC236}">
                  <a16:creationId xmlns:a16="http://schemas.microsoft.com/office/drawing/2014/main" id="{98CCF04C-61DB-4A6B-AA4E-788281D4886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3" name="Group 42">
            <a:extLst>
              <a:ext uri="{FF2B5EF4-FFF2-40B4-BE49-F238E27FC236}">
                <a16:creationId xmlns:a16="http://schemas.microsoft.com/office/drawing/2014/main" id="{B747F395-476D-4AC6-960C-C10E84EB92E9}"/>
              </a:ext>
            </a:extLst>
          </p:cNvPr>
          <p:cNvGrpSpPr/>
          <p:nvPr/>
        </p:nvGrpSpPr>
        <p:grpSpPr>
          <a:xfrm>
            <a:off x="10902488" y="1056507"/>
            <a:ext cx="905160" cy="464898"/>
            <a:chOff x="360218" y="874057"/>
            <a:chExt cx="905160" cy="464898"/>
          </a:xfrm>
        </p:grpSpPr>
        <p:sp>
          <p:nvSpPr>
            <p:cNvPr id="44" name="TextBox 43">
              <a:extLst>
                <a:ext uri="{FF2B5EF4-FFF2-40B4-BE49-F238E27FC236}">
                  <a16:creationId xmlns:a16="http://schemas.microsoft.com/office/drawing/2014/main" id="{7E4F9EE7-D613-4211-99CA-B0EB1A76A014}"/>
                </a:ext>
              </a:extLst>
            </p:cNvPr>
            <p:cNvSpPr txBox="1"/>
            <p:nvPr/>
          </p:nvSpPr>
          <p:spPr>
            <a:xfrm>
              <a:off x="360218" y="874057"/>
              <a:ext cx="905160" cy="307777"/>
            </a:xfrm>
            <a:prstGeom prst="rect">
              <a:avLst/>
            </a:prstGeom>
            <a:noFill/>
          </p:spPr>
          <p:txBody>
            <a:bodyPr wrap="square" rtlCol="0">
              <a:spAutoFit/>
            </a:bodyPr>
            <a:lstStyle/>
            <a:p>
              <a:r>
                <a:rPr lang="en-US" b="1" dirty="0"/>
                <a:t>536 BC</a:t>
              </a:r>
            </a:p>
          </p:txBody>
        </p:sp>
        <p:cxnSp>
          <p:nvCxnSpPr>
            <p:cNvPr id="45" name="Straight Arrow Connector 44">
              <a:extLst>
                <a:ext uri="{FF2B5EF4-FFF2-40B4-BE49-F238E27FC236}">
                  <a16:creationId xmlns:a16="http://schemas.microsoft.com/office/drawing/2014/main" id="{AA00488A-6713-48D0-B291-44788E92B2EC}"/>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6" name="TextBox 55">
            <a:extLst>
              <a:ext uri="{FF2B5EF4-FFF2-40B4-BE49-F238E27FC236}">
                <a16:creationId xmlns:a16="http://schemas.microsoft.com/office/drawing/2014/main" id="{AF3466E7-3F72-480B-B16A-64FF797168F3}"/>
              </a:ext>
            </a:extLst>
          </p:cNvPr>
          <p:cNvSpPr txBox="1"/>
          <p:nvPr/>
        </p:nvSpPr>
        <p:spPr>
          <a:xfrm>
            <a:off x="6343732" y="3270621"/>
            <a:ext cx="2874603" cy="1754326"/>
          </a:xfrm>
          <a:prstGeom prst="rect">
            <a:avLst/>
          </a:prstGeom>
          <a:noFill/>
        </p:spPr>
        <p:txBody>
          <a:bodyPr wrap="square" rtlCol="0">
            <a:spAutoFit/>
          </a:bodyPr>
          <a:lstStyle/>
          <a:p>
            <a:pPr algn="ctr"/>
            <a:r>
              <a:rPr lang="en-US" sz="3600" b="1" dirty="0"/>
              <a:t>606 B.C.</a:t>
            </a:r>
          </a:p>
          <a:p>
            <a:pPr algn="ctr"/>
            <a:r>
              <a:rPr lang="en-US" sz="3600" b="1" dirty="0"/>
              <a:t>Captivity in</a:t>
            </a:r>
          </a:p>
          <a:p>
            <a:pPr algn="ctr"/>
            <a:r>
              <a:rPr lang="en-US" sz="3600" b="1" dirty="0"/>
              <a:t>Babylon</a:t>
            </a:r>
          </a:p>
        </p:txBody>
      </p:sp>
    </p:spTree>
    <p:extLst>
      <p:ext uri="{BB962C8B-B14F-4D97-AF65-F5344CB8AC3E}">
        <p14:creationId xmlns:p14="http://schemas.microsoft.com/office/powerpoint/2010/main" val="1195909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994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Timeline of Isaiah and His Prophecies</a:t>
            </a:r>
            <a:endParaRPr lang="en-US" sz="1100" b="1" dirty="0">
              <a:solidFill>
                <a:schemeClr val="tx1"/>
              </a:solidFill>
              <a:latin typeface="Calibri" panose="020F0502020204030204" pitchFamily="34" charset="0"/>
            </a:endParaRPr>
          </a:p>
        </p:txBody>
      </p:sp>
      <p:cxnSp>
        <p:nvCxnSpPr>
          <p:cNvPr id="7" name="Straight Connector 6">
            <a:extLst>
              <a:ext uri="{FF2B5EF4-FFF2-40B4-BE49-F238E27FC236}">
                <a16:creationId xmlns:a16="http://schemas.microsoft.com/office/drawing/2014/main" id="{4CAB787D-A15A-4754-98AC-3244E01DA340}"/>
              </a:ext>
            </a:extLst>
          </p:cNvPr>
          <p:cNvCxnSpPr>
            <a:cxnSpLocks/>
          </p:cNvCxnSpPr>
          <p:nvPr/>
        </p:nvCxnSpPr>
        <p:spPr>
          <a:xfrm>
            <a:off x="655782" y="1623003"/>
            <a:ext cx="10888518" cy="0"/>
          </a:xfrm>
          <a:prstGeom prst="line">
            <a:avLst/>
          </a:prstGeom>
          <a:ln w="139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E1125BF1-9D50-49AE-83ED-198104B739D0}"/>
              </a:ext>
            </a:extLst>
          </p:cNvPr>
          <p:cNvGrpSpPr/>
          <p:nvPr/>
        </p:nvGrpSpPr>
        <p:grpSpPr>
          <a:xfrm>
            <a:off x="360218" y="1065681"/>
            <a:ext cx="905160" cy="464898"/>
            <a:chOff x="360218" y="874057"/>
            <a:chExt cx="905160" cy="464898"/>
          </a:xfrm>
        </p:grpSpPr>
        <p:sp>
          <p:nvSpPr>
            <p:cNvPr id="8" name="TextBox 7">
              <a:extLst>
                <a:ext uri="{FF2B5EF4-FFF2-40B4-BE49-F238E27FC236}">
                  <a16:creationId xmlns:a16="http://schemas.microsoft.com/office/drawing/2014/main" id="{AAE0F064-34C3-4098-ADD3-1E21F8F8E69C}"/>
                </a:ext>
              </a:extLst>
            </p:cNvPr>
            <p:cNvSpPr txBox="1"/>
            <p:nvPr/>
          </p:nvSpPr>
          <p:spPr>
            <a:xfrm>
              <a:off x="360218" y="874057"/>
              <a:ext cx="905160" cy="307777"/>
            </a:xfrm>
            <a:prstGeom prst="rect">
              <a:avLst/>
            </a:prstGeom>
            <a:noFill/>
          </p:spPr>
          <p:txBody>
            <a:bodyPr wrap="square" rtlCol="0">
              <a:spAutoFit/>
            </a:bodyPr>
            <a:lstStyle/>
            <a:p>
              <a:r>
                <a:rPr lang="en-US" b="1" dirty="0"/>
                <a:t>750 BC</a:t>
              </a:r>
            </a:p>
          </p:txBody>
        </p:sp>
        <p:cxnSp>
          <p:nvCxnSpPr>
            <p:cNvPr id="11" name="Straight Arrow Connector 10">
              <a:extLst>
                <a:ext uri="{FF2B5EF4-FFF2-40B4-BE49-F238E27FC236}">
                  <a16:creationId xmlns:a16="http://schemas.microsoft.com/office/drawing/2014/main" id="{F0B208CC-07C3-4DEF-9D96-8D1A18284B48}"/>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6F5550B4-751D-4AFF-B3CF-D3918320B4B2}"/>
              </a:ext>
            </a:extLst>
          </p:cNvPr>
          <p:cNvSpPr txBox="1"/>
          <p:nvPr/>
        </p:nvSpPr>
        <p:spPr>
          <a:xfrm>
            <a:off x="240632" y="1771205"/>
            <a:ext cx="907158" cy="830997"/>
          </a:xfrm>
          <a:prstGeom prst="rect">
            <a:avLst/>
          </a:prstGeom>
          <a:noFill/>
        </p:spPr>
        <p:txBody>
          <a:bodyPr wrap="square" rtlCol="0">
            <a:spAutoFit/>
          </a:bodyPr>
          <a:lstStyle/>
          <a:p>
            <a:pPr algn="ctr"/>
            <a:r>
              <a:rPr lang="en-US" sz="1600" b="1" dirty="0"/>
              <a:t>Isaiah</a:t>
            </a:r>
          </a:p>
          <a:p>
            <a:pPr algn="ctr"/>
            <a:r>
              <a:rPr lang="en-US" sz="1600" b="1" dirty="0"/>
              <a:t>Begins</a:t>
            </a:r>
          </a:p>
          <a:p>
            <a:pPr algn="ctr"/>
            <a:r>
              <a:rPr lang="en-US" sz="1600" b="1" dirty="0"/>
              <a:t>Work</a:t>
            </a:r>
          </a:p>
        </p:txBody>
      </p:sp>
      <p:grpSp>
        <p:nvGrpSpPr>
          <p:cNvPr id="24" name="Group 23">
            <a:extLst>
              <a:ext uri="{FF2B5EF4-FFF2-40B4-BE49-F238E27FC236}">
                <a16:creationId xmlns:a16="http://schemas.microsoft.com/office/drawing/2014/main" id="{543B49C8-0031-419C-9653-F50FE36B0F21}"/>
              </a:ext>
            </a:extLst>
          </p:cNvPr>
          <p:cNvGrpSpPr/>
          <p:nvPr/>
        </p:nvGrpSpPr>
        <p:grpSpPr>
          <a:xfrm>
            <a:off x="1186988" y="1061733"/>
            <a:ext cx="905160" cy="453468"/>
            <a:chOff x="428798" y="885487"/>
            <a:chExt cx="905160" cy="453468"/>
          </a:xfrm>
        </p:grpSpPr>
        <p:sp>
          <p:nvSpPr>
            <p:cNvPr id="25" name="TextBox 24">
              <a:extLst>
                <a:ext uri="{FF2B5EF4-FFF2-40B4-BE49-F238E27FC236}">
                  <a16:creationId xmlns:a16="http://schemas.microsoft.com/office/drawing/2014/main" id="{808EB15E-5FB9-42B6-AE9C-8147F7E0AC12}"/>
                </a:ext>
              </a:extLst>
            </p:cNvPr>
            <p:cNvSpPr txBox="1"/>
            <p:nvPr/>
          </p:nvSpPr>
          <p:spPr>
            <a:xfrm>
              <a:off x="428798" y="885487"/>
              <a:ext cx="905160" cy="307777"/>
            </a:xfrm>
            <a:prstGeom prst="rect">
              <a:avLst/>
            </a:prstGeom>
            <a:noFill/>
          </p:spPr>
          <p:txBody>
            <a:bodyPr wrap="square" rtlCol="0">
              <a:spAutoFit/>
            </a:bodyPr>
            <a:lstStyle/>
            <a:p>
              <a:r>
                <a:rPr lang="en-US" b="1" dirty="0"/>
                <a:t>722 BC</a:t>
              </a:r>
            </a:p>
          </p:txBody>
        </p:sp>
        <p:cxnSp>
          <p:nvCxnSpPr>
            <p:cNvPr id="26" name="Straight Arrow Connector 25">
              <a:extLst>
                <a:ext uri="{FF2B5EF4-FFF2-40B4-BE49-F238E27FC236}">
                  <a16:creationId xmlns:a16="http://schemas.microsoft.com/office/drawing/2014/main" id="{2BED6710-8155-4D21-ABAA-F202E479610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4" name="TextBox 33">
            <a:extLst>
              <a:ext uri="{FF2B5EF4-FFF2-40B4-BE49-F238E27FC236}">
                <a16:creationId xmlns:a16="http://schemas.microsoft.com/office/drawing/2014/main" id="{9BBEEFAA-C136-41F2-93D2-EE3A30C74AB0}"/>
              </a:ext>
            </a:extLst>
          </p:cNvPr>
          <p:cNvSpPr txBox="1"/>
          <p:nvPr/>
        </p:nvSpPr>
        <p:spPr>
          <a:xfrm>
            <a:off x="10742173" y="1755369"/>
            <a:ext cx="1058577" cy="1815882"/>
          </a:xfrm>
          <a:prstGeom prst="rect">
            <a:avLst/>
          </a:prstGeom>
          <a:noFill/>
        </p:spPr>
        <p:txBody>
          <a:bodyPr wrap="square" rtlCol="0">
            <a:spAutoFit/>
          </a:bodyPr>
          <a:lstStyle/>
          <a:p>
            <a:pPr algn="ctr"/>
            <a:r>
              <a:rPr lang="en-US" sz="1600" b="1" dirty="0"/>
              <a:t>Fall of</a:t>
            </a:r>
          </a:p>
          <a:p>
            <a:pPr algn="ctr"/>
            <a:r>
              <a:rPr lang="en-US" sz="1600" b="1" dirty="0"/>
              <a:t>Babylon</a:t>
            </a:r>
          </a:p>
          <a:p>
            <a:pPr algn="ctr"/>
            <a:r>
              <a:rPr lang="en-US" sz="1600" b="1" dirty="0"/>
              <a:t>---</a:t>
            </a:r>
          </a:p>
          <a:p>
            <a:pPr algn="ctr"/>
            <a:r>
              <a:rPr lang="en-US" sz="1600" b="1" dirty="0"/>
              <a:t>Cyrus’</a:t>
            </a:r>
          </a:p>
          <a:p>
            <a:pPr algn="ctr"/>
            <a:r>
              <a:rPr lang="en-US" sz="1600" b="1" dirty="0"/>
              <a:t>Decree End of Captivity</a:t>
            </a:r>
          </a:p>
        </p:txBody>
      </p:sp>
      <p:sp>
        <p:nvSpPr>
          <p:cNvPr id="35" name="TextBox 34">
            <a:extLst>
              <a:ext uri="{FF2B5EF4-FFF2-40B4-BE49-F238E27FC236}">
                <a16:creationId xmlns:a16="http://schemas.microsoft.com/office/drawing/2014/main" id="{D7335E15-A594-4A3E-A7B3-8F03B8F4D4F6}"/>
              </a:ext>
            </a:extLst>
          </p:cNvPr>
          <p:cNvSpPr txBox="1"/>
          <p:nvPr/>
        </p:nvSpPr>
        <p:spPr>
          <a:xfrm>
            <a:off x="8763539" y="1752004"/>
            <a:ext cx="1195738" cy="830997"/>
          </a:xfrm>
          <a:prstGeom prst="rect">
            <a:avLst/>
          </a:prstGeom>
          <a:noFill/>
        </p:spPr>
        <p:txBody>
          <a:bodyPr wrap="square" rtlCol="0">
            <a:spAutoFit/>
          </a:bodyPr>
          <a:lstStyle/>
          <a:p>
            <a:pPr algn="ctr"/>
            <a:r>
              <a:rPr lang="en-US" sz="1600" b="1" dirty="0"/>
              <a:t>Captivity</a:t>
            </a:r>
          </a:p>
          <a:p>
            <a:pPr algn="ctr"/>
            <a:r>
              <a:rPr lang="en-US" sz="1600" b="1" dirty="0"/>
              <a:t>In</a:t>
            </a:r>
          </a:p>
          <a:p>
            <a:pPr algn="ctr"/>
            <a:r>
              <a:rPr lang="en-US" sz="1600" b="1" dirty="0"/>
              <a:t>Babylon</a:t>
            </a:r>
          </a:p>
        </p:txBody>
      </p:sp>
      <p:sp>
        <p:nvSpPr>
          <p:cNvPr id="36" name="TextBox 35">
            <a:extLst>
              <a:ext uri="{FF2B5EF4-FFF2-40B4-BE49-F238E27FC236}">
                <a16:creationId xmlns:a16="http://schemas.microsoft.com/office/drawing/2014/main" id="{6E0BB8DA-38A4-417D-87B4-9438C72A1DDB}"/>
              </a:ext>
            </a:extLst>
          </p:cNvPr>
          <p:cNvSpPr txBox="1"/>
          <p:nvPr/>
        </p:nvSpPr>
        <p:spPr>
          <a:xfrm>
            <a:off x="1102149" y="1766799"/>
            <a:ext cx="807118" cy="830997"/>
          </a:xfrm>
          <a:prstGeom prst="rect">
            <a:avLst/>
          </a:prstGeom>
          <a:noFill/>
        </p:spPr>
        <p:txBody>
          <a:bodyPr wrap="square" rtlCol="0">
            <a:spAutoFit/>
          </a:bodyPr>
          <a:lstStyle/>
          <a:p>
            <a:pPr algn="ctr"/>
            <a:r>
              <a:rPr lang="en-US" sz="1600" b="1" dirty="0"/>
              <a:t>Fall </a:t>
            </a:r>
          </a:p>
          <a:p>
            <a:pPr algn="ctr"/>
            <a:r>
              <a:rPr lang="en-US" sz="1600" b="1" dirty="0"/>
              <a:t>of Israel</a:t>
            </a:r>
          </a:p>
        </p:txBody>
      </p:sp>
      <p:grpSp>
        <p:nvGrpSpPr>
          <p:cNvPr id="40" name="Group 39">
            <a:extLst>
              <a:ext uri="{FF2B5EF4-FFF2-40B4-BE49-F238E27FC236}">
                <a16:creationId xmlns:a16="http://schemas.microsoft.com/office/drawing/2014/main" id="{76C08D0D-C41E-4132-866A-3EB90BC622AD}"/>
              </a:ext>
            </a:extLst>
          </p:cNvPr>
          <p:cNvGrpSpPr/>
          <p:nvPr/>
        </p:nvGrpSpPr>
        <p:grpSpPr>
          <a:xfrm>
            <a:off x="9054117" y="1059585"/>
            <a:ext cx="905160" cy="464898"/>
            <a:chOff x="360218" y="874057"/>
            <a:chExt cx="905160" cy="464898"/>
          </a:xfrm>
        </p:grpSpPr>
        <p:sp>
          <p:nvSpPr>
            <p:cNvPr id="41" name="TextBox 40">
              <a:extLst>
                <a:ext uri="{FF2B5EF4-FFF2-40B4-BE49-F238E27FC236}">
                  <a16:creationId xmlns:a16="http://schemas.microsoft.com/office/drawing/2014/main" id="{EEA8D6B0-6431-479F-B69E-74F3AF151492}"/>
                </a:ext>
              </a:extLst>
            </p:cNvPr>
            <p:cNvSpPr txBox="1"/>
            <p:nvPr/>
          </p:nvSpPr>
          <p:spPr>
            <a:xfrm>
              <a:off x="360218" y="874057"/>
              <a:ext cx="905160" cy="307777"/>
            </a:xfrm>
            <a:prstGeom prst="rect">
              <a:avLst/>
            </a:prstGeom>
            <a:noFill/>
          </p:spPr>
          <p:txBody>
            <a:bodyPr wrap="square" rtlCol="0">
              <a:spAutoFit/>
            </a:bodyPr>
            <a:lstStyle/>
            <a:p>
              <a:r>
                <a:rPr lang="en-US" b="1" dirty="0"/>
                <a:t>606 BC</a:t>
              </a:r>
            </a:p>
          </p:txBody>
        </p:sp>
        <p:cxnSp>
          <p:nvCxnSpPr>
            <p:cNvPr id="42" name="Straight Arrow Connector 41">
              <a:extLst>
                <a:ext uri="{FF2B5EF4-FFF2-40B4-BE49-F238E27FC236}">
                  <a16:creationId xmlns:a16="http://schemas.microsoft.com/office/drawing/2014/main" id="{98CCF04C-61DB-4A6B-AA4E-788281D4886F}"/>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3" name="Group 42">
            <a:extLst>
              <a:ext uri="{FF2B5EF4-FFF2-40B4-BE49-F238E27FC236}">
                <a16:creationId xmlns:a16="http://schemas.microsoft.com/office/drawing/2014/main" id="{B747F395-476D-4AC6-960C-C10E84EB92E9}"/>
              </a:ext>
            </a:extLst>
          </p:cNvPr>
          <p:cNvGrpSpPr/>
          <p:nvPr/>
        </p:nvGrpSpPr>
        <p:grpSpPr>
          <a:xfrm>
            <a:off x="10902488" y="1056507"/>
            <a:ext cx="905160" cy="464898"/>
            <a:chOff x="360218" y="874057"/>
            <a:chExt cx="905160" cy="464898"/>
          </a:xfrm>
        </p:grpSpPr>
        <p:sp>
          <p:nvSpPr>
            <p:cNvPr id="44" name="TextBox 43">
              <a:extLst>
                <a:ext uri="{FF2B5EF4-FFF2-40B4-BE49-F238E27FC236}">
                  <a16:creationId xmlns:a16="http://schemas.microsoft.com/office/drawing/2014/main" id="{7E4F9EE7-D613-4211-99CA-B0EB1A76A014}"/>
                </a:ext>
              </a:extLst>
            </p:cNvPr>
            <p:cNvSpPr txBox="1"/>
            <p:nvPr/>
          </p:nvSpPr>
          <p:spPr>
            <a:xfrm>
              <a:off x="360218" y="874057"/>
              <a:ext cx="905160" cy="307777"/>
            </a:xfrm>
            <a:prstGeom prst="rect">
              <a:avLst/>
            </a:prstGeom>
            <a:noFill/>
          </p:spPr>
          <p:txBody>
            <a:bodyPr wrap="square" rtlCol="0">
              <a:spAutoFit/>
            </a:bodyPr>
            <a:lstStyle/>
            <a:p>
              <a:r>
                <a:rPr lang="en-US" b="1" dirty="0"/>
                <a:t>536 BC</a:t>
              </a:r>
            </a:p>
          </p:txBody>
        </p:sp>
        <p:cxnSp>
          <p:nvCxnSpPr>
            <p:cNvPr id="45" name="Straight Arrow Connector 44">
              <a:extLst>
                <a:ext uri="{FF2B5EF4-FFF2-40B4-BE49-F238E27FC236}">
                  <a16:creationId xmlns:a16="http://schemas.microsoft.com/office/drawing/2014/main" id="{AA00488A-6713-48D0-B291-44788E92B2EC}"/>
                </a:ext>
              </a:extLst>
            </p:cNvPr>
            <p:cNvCxnSpPr>
              <a:cxnSpLocks/>
            </p:cNvCxnSpPr>
            <p:nvPr/>
          </p:nvCxnSpPr>
          <p:spPr>
            <a:xfrm>
              <a:off x="729672" y="1148704"/>
              <a:ext cx="0" cy="1902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7" name="TextBox 56">
            <a:extLst>
              <a:ext uri="{FF2B5EF4-FFF2-40B4-BE49-F238E27FC236}">
                <a16:creationId xmlns:a16="http://schemas.microsoft.com/office/drawing/2014/main" id="{89D2E939-193B-465D-8640-BE86F9C459E5}"/>
              </a:ext>
            </a:extLst>
          </p:cNvPr>
          <p:cNvSpPr txBox="1"/>
          <p:nvPr/>
        </p:nvSpPr>
        <p:spPr>
          <a:xfrm>
            <a:off x="8479197" y="3204599"/>
            <a:ext cx="2874603" cy="3293209"/>
          </a:xfrm>
          <a:prstGeom prst="rect">
            <a:avLst/>
          </a:prstGeom>
          <a:noFill/>
        </p:spPr>
        <p:txBody>
          <a:bodyPr wrap="square" rtlCol="0">
            <a:spAutoFit/>
          </a:bodyPr>
          <a:lstStyle/>
          <a:p>
            <a:pPr algn="ctr"/>
            <a:r>
              <a:rPr lang="en-US" sz="3600" b="1" dirty="0"/>
              <a:t>536 BC</a:t>
            </a:r>
          </a:p>
          <a:p>
            <a:pPr algn="ctr"/>
            <a:r>
              <a:rPr lang="en-US" sz="3600" b="1" dirty="0"/>
              <a:t>Fall of Babylon</a:t>
            </a:r>
          </a:p>
          <a:p>
            <a:pPr algn="ctr"/>
            <a:r>
              <a:rPr lang="en-US" sz="2400" b="1" dirty="0"/>
              <a:t>—</a:t>
            </a:r>
          </a:p>
          <a:p>
            <a:pPr algn="ctr"/>
            <a:r>
              <a:rPr lang="en-US" sz="3600" b="1" dirty="0"/>
              <a:t>Cyrus’</a:t>
            </a:r>
          </a:p>
          <a:p>
            <a:pPr algn="ctr"/>
            <a:r>
              <a:rPr lang="en-US" sz="3600" b="1" dirty="0"/>
              <a:t>Decree</a:t>
            </a:r>
          </a:p>
        </p:txBody>
      </p:sp>
    </p:spTree>
    <p:extLst>
      <p:ext uri="{BB962C8B-B14F-4D97-AF65-F5344CB8AC3E}">
        <p14:creationId xmlns:p14="http://schemas.microsoft.com/office/powerpoint/2010/main" val="18443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53634" y="1039634"/>
            <a:ext cx="6295819"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b="1" dirty="0">
                <a:solidFill>
                  <a:schemeClr val="tx1"/>
                </a:solidFill>
              </a:rPr>
              <a:t> Isa. 44:28  Who says of Cyrus, </a:t>
            </a:r>
            <a:r>
              <a:rPr lang="en-US" sz="2200" b="1" dirty="0">
                <a:solidFill>
                  <a:srgbClr val="C00000"/>
                </a:solidFill>
              </a:rPr>
              <a:t>'He is My shepherd,</a:t>
            </a:r>
            <a:r>
              <a:rPr lang="en-US" sz="2200" b="1" dirty="0">
                <a:solidFill>
                  <a:schemeClr val="tx1"/>
                </a:solidFill>
              </a:rPr>
              <a:t> And he shall perform all My pleasure, Saying to Jerusalem, "You shall be built," And to the temple, "Your foundation shall be laid." ‘ </a:t>
            </a:r>
          </a:p>
          <a:p>
            <a:pPr algn="just"/>
            <a:endParaRPr lang="en-US" sz="2200" b="1" dirty="0">
              <a:solidFill>
                <a:schemeClr val="tx1"/>
              </a:solidFill>
            </a:endParaRPr>
          </a:p>
          <a:p>
            <a:pPr algn="just"/>
            <a:r>
              <a:rPr lang="en-US" sz="2200" b="1" dirty="0">
                <a:solidFill>
                  <a:schemeClr val="tx1"/>
                </a:solidFill>
              </a:rPr>
              <a:t>Isa. 45:1 "Thus says the LORD to His anointed, To Cyrus, whose right hand I have held—To subdue nations before him And loose the armor of kings, To open before him the double doors, So that the gates will not be shut:</a:t>
            </a:r>
          </a:p>
          <a:p>
            <a:pPr algn="just"/>
            <a:r>
              <a:rPr lang="en-US" sz="2200" b="1" dirty="0">
                <a:solidFill>
                  <a:schemeClr val="tx1"/>
                </a:solidFill>
              </a:rPr>
              <a:t>Isa 45:2  'I will go before you And make the crooked places straight; I will break in pieces the gates of bronze And cut the bars of iron.  </a:t>
            </a:r>
            <a:endParaRPr lang="en-US" sz="20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342547" y="1163758"/>
            <a:ext cx="5196841" cy="461665"/>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He is My shepherd</a:t>
            </a: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God’s Description of Cyrus</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094980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TotalTime>
  <Words>1053</Words>
  <Application>Microsoft Office PowerPoint</Application>
  <PresentationFormat>Widescreen</PresentationFormat>
  <Paragraphs>348</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&amp;quot</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230</cp:revision>
  <cp:lastPrinted>2019-09-25T21:19:46Z</cp:lastPrinted>
  <dcterms:modified xsi:type="dcterms:W3CDTF">2019-09-30T14:15:29Z</dcterms:modified>
</cp:coreProperties>
</file>