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handoutMasterIdLst>
    <p:handoutMasterId r:id="rId13"/>
  </p:handoutMasterIdLst>
  <p:sldIdLst>
    <p:sldId id="2037" r:id="rId2"/>
    <p:sldId id="2055" r:id="rId3"/>
    <p:sldId id="2046" r:id="rId4"/>
    <p:sldId id="2047" r:id="rId5"/>
    <p:sldId id="2054" r:id="rId6"/>
    <p:sldId id="2053" r:id="rId7"/>
    <p:sldId id="2048" r:id="rId8"/>
    <p:sldId id="2049" r:id="rId9"/>
    <p:sldId id="2051" r:id="rId10"/>
    <p:sldId id="2052" r:id="rId11"/>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53" autoAdjust="0"/>
    <p:restoredTop sz="90262" autoAdjust="0"/>
  </p:normalViewPr>
  <p:slideViewPr>
    <p:cSldViewPr snapToGrid="0">
      <p:cViewPr varScale="1">
        <p:scale>
          <a:sx n="110" d="100"/>
          <a:sy n="110" d="100"/>
        </p:scale>
        <p:origin x="1008" y="120"/>
      </p:cViewPr>
      <p:guideLst>
        <p:guide orient="horz" pos="2136"/>
        <p:guide pos="3840"/>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9/24/2019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3496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5082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4513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7700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2827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8621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5399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2726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775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970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217087"/>
          </a:xfrm>
          <a:prstGeom prst="rect">
            <a:avLst/>
          </a:prstGeom>
        </p:spPr>
        <p:txBody>
          <a:bodyPr wrap="square">
            <a:spAutoFit/>
          </a:bodyPr>
          <a:lstStyle/>
          <a:p>
            <a:pPr algn="ctr"/>
            <a:r>
              <a:rPr lang="en-US" sz="6600" b="1" dirty="0"/>
              <a:t>A Study of Isaiah</a:t>
            </a:r>
          </a:p>
          <a:p>
            <a:pPr algn="ctr"/>
            <a:endParaRPr lang="en-US" sz="6600" b="1" dirty="0"/>
          </a:p>
          <a:p>
            <a:pPr algn="ctr"/>
            <a:r>
              <a:rPr lang="en-US" sz="6600" b="1" dirty="0"/>
              <a:t>Cyrus</a:t>
            </a:r>
          </a:p>
          <a:p>
            <a:pPr algn="ctr"/>
            <a:r>
              <a:rPr lang="en-US" sz="3200" b="1" dirty="0"/>
              <a:t>September 18, 2019</a:t>
            </a:r>
            <a:endParaRPr lang="en-US" sz="1100" b="1" dirty="0"/>
          </a:p>
          <a:p>
            <a:pPr algn="ctr"/>
            <a:endParaRPr lang="en-US" sz="4000" b="1" dirty="0"/>
          </a:p>
          <a:p>
            <a:pPr algn="ctr"/>
            <a:r>
              <a:rPr lang="en-US" sz="4000" b="1" dirty="0"/>
              <a:t>Palm Beach Lakes</a:t>
            </a:r>
            <a:endParaRPr lang="en-US" sz="1100" b="1" dirty="0"/>
          </a:p>
          <a:p>
            <a:pPr algn="ctr"/>
            <a:endParaRPr lang="en-US" sz="4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677202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Fulfillment of Isaiah 44:21-45:7</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520DCB51-926D-4895-87EB-72393986BAB7}"/>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Now in the first year of Cyrus king of Persia, that the word of the LORD by the mouth of Jeremiah might be fulfilled, the LORD stirred up the spirit of Cyrus king of Persia, so that he made a proclamation throughout all his kingdom, and also put it in writing, saying, </a:t>
            </a:r>
          </a:p>
          <a:p>
            <a:pPr algn="just"/>
            <a:r>
              <a:rPr lang="en-US" sz="2000" b="1" dirty="0">
                <a:solidFill>
                  <a:schemeClr val="tx1"/>
                </a:solidFill>
              </a:rPr>
              <a:t>  2  Thus says Cyrus king of Persia: All the kingdoms of the earth the LORD God of heaven has given me. And He has commanded me to build Him a house at Jerusalem which is in Judah. </a:t>
            </a:r>
          </a:p>
          <a:p>
            <a:pPr algn="just"/>
            <a:r>
              <a:rPr lang="en-US" sz="2000" b="1" dirty="0">
                <a:solidFill>
                  <a:schemeClr val="tx1"/>
                </a:solidFill>
              </a:rPr>
              <a:t>  3  Who is among you of all His people? May his God be with him, and let him go up to Jerusalem which is in Judah, and build the house of the LORD God of Israel (He is God), which is in Jerusalem. </a:t>
            </a:r>
          </a:p>
          <a:p>
            <a:pPr algn="just"/>
            <a:r>
              <a:rPr lang="en-US" sz="2000" b="1" dirty="0">
                <a:solidFill>
                  <a:schemeClr val="tx1"/>
                </a:solidFill>
              </a:rPr>
              <a:t>  4  And whoever is left in any place where he dwells, let the men of his place help him with silver and gold, with goods and livestock, besides the freewill offerings for the house of God which is in Jerusalem. </a:t>
            </a:r>
          </a:p>
          <a:p>
            <a:pPr algn="just"/>
            <a:r>
              <a:rPr lang="en-US" sz="2000" b="1" dirty="0">
                <a:solidFill>
                  <a:schemeClr val="tx1"/>
                </a:solidFill>
              </a:rPr>
              <a:t>  5  Then the heads of the fathers' houses of Judah and Benjamin, and the priests and the Levites, with all whose spirits God had moved, arose to go up and build the house of the LORD which is in Jerusalem. 				</a:t>
            </a:r>
          </a:p>
          <a:p>
            <a:pPr algn="just"/>
            <a:r>
              <a:rPr lang="en-US" sz="2000" b="1" dirty="0">
                <a:solidFill>
                  <a:schemeClr val="tx1"/>
                </a:solidFill>
              </a:rPr>
              <a:t>								Ezra 1:1-5</a:t>
            </a:r>
          </a:p>
        </p:txBody>
      </p:sp>
    </p:spTree>
    <p:extLst>
      <p:ext uri="{BB962C8B-B14F-4D97-AF65-F5344CB8AC3E}">
        <p14:creationId xmlns:p14="http://schemas.microsoft.com/office/powerpoint/2010/main" val="324884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64654" y="0"/>
            <a:ext cx="12016509" cy="6721475"/>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B85E1F29-4893-4C3D-944D-BC93E7836AE5}"/>
              </a:ext>
            </a:extLst>
          </p:cNvPr>
          <p:cNvPicPr>
            <a:picLocks noChangeAspect="1"/>
          </p:cNvPicPr>
          <p:nvPr/>
        </p:nvPicPr>
        <p:blipFill>
          <a:blip r:embed="rId3"/>
          <a:stretch>
            <a:fillRect/>
          </a:stretch>
        </p:blipFill>
        <p:spPr>
          <a:xfrm>
            <a:off x="238021" y="247909"/>
            <a:ext cx="8465112" cy="6348834"/>
          </a:xfrm>
          <a:prstGeom prst="rect">
            <a:avLst/>
          </a:prstGeom>
        </p:spPr>
      </p:pic>
      <p:sp>
        <p:nvSpPr>
          <p:cNvPr id="4" name="Oval 3">
            <a:extLst>
              <a:ext uri="{FF2B5EF4-FFF2-40B4-BE49-F238E27FC236}">
                <a16:creationId xmlns:a16="http://schemas.microsoft.com/office/drawing/2014/main" id="{B6D5D17E-3601-451E-9CD9-0C424FCA6D5A}"/>
              </a:ext>
            </a:extLst>
          </p:cNvPr>
          <p:cNvSpPr/>
          <p:nvPr/>
        </p:nvSpPr>
        <p:spPr>
          <a:xfrm>
            <a:off x="2512290" y="3685309"/>
            <a:ext cx="1015999" cy="2955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F0412BE2-413A-4E81-90B7-32C748A2E0E1}"/>
              </a:ext>
            </a:extLst>
          </p:cNvPr>
          <p:cNvSpPr/>
          <p:nvPr/>
        </p:nvSpPr>
        <p:spPr>
          <a:xfrm>
            <a:off x="2821711" y="3117273"/>
            <a:ext cx="1015999" cy="2955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D805347-F3F6-4421-A52E-9DC4EFA72FCE}"/>
              </a:ext>
            </a:extLst>
          </p:cNvPr>
          <p:cNvSpPr/>
          <p:nvPr/>
        </p:nvSpPr>
        <p:spPr>
          <a:xfrm>
            <a:off x="4008672" y="3980873"/>
            <a:ext cx="1634837" cy="3651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BABYLON</a:t>
            </a:r>
          </a:p>
        </p:txBody>
      </p:sp>
    </p:spTree>
    <p:extLst>
      <p:ext uri="{BB962C8B-B14F-4D97-AF65-F5344CB8AC3E}">
        <p14:creationId xmlns:p14="http://schemas.microsoft.com/office/powerpoint/2010/main" val="298884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God’s Servant—Isaiah 42:1-9</a:t>
            </a:r>
            <a:endParaRPr lang="en-US" sz="3200" b="1" dirty="0"/>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6A212AC4-44BB-464C-B5D1-A62CF4867553}"/>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50" b="1" dirty="0">
                <a:solidFill>
                  <a:schemeClr val="tx1"/>
                </a:solidFill>
              </a:rPr>
              <a:t>  1  "Behold! My Servant whom I uphold, My Elect One in whom My soul delights! I have put My Spirit upon Him; He will bring forth justice to the Gentiles. </a:t>
            </a:r>
          </a:p>
          <a:p>
            <a:pPr algn="just"/>
            <a:r>
              <a:rPr lang="en-US" sz="1950" b="1" dirty="0">
                <a:solidFill>
                  <a:schemeClr val="tx1"/>
                </a:solidFill>
              </a:rPr>
              <a:t> 2  He will not cry out, nor raise His voice, Nor cause His voice to be heard in the street. </a:t>
            </a:r>
          </a:p>
          <a:p>
            <a:pPr algn="just"/>
            <a:r>
              <a:rPr lang="en-US" sz="1950" b="1" dirty="0">
                <a:solidFill>
                  <a:schemeClr val="tx1"/>
                </a:solidFill>
              </a:rPr>
              <a:t> 3  A bruised reed He will not break, And smoking flax He will not quench; He will bring forth justice for truth.</a:t>
            </a:r>
            <a:r>
              <a:rPr lang="en-US" sz="1950" b="1" dirty="0">
                <a:solidFill>
                  <a:srgbClr val="C00000"/>
                </a:solidFill>
              </a:rPr>
              <a:t> (Look at Matt. 12:18-21)</a:t>
            </a:r>
          </a:p>
          <a:p>
            <a:pPr algn="just"/>
            <a:r>
              <a:rPr lang="en-US" sz="1950" b="1" dirty="0">
                <a:solidFill>
                  <a:schemeClr val="tx1"/>
                </a:solidFill>
              </a:rPr>
              <a:t> 4  He will not fail nor be discouraged, Till He has established justice in the earth; And the coastlands shall wait for His law." </a:t>
            </a:r>
          </a:p>
          <a:p>
            <a:pPr algn="just"/>
            <a:r>
              <a:rPr lang="en-US" sz="1950" b="1" dirty="0">
                <a:solidFill>
                  <a:schemeClr val="tx1"/>
                </a:solidFill>
              </a:rPr>
              <a:t> 5  Thus says God the LORD, Who created the heavens and stretched them out, Who spread forth the earth and that which comes from it, Who gives breath to the people on it, And spirit to those who walk on it: </a:t>
            </a:r>
          </a:p>
          <a:p>
            <a:pPr algn="just"/>
            <a:r>
              <a:rPr lang="en-US" sz="1950" b="1" dirty="0">
                <a:solidFill>
                  <a:schemeClr val="tx1"/>
                </a:solidFill>
              </a:rPr>
              <a:t> 6  "I, the LORD, have called You in righteousness, And will hold Your hand; I will keep You and give You as a covenant to the people, As a light to the Gentiles, </a:t>
            </a:r>
          </a:p>
          <a:p>
            <a:pPr algn="just"/>
            <a:r>
              <a:rPr lang="en-US" sz="1950" b="1" dirty="0">
                <a:solidFill>
                  <a:schemeClr val="tx1"/>
                </a:solidFill>
              </a:rPr>
              <a:t> 7  To open blind eyes, To bring out prisoners from the prison, Those who sit in darkness from the prison house. </a:t>
            </a:r>
          </a:p>
          <a:p>
            <a:pPr algn="just"/>
            <a:r>
              <a:rPr lang="en-US" sz="1950" b="1" dirty="0">
                <a:solidFill>
                  <a:schemeClr val="tx1"/>
                </a:solidFill>
              </a:rPr>
              <a:t> 8  I am the LORD, that is My name; And My glory I will not give to another, Nor My praise to carved images. </a:t>
            </a:r>
          </a:p>
          <a:p>
            <a:pPr algn="just"/>
            <a:r>
              <a:rPr lang="en-US" sz="1950" b="1" dirty="0">
                <a:solidFill>
                  <a:schemeClr val="tx1"/>
                </a:solidFill>
              </a:rPr>
              <a:t> 9  Behold, the former things have come to pass, And new things I declare; Before they spring forth I tell you of them." </a:t>
            </a:r>
          </a:p>
        </p:txBody>
      </p:sp>
    </p:spTree>
    <p:extLst>
      <p:ext uri="{BB962C8B-B14F-4D97-AF65-F5344CB8AC3E}">
        <p14:creationId xmlns:p14="http://schemas.microsoft.com/office/powerpoint/2010/main" val="124043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879728"/>
          </a:xfrm>
          <a:prstGeom prst="rect">
            <a:avLst/>
          </a:prstGeom>
        </p:spPr>
        <p:txBody>
          <a:bodyPr wrap="square">
            <a:spAutoFit/>
          </a:bodyPr>
          <a:lstStyle/>
          <a:p>
            <a:pPr algn="ctr">
              <a:spcAft>
                <a:spcPts val="500"/>
              </a:spcAft>
            </a:pPr>
            <a:r>
              <a:rPr lang="en-US" sz="3600" b="1" dirty="0"/>
              <a:t>God Punishes Rebellious Jews—Isaiah 42:21-25</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259913A4-B9A4-40D8-80A0-0B7A90EE50A1}"/>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"Hear, you deaf; And look, you blind, that you may see. </a:t>
            </a:r>
          </a:p>
          <a:p>
            <a:pPr algn="just"/>
            <a:r>
              <a:rPr lang="en-US" sz="2000" b="1" dirty="0">
                <a:solidFill>
                  <a:schemeClr val="tx1"/>
                </a:solidFill>
              </a:rPr>
              <a:t> 19  Who is blind but My servant, Or deaf as My messenger whom I send? Who is blind as he who is perfect, And blind as the LORD's servant? </a:t>
            </a:r>
          </a:p>
          <a:p>
            <a:pPr algn="just"/>
            <a:r>
              <a:rPr lang="en-US" sz="2000" b="1" dirty="0">
                <a:solidFill>
                  <a:schemeClr val="tx1"/>
                </a:solidFill>
              </a:rPr>
              <a:t> 20  Seeing many things, but you do not observe; Opening the ears, but he does not hear." </a:t>
            </a:r>
          </a:p>
          <a:p>
            <a:pPr algn="just"/>
            <a:r>
              <a:rPr lang="en-US" sz="2000" b="1" dirty="0">
                <a:solidFill>
                  <a:schemeClr val="tx1"/>
                </a:solidFill>
              </a:rPr>
              <a:t> 21  The LORD is well pleased for His righteousness' sake; He will exalt the law and make it honorable. </a:t>
            </a:r>
          </a:p>
          <a:p>
            <a:pPr algn="just"/>
            <a:r>
              <a:rPr lang="en-US" sz="2000" b="1" dirty="0">
                <a:solidFill>
                  <a:schemeClr val="tx1"/>
                </a:solidFill>
              </a:rPr>
              <a:t> 22  But this is a people robbed and plundered; All of them are snared in holes, And they are hidden in prison houses; They are for prey, and no one delivers; For plunder, and no one says, "Restore!" </a:t>
            </a:r>
          </a:p>
          <a:p>
            <a:pPr algn="just"/>
            <a:r>
              <a:rPr lang="en-US" sz="2000" b="1" dirty="0">
                <a:solidFill>
                  <a:schemeClr val="tx1"/>
                </a:solidFill>
              </a:rPr>
              <a:t> 23  Who among you will give ear to this? Who will listen and hear for the time to come? </a:t>
            </a:r>
          </a:p>
          <a:p>
            <a:pPr algn="just"/>
            <a:r>
              <a:rPr lang="en-US" sz="2000" b="1" dirty="0">
                <a:solidFill>
                  <a:schemeClr val="tx1"/>
                </a:solidFill>
              </a:rPr>
              <a:t> 24  Who gave Jacob for plunder, and Israel to the robbers? Was it not the LORD, He against whom we have sinned? For they would not walk in His ways, Nor were they obedient to His law. </a:t>
            </a:r>
          </a:p>
          <a:p>
            <a:pPr algn="just"/>
            <a:r>
              <a:rPr lang="en-US" sz="2000" b="1" dirty="0">
                <a:solidFill>
                  <a:schemeClr val="tx1"/>
                </a:solidFill>
              </a:rPr>
              <a:t> 25  Therefore He has poured on him the fury of His anger And the strength of battle; It has set him on fire all around, Yet he did not know; And it burned him, Yet he did not take it to heart. </a:t>
            </a:r>
          </a:p>
        </p:txBody>
      </p:sp>
    </p:spTree>
    <p:extLst>
      <p:ext uri="{BB962C8B-B14F-4D97-AF65-F5344CB8AC3E}">
        <p14:creationId xmlns:p14="http://schemas.microsoft.com/office/powerpoint/2010/main" val="3757488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God Shows Folly of Idolatry—Isaiah 44:9-20</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 9  Those who make an image, all of them </a:t>
            </a:r>
            <a:r>
              <a:rPr lang="en-US" sz="2000" b="1" i="1" dirty="0">
                <a:solidFill>
                  <a:schemeClr val="tx1"/>
                </a:solidFill>
              </a:rPr>
              <a:t>are</a:t>
            </a:r>
            <a:r>
              <a:rPr lang="en-US" sz="2000" b="1" dirty="0">
                <a:solidFill>
                  <a:schemeClr val="tx1"/>
                </a:solidFill>
              </a:rPr>
              <a:t> useless, And their precious things shall not profit; They </a:t>
            </a:r>
            <a:r>
              <a:rPr lang="en-US" sz="2000" b="1" i="1" dirty="0">
                <a:solidFill>
                  <a:schemeClr val="tx1"/>
                </a:solidFill>
              </a:rPr>
              <a:t>are</a:t>
            </a:r>
            <a:r>
              <a:rPr lang="en-US" sz="2000" b="1" dirty="0">
                <a:solidFill>
                  <a:schemeClr val="tx1"/>
                </a:solidFill>
              </a:rPr>
              <a:t> their own witnesses; They neither see nor know, that they may be ashamed. </a:t>
            </a:r>
          </a:p>
          <a:p>
            <a:r>
              <a:rPr lang="en-US" sz="2000" b="1" dirty="0">
                <a:solidFill>
                  <a:schemeClr val="tx1"/>
                </a:solidFill>
              </a:rPr>
              <a:t> 10  Who would form a god or mold an image </a:t>
            </a:r>
            <a:r>
              <a:rPr lang="en-US" sz="2000" b="1" i="1" dirty="0">
                <a:solidFill>
                  <a:schemeClr val="tx1"/>
                </a:solidFill>
              </a:rPr>
              <a:t>That</a:t>
            </a:r>
            <a:r>
              <a:rPr lang="en-US" sz="2000" b="1" dirty="0">
                <a:solidFill>
                  <a:schemeClr val="tx1"/>
                </a:solidFill>
              </a:rPr>
              <a:t> profits him nothing? </a:t>
            </a:r>
          </a:p>
          <a:p>
            <a:r>
              <a:rPr lang="en-US" sz="2000" b="1" dirty="0">
                <a:solidFill>
                  <a:schemeClr val="tx1"/>
                </a:solidFill>
              </a:rPr>
              <a:t> 11  Surely all his companions would be ashamed; And the workmen, they </a:t>
            </a:r>
            <a:r>
              <a:rPr lang="en-US" sz="2000" b="1" i="1" dirty="0">
                <a:solidFill>
                  <a:schemeClr val="tx1"/>
                </a:solidFill>
              </a:rPr>
              <a:t>are</a:t>
            </a:r>
            <a:r>
              <a:rPr lang="en-US" sz="2000" b="1" dirty="0">
                <a:solidFill>
                  <a:schemeClr val="tx1"/>
                </a:solidFill>
              </a:rPr>
              <a:t> mere men. Let them all be gathered together, Let them stand up; Yet they shall fear, They shall be ashamed together. </a:t>
            </a:r>
          </a:p>
          <a:p>
            <a:r>
              <a:rPr lang="en-US" sz="2000" b="1" dirty="0">
                <a:solidFill>
                  <a:schemeClr val="tx1"/>
                </a:solidFill>
              </a:rPr>
              <a:t> 12  The blacksmith with the tongs works one in the coals, Fashions it with hammers, And works it with the strength of his arms. Even so, he is hungry, and his strength fails; He drinks no water and is faint. </a:t>
            </a:r>
          </a:p>
          <a:p>
            <a:r>
              <a:rPr lang="en-US" sz="2000" b="1" dirty="0">
                <a:solidFill>
                  <a:schemeClr val="tx1"/>
                </a:solidFill>
              </a:rPr>
              <a:t> 13  The craftsman stretches out </a:t>
            </a:r>
            <a:r>
              <a:rPr lang="en-US" sz="2000" b="1" i="1" dirty="0">
                <a:solidFill>
                  <a:schemeClr val="tx1"/>
                </a:solidFill>
              </a:rPr>
              <a:t>his</a:t>
            </a:r>
            <a:r>
              <a:rPr lang="en-US" sz="2000" b="1" dirty="0">
                <a:solidFill>
                  <a:schemeClr val="tx1"/>
                </a:solidFill>
              </a:rPr>
              <a:t> rule, He marks one out with chalk; He fashions it with a plane, He marks it out with the compass, And makes it like the figure of a man, According to the beauty of a man, that it may remain in the house. </a:t>
            </a:r>
          </a:p>
          <a:p>
            <a:r>
              <a:rPr lang="en-US" sz="2000" b="1" dirty="0">
                <a:solidFill>
                  <a:schemeClr val="tx1"/>
                </a:solidFill>
              </a:rPr>
              <a:t> 14  He cuts down cedars for himself, And takes the cypress and the oak; He secures </a:t>
            </a:r>
            <a:r>
              <a:rPr lang="en-US" sz="2000" b="1" i="1" dirty="0">
                <a:solidFill>
                  <a:schemeClr val="tx1"/>
                </a:solidFill>
              </a:rPr>
              <a:t>it</a:t>
            </a:r>
            <a:r>
              <a:rPr lang="en-US" sz="2000" b="1" dirty="0">
                <a:solidFill>
                  <a:schemeClr val="tx1"/>
                </a:solidFill>
              </a:rPr>
              <a:t> for himself among the trees of the forest. He plants a pine, and the rain nourishes </a:t>
            </a:r>
            <a:r>
              <a:rPr lang="en-US" sz="2000" b="1" i="1" dirty="0">
                <a:solidFill>
                  <a:schemeClr val="tx1"/>
                </a:solidFill>
              </a:rPr>
              <a:t>it.</a:t>
            </a:r>
            <a:r>
              <a:rPr lang="en-US" sz="2000" b="1" dirty="0">
                <a:solidFill>
                  <a:schemeClr val="tx1"/>
                </a:solidFill>
              </a:rPr>
              <a:t> </a:t>
            </a:r>
          </a:p>
          <a:p>
            <a:r>
              <a:rPr lang="en-US" sz="2000" b="1" dirty="0">
                <a:solidFill>
                  <a:schemeClr val="tx1"/>
                </a:solidFill>
              </a:rPr>
              <a:t> 15  Then it shall be for a man to burn, For he will take some of it and warm himself; Yes, he kindles </a:t>
            </a:r>
            <a:r>
              <a:rPr lang="en-US" sz="2000" b="1" i="1" dirty="0">
                <a:solidFill>
                  <a:schemeClr val="tx1"/>
                </a:solidFill>
              </a:rPr>
              <a:t>it</a:t>
            </a:r>
            <a:r>
              <a:rPr lang="en-US" sz="2000" b="1" dirty="0">
                <a:solidFill>
                  <a:schemeClr val="tx1"/>
                </a:solidFill>
              </a:rPr>
              <a:t> and bakes bread; Indeed he makes a god and worships </a:t>
            </a:r>
            <a:r>
              <a:rPr lang="en-US" sz="2000" b="1" i="1" dirty="0">
                <a:solidFill>
                  <a:schemeClr val="tx1"/>
                </a:solidFill>
              </a:rPr>
              <a:t>it;</a:t>
            </a:r>
            <a:r>
              <a:rPr lang="en-US" sz="2000" b="1" dirty="0">
                <a:solidFill>
                  <a:schemeClr val="tx1"/>
                </a:solidFill>
              </a:rPr>
              <a:t> He makes it a carved image, and falls down to it. </a:t>
            </a:r>
          </a:p>
        </p:txBody>
      </p:sp>
    </p:spTree>
    <p:extLst>
      <p:ext uri="{BB962C8B-B14F-4D97-AF65-F5344CB8AC3E}">
        <p14:creationId xmlns:p14="http://schemas.microsoft.com/office/powerpoint/2010/main" val="406367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just" rtl="0">
              <a:spcBef>
                <a:spcPts val="0"/>
              </a:spcBef>
              <a:spcAft>
                <a:spcPts val="0"/>
              </a:spcAft>
              <a:buNone/>
            </a:pPr>
            <a:fld id="{00000000-1234-1234-1234-123412341234}" type="slidenum">
              <a:rPr lang="en-US" smtClean="0"/>
              <a:pPr marL="0" lvl="0" indent="0" algn="just" rtl="0">
                <a:spcBef>
                  <a:spcPts val="0"/>
                </a:spcBef>
                <a:spcAft>
                  <a:spcPts val="0"/>
                </a:spcAft>
                <a:buNone/>
              </a:pPr>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God Shows Folly of Idolatry—Isaiah 44:9-20</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a:t>
            </a:r>
          </a:p>
          <a:p>
            <a:pPr algn="just"/>
            <a:r>
              <a:rPr lang="en-US" sz="2000" b="1" dirty="0">
                <a:solidFill>
                  <a:schemeClr val="tx1"/>
                </a:solidFill>
              </a:rPr>
              <a:t> 16  He burns half of it in the fire; With this half he eats meat; He roasts a roast, and is satisfied. He even warms himself and says, "Ah! I am warm, I have seen the fire." </a:t>
            </a:r>
          </a:p>
          <a:p>
            <a:pPr algn="just"/>
            <a:r>
              <a:rPr lang="en-US" sz="2000" b="1" dirty="0">
                <a:solidFill>
                  <a:schemeClr val="tx1"/>
                </a:solidFill>
              </a:rPr>
              <a:t> 17  And the rest of it he makes into a god, His carved image. He falls down before it and worships it, Prays to it and says, "Deliver me, for you are my god!" </a:t>
            </a:r>
          </a:p>
          <a:p>
            <a:pPr algn="just"/>
            <a:r>
              <a:rPr lang="en-US" sz="2000" b="1" dirty="0">
                <a:solidFill>
                  <a:schemeClr val="tx1"/>
                </a:solidFill>
              </a:rPr>
              <a:t> 18  They do not know nor understand; For He has shut their eyes, so that they cannot see, And their hearts, so that they cannot understand. </a:t>
            </a:r>
          </a:p>
          <a:p>
            <a:pPr algn="just"/>
            <a:r>
              <a:rPr lang="en-US" sz="2000" b="1" dirty="0">
                <a:solidFill>
                  <a:schemeClr val="tx1"/>
                </a:solidFill>
              </a:rPr>
              <a:t> 19  And no one considers in his heart, Nor is there knowledge nor understanding to say, "I have burned half of it in the fire, Yes, I have also baked bread on its coals; I have roasted meat and eaten it; And shall I make the rest of it an abomination? Shall I fall down before a block of wood?" </a:t>
            </a:r>
          </a:p>
          <a:p>
            <a:pPr algn="just"/>
            <a:r>
              <a:rPr lang="en-US" sz="2000" b="1" dirty="0">
                <a:solidFill>
                  <a:schemeClr val="tx1"/>
                </a:solidFill>
              </a:rPr>
              <a:t> 20  He feeds on ashes; A deceived heart has turned him aside; And he cannot deliver his soul, Nor say, "Is there not a lie in my right hand?"</a:t>
            </a:r>
          </a:p>
        </p:txBody>
      </p:sp>
    </p:spTree>
    <p:extLst>
      <p:ext uri="{BB962C8B-B14F-4D97-AF65-F5344CB8AC3E}">
        <p14:creationId xmlns:p14="http://schemas.microsoft.com/office/powerpoint/2010/main" val="340179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God Pleads to His People—Isaiah 43:22-28</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E37FCD99-C8A4-4F87-9B68-D5D673AEFB36}"/>
              </a:ext>
            </a:extLst>
          </p:cNvPr>
          <p:cNvSpPr/>
          <p:nvPr/>
        </p:nvSpPr>
        <p:spPr>
          <a:xfrm>
            <a:off x="41563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22  "But you have not called upon Me, O Jacob; And you have been weary of Me, O Israel. </a:t>
            </a:r>
          </a:p>
          <a:p>
            <a:pPr algn="just"/>
            <a:r>
              <a:rPr lang="en-US" sz="2000" b="1" dirty="0">
                <a:solidFill>
                  <a:schemeClr val="tx1"/>
                </a:solidFill>
              </a:rPr>
              <a:t> 23  You have not brought Me the sheep for your burnt offerings, Nor have you honored Me with your sacrifices. I have not caused you to serve with grain offerings, Nor wearied you with incense. </a:t>
            </a:r>
          </a:p>
          <a:p>
            <a:pPr algn="just"/>
            <a:r>
              <a:rPr lang="en-US" sz="2000" b="1" dirty="0">
                <a:solidFill>
                  <a:schemeClr val="tx1"/>
                </a:solidFill>
              </a:rPr>
              <a:t> 24  You have bought Me no sweet cane with money, Nor have you satisfied Me with the fat of your sacrifices; But you have burdened Me with your sins, You have wearied Me with your iniquities. </a:t>
            </a:r>
          </a:p>
          <a:p>
            <a:pPr algn="just"/>
            <a:r>
              <a:rPr lang="en-US" sz="2000" b="1" dirty="0">
                <a:solidFill>
                  <a:schemeClr val="tx1"/>
                </a:solidFill>
              </a:rPr>
              <a:t> 25  "I, even I, am He who blots out your transgressions for My own sake; And I will not remember your sins. </a:t>
            </a:r>
          </a:p>
          <a:p>
            <a:pPr algn="just"/>
            <a:r>
              <a:rPr lang="en-US" sz="2000" b="1" dirty="0">
                <a:solidFill>
                  <a:schemeClr val="tx1"/>
                </a:solidFill>
              </a:rPr>
              <a:t> 26  Put Me in remembrance; Let us contend together; State your case, that you may be acquitted. </a:t>
            </a:r>
          </a:p>
          <a:p>
            <a:pPr algn="just"/>
            <a:r>
              <a:rPr lang="en-US" sz="2000" b="1" dirty="0">
                <a:solidFill>
                  <a:schemeClr val="tx1"/>
                </a:solidFill>
              </a:rPr>
              <a:t> 27  Your first father sinned, And your mediators have transgressed against Me. </a:t>
            </a:r>
          </a:p>
          <a:p>
            <a:pPr algn="just"/>
            <a:r>
              <a:rPr lang="en-US" sz="2000" b="1" dirty="0">
                <a:solidFill>
                  <a:schemeClr val="tx1"/>
                </a:solidFill>
              </a:rPr>
              <a:t> 28  Therefore I will profane the princes of the sanctuary; I will give Jacob to the curse, And Israel to reproaches. </a:t>
            </a:r>
          </a:p>
        </p:txBody>
      </p:sp>
    </p:spTree>
    <p:extLst>
      <p:ext uri="{BB962C8B-B14F-4D97-AF65-F5344CB8AC3E}">
        <p14:creationId xmlns:p14="http://schemas.microsoft.com/office/powerpoint/2010/main" val="557390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God Promise of Deliverance—Isaiah 44:21-45:7</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520DCB51-926D-4895-87EB-72393986BAB7}"/>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50" b="1" dirty="0">
                <a:solidFill>
                  <a:schemeClr val="tx1"/>
                </a:solidFill>
              </a:rPr>
              <a:t>   21  "Remember these, O Jacob, And Israel, for you are My servant; I have formed you, you are My servant; O Israel, you will not be forgotten by Me! </a:t>
            </a:r>
          </a:p>
          <a:p>
            <a:pPr algn="just"/>
            <a:r>
              <a:rPr lang="en-US" sz="1950" b="1" dirty="0">
                <a:solidFill>
                  <a:schemeClr val="tx1"/>
                </a:solidFill>
              </a:rPr>
              <a:t> 22  I have blotted out, like a thick cloud, your transgressions, And like a cloud, your sins. Return to Me, for I have redeemed you." </a:t>
            </a:r>
          </a:p>
          <a:p>
            <a:pPr algn="just"/>
            <a:r>
              <a:rPr lang="en-US" sz="1950" b="1" dirty="0">
                <a:solidFill>
                  <a:schemeClr val="tx1"/>
                </a:solidFill>
              </a:rPr>
              <a:t> 23  Sing, O heavens, for the LORD has done it! Shout, you lower parts of the earth; Break forth into singing, you mountains, O forest, and every tree in it! For the LORD has redeemed Jacob, And glorified Himself in Israel. </a:t>
            </a:r>
          </a:p>
          <a:p>
            <a:pPr algn="just"/>
            <a:r>
              <a:rPr lang="en-US" sz="1950" b="1" dirty="0">
                <a:solidFill>
                  <a:schemeClr val="tx1"/>
                </a:solidFill>
              </a:rPr>
              <a:t> 24  Thus says the LORD, your Redeemer, And He who formed you from the womb: "I am the LORD, who makes all things, Who stretches out the heavens all alone, Who spreads abroad the earth by Myself; </a:t>
            </a:r>
          </a:p>
          <a:p>
            <a:pPr algn="just"/>
            <a:r>
              <a:rPr lang="en-US" sz="1950" b="1" dirty="0">
                <a:solidFill>
                  <a:schemeClr val="tx1"/>
                </a:solidFill>
              </a:rPr>
              <a:t> 25  Who frustrates the signs of the babblers, And drives diviners mad; Who turns wise men backward, And makes their knowledge foolishness; </a:t>
            </a:r>
          </a:p>
          <a:p>
            <a:pPr algn="just"/>
            <a:r>
              <a:rPr lang="en-US" sz="1950" b="1" dirty="0">
                <a:solidFill>
                  <a:schemeClr val="tx1"/>
                </a:solidFill>
              </a:rPr>
              <a:t> 26  Who confirms the word of His servant, And performs the counsel of His messengers; Who says to Jerusalem, 'You shall be inhabited,' To the cities of Judah, 'You shall be built,' And I will raise up her waste places; </a:t>
            </a:r>
          </a:p>
          <a:p>
            <a:pPr algn="just"/>
            <a:r>
              <a:rPr lang="en-US" sz="1950" b="1" dirty="0">
                <a:solidFill>
                  <a:schemeClr val="tx1"/>
                </a:solidFill>
              </a:rPr>
              <a:t> 27  Who says to the deep, 'Be dry! And I will dry up your rivers'; </a:t>
            </a:r>
          </a:p>
          <a:p>
            <a:pPr algn="just"/>
            <a:r>
              <a:rPr lang="en-US" sz="1950" b="1" dirty="0">
                <a:solidFill>
                  <a:schemeClr val="tx1"/>
                </a:solidFill>
              </a:rPr>
              <a:t> 28  Who says of Cyrus, 'He is My shepherd, And he shall perform all My pleasure, Saying to Jerusalem, "You shall be built," And to the temple, "Your foundation shall be laid." ' </a:t>
            </a:r>
          </a:p>
        </p:txBody>
      </p:sp>
    </p:spTree>
    <p:extLst>
      <p:ext uri="{BB962C8B-B14F-4D97-AF65-F5344CB8AC3E}">
        <p14:creationId xmlns:p14="http://schemas.microsoft.com/office/powerpoint/2010/main" val="346160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God Promise of Deliverance—Isaiah 44:21-45:7</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520DCB51-926D-4895-87EB-72393986BAB7}"/>
              </a:ext>
            </a:extLst>
          </p:cNvPr>
          <p:cNvSpPr/>
          <p:nvPr/>
        </p:nvSpPr>
        <p:spPr>
          <a:xfrm>
            <a:off x="461818" y="1034698"/>
            <a:ext cx="11432188"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"Thus says the LORD to His anointed, To Cyrus, whose right hand I have held—To subdue nations before him And loose the armor of kings, To open before him the double doors, So that the gates will not be shut: </a:t>
            </a:r>
          </a:p>
          <a:p>
            <a:pPr algn="just"/>
            <a:r>
              <a:rPr lang="en-US" sz="2000" b="1" dirty="0">
                <a:solidFill>
                  <a:schemeClr val="tx1"/>
                </a:solidFill>
              </a:rPr>
              <a:t> 2  'I will go before you And make the crooked places straight; I will break in pieces the gates of bronze And cut the bars of iron. </a:t>
            </a:r>
          </a:p>
          <a:p>
            <a:pPr algn="just"/>
            <a:r>
              <a:rPr lang="en-US" sz="2000" b="1" dirty="0">
                <a:solidFill>
                  <a:schemeClr val="tx1"/>
                </a:solidFill>
              </a:rPr>
              <a:t> 3  I will give you the treasures of darkness And hidden riches of secret places, That you may know that I, the LORD, Who call you by your name, Am the God of Israel. </a:t>
            </a:r>
          </a:p>
          <a:p>
            <a:pPr algn="just"/>
            <a:r>
              <a:rPr lang="en-US" sz="2000" b="1" dirty="0">
                <a:solidFill>
                  <a:schemeClr val="tx1"/>
                </a:solidFill>
              </a:rPr>
              <a:t> 4  For Jacob My servant's sake, And Israel My elect, I have even called you by your name; I have named you, though you have not known Me. </a:t>
            </a:r>
          </a:p>
          <a:p>
            <a:pPr algn="just"/>
            <a:r>
              <a:rPr lang="en-US" sz="2000" b="1" dirty="0">
                <a:solidFill>
                  <a:schemeClr val="tx1"/>
                </a:solidFill>
              </a:rPr>
              <a:t> 5  I am the LORD, and there is no other; There is no God besides Me. I will gird you, though you have not known Me, </a:t>
            </a:r>
          </a:p>
          <a:p>
            <a:pPr algn="just"/>
            <a:r>
              <a:rPr lang="en-US" sz="2000" b="1" dirty="0">
                <a:solidFill>
                  <a:schemeClr val="tx1"/>
                </a:solidFill>
              </a:rPr>
              <a:t> 6  That they may know from the rising of the sun to its setting That there is none besides Me. I am the LORD, and there is no other; </a:t>
            </a:r>
          </a:p>
          <a:p>
            <a:pPr algn="just"/>
            <a:r>
              <a:rPr lang="en-US" sz="2000" b="1" dirty="0">
                <a:solidFill>
                  <a:schemeClr val="tx1"/>
                </a:solidFill>
              </a:rPr>
              <a:t> 7  I form the light and create darkness, I make peace and create calamity; I, the LORD, do all these things.' </a:t>
            </a:r>
          </a:p>
          <a:p>
            <a:pPr algn="just"/>
            <a:endParaRPr lang="en-US" sz="2000" b="1" dirty="0">
              <a:solidFill>
                <a:schemeClr val="tx1"/>
              </a:solidFill>
            </a:endParaRPr>
          </a:p>
        </p:txBody>
      </p:sp>
    </p:spTree>
    <p:extLst>
      <p:ext uri="{BB962C8B-B14F-4D97-AF65-F5344CB8AC3E}">
        <p14:creationId xmlns:p14="http://schemas.microsoft.com/office/powerpoint/2010/main" val="208394927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103</Words>
  <Application>Microsoft Office PowerPoint</Application>
  <PresentationFormat>Widescreen</PresentationFormat>
  <Paragraphs>96</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209</cp:revision>
  <cp:lastPrinted>2019-08-20T18:44:03Z</cp:lastPrinted>
  <dcterms:modified xsi:type="dcterms:W3CDTF">2019-09-24T13:57:08Z</dcterms:modified>
</cp:coreProperties>
</file>