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comments/comment5.xml" ContentType="application/vnd.openxmlformats-officedocument.presentationml.comments+xml"/>
  <Override PartName="/ppt/notesSlides/notesSlide9.xml" ContentType="application/vnd.openxmlformats-officedocument.presentationml.notesSlide+xml"/>
  <Override PartName="/ppt/comments/comment6.xml" ContentType="application/vnd.openxmlformats-officedocument.presentationml.comments+xml"/>
  <Override PartName="/ppt/notesSlides/notesSlide10.xml" ContentType="application/vnd.openxmlformats-officedocument.presentationml.notesSlide+xml"/>
  <Override PartName="/ppt/comments/comment7.xml" ContentType="application/vnd.openxmlformats-officedocument.presentationml.comments+xml"/>
  <Override PartName="/ppt/notesSlides/notesSlide11.xml" ContentType="application/vnd.openxmlformats-officedocument.presentationml.notesSlide+xml"/>
  <Override PartName="/ppt/comments/comment8.xml" ContentType="application/vnd.openxmlformats-officedocument.presentationml.comments+xml"/>
  <Override PartName="/ppt/notesSlides/notesSlide12.xml" ContentType="application/vnd.openxmlformats-officedocument.presentationml.notesSlide+xml"/>
  <Override PartName="/ppt/comments/comment9.xml" ContentType="application/vnd.openxmlformats-officedocument.presentationml.comments+xml"/>
  <Override PartName="/ppt/notesSlides/notesSlide13.xml" ContentType="application/vnd.openxmlformats-officedocument.presentationml.notesSlide+xml"/>
  <Override PartName="/ppt/comments/comment10.xml" ContentType="application/vnd.openxmlformats-officedocument.presentationml.comments+xml"/>
  <Override PartName="/ppt/notesSlides/notesSlide14.xml" ContentType="application/vnd.openxmlformats-officedocument.presentationml.notesSlide+xml"/>
  <Override PartName="/ppt/comments/comment11.xml" ContentType="application/vnd.openxmlformats-officedocument.presentationml.comments+xml"/>
  <Override PartName="/ppt/notesSlides/notesSlide15.xml" ContentType="application/vnd.openxmlformats-officedocument.presentationml.notesSlide+xml"/>
  <Override PartName="/ppt/comments/comment12.xml" ContentType="application/vnd.openxmlformats-officedocument.presentationml.comments+xml"/>
  <Override PartName="/ppt/notesSlides/notesSlide16.xml" ContentType="application/vnd.openxmlformats-officedocument.presentationml.notesSlide+xml"/>
  <Override PartName="/ppt/comments/comment13.xml" ContentType="application/vnd.openxmlformats-officedocument.presentationml.comments+xml"/>
  <Override PartName="/ppt/notesSlides/notesSlide17.xml" ContentType="application/vnd.openxmlformats-officedocument.presentationml.notesSlide+xml"/>
  <Override PartName="/ppt/comments/comment14.xml" ContentType="application/vnd.openxmlformats-officedocument.presentationml.comments+xml"/>
  <Override PartName="/ppt/notesSlides/notesSlide18.xml" ContentType="application/vnd.openxmlformats-officedocument.presentationml.notesSlide+xml"/>
  <Override PartName="/ppt/comments/comment15.xml" ContentType="application/vnd.openxmlformats-officedocument.presentationml.comments+xml"/>
  <Override PartName="/ppt/notesSlides/notesSlide19.xml" ContentType="application/vnd.openxmlformats-officedocument.presentationml.notesSlide+xml"/>
  <Override PartName="/ppt/comments/comment16.xml" ContentType="application/vnd.openxmlformats-officedocument.presentationml.comments+xml"/>
  <Override PartName="/ppt/notesSlides/notesSlide20.xml" ContentType="application/vnd.openxmlformats-officedocument.presentationml.notesSlide+xml"/>
  <Override PartName="/ppt/comments/comment17.xml" ContentType="application/vnd.openxmlformats-officedocument.presentationml.comments+xml"/>
  <Override PartName="/ppt/notesSlides/notesSlide21.xml" ContentType="application/vnd.openxmlformats-officedocument.presentationml.notesSlide+xml"/>
  <Override PartName="/ppt/comments/comment18.xml" ContentType="application/vnd.openxmlformats-officedocument.presentationml.comments+xml"/>
  <Override PartName="/ppt/notesSlides/notesSlide22.xml" ContentType="application/vnd.openxmlformats-officedocument.presentationml.notesSlide+xml"/>
  <Override PartName="/ppt/comments/comment19.xml" ContentType="application/vnd.openxmlformats-officedocument.presentationml.comments+xml"/>
  <Override PartName="/ppt/notesSlides/notesSlide23.xml" ContentType="application/vnd.openxmlformats-officedocument.presentationml.notesSlide+xml"/>
  <Override PartName="/ppt/comments/comment20.xml" ContentType="application/vnd.openxmlformats-officedocument.presentationml.comments+xml"/>
  <Override PartName="/ppt/notesSlides/notesSlide24.xml" ContentType="application/vnd.openxmlformats-officedocument.presentationml.notesSlide+xml"/>
  <Override PartName="/ppt/comments/comment21.xml" ContentType="application/vnd.openxmlformats-officedocument.presentationml.comments+xml"/>
  <Override PartName="/ppt/notesSlides/notesSlide25.xml" ContentType="application/vnd.openxmlformats-officedocument.presentationml.notesSlide+xml"/>
  <Override PartName="/ppt/comments/comment22.xml" ContentType="application/vnd.openxmlformats-officedocument.presentationml.comments+xml"/>
  <Override PartName="/ppt/notesSlides/notesSlide26.xml" ContentType="application/vnd.openxmlformats-officedocument.presentationml.notesSlide+xml"/>
  <Override PartName="/ppt/comments/comment23.xml" ContentType="application/vnd.openxmlformats-officedocument.presentationml.comments+xml"/>
  <Override PartName="/ppt/notesSlides/notesSlide27.xml" ContentType="application/vnd.openxmlformats-officedocument.presentationml.notesSlide+xml"/>
  <Override PartName="/ppt/comments/comment2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9"/>
  </p:notesMasterIdLst>
  <p:handoutMasterIdLst>
    <p:handoutMasterId r:id="rId30"/>
  </p:handoutMasterIdLst>
  <p:sldIdLst>
    <p:sldId id="1864" r:id="rId2"/>
    <p:sldId id="1881" r:id="rId3"/>
    <p:sldId id="1987" r:id="rId4"/>
    <p:sldId id="1977" r:id="rId5"/>
    <p:sldId id="1979" r:id="rId6"/>
    <p:sldId id="1986" r:id="rId7"/>
    <p:sldId id="1980" r:id="rId8"/>
    <p:sldId id="1983" r:id="rId9"/>
    <p:sldId id="1984" r:id="rId10"/>
    <p:sldId id="1985" r:id="rId11"/>
    <p:sldId id="1915" r:id="rId12"/>
    <p:sldId id="1975" r:id="rId13"/>
    <p:sldId id="1999" r:id="rId14"/>
    <p:sldId id="1996" r:id="rId15"/>
    <p:sldId id="1995" r:id="rId16"/>
    <p:sldId id="1997" r:id="rId17"/>
    <p:sldId id="1998" r:id="rId18"/>
    <p:sldId id="1973" r:id="rId19"/>
    <p:sldId id="2001" r:id="rId20"/>
    <p:sldId id="2000" r:id="rId21"/>
    <p:sldId id="2002" r:id="rId22"/>
    <p:sldId id="1974" r:id="rId23"/>
    <p:sldId id="2009" r:id="rId24"/>
    <p:sldId id="2013" r:id="rId25"/>
    <p:sldId id="2014" r:id="rId26"/>
    <p:sldId id="2011" r:id="rId27"/>
    <p:sldId id="2010" r:id="rId28"/>
  </p:sldIdLst>
  <p:sldSz cx="12192000" cy="6858000"/>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4"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initials="D" lastIdx="2" clrIdx="0">
    <p:extLst>
      <p:ext uri="{19B8F6BF-5375-455C-9EA6-DF929625EA0E}">
        <p15:presenceInfo xmlns:p15="http://schemas.microsoft.com/office/powerpoint/2012/main" userId="D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8075"/>
    <a:srgbClr val="EEDE9C"/>
    <a:srgbClr val="860A0A"/>
    <a:srgbClr val="D2A1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80" autoAdjust="0"/>
    <p:restoredTop sz="86410" autoAdjust="0"/>
  </p:normalViewPr>
  <p:slideViewPr>
    <p:cSldViewPr snapToGrid="0">
      <p:cViewPr varScale="1">
        <p:scale>
          <a:sx n="100" d="100"/>
          <a:sy n="100" d="100"/>
        </p:scale>
        <p:origin x="114" y="90"/>
      </p:cViewPr>
      <p:guideLst>
        <p:guide orient="horz" pos="2184"/>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6883"/>
    </p:cViewPr>
  </p:sorterViewPr>
  <p:notesViewPr>
    <p:cSldViewPr snapToGrid="0" showGuides="1">
      <p:cViewPr varScale="1">
        <p:scale>
          <a:sx n="61" d="100"/>
          <a:sy n="61" d="100"/>
        </p:scale>
        <p:origin x="3125"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7-31T11:05:00.929" idx="2">
    <p:pos x="855" y="4617"/>
    <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9-07-31T11:05:00.929" idx="2">
    <p:pos x="855" y="4617"/>
    <p:text/>
    <p:extLst>
      <p:ext uri="{C676402C-5697-4E1C-873F-D02D1690AC5C}">
        <p15:threadingInfo xmlns:p15="http://schemas.microsoft.com/office/powerpoint/2012/main" timeZoneBias="2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9-07-31T11:05:00.929" idx="2">
    <p:pos x="855" y="4617"/>
    <p:text/>
    <p:extLst>
      <p:ext uri="{C676402C-5697-4E1C-873F-D02D1690AC5C}">
        <p15:threadingInfo xmlns:p15="http://schemas.microsoft.com/office/powerpoint/2012/main" timeZoneBias="24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9-07-31T11:05:00.929" idx="2">
    <p:pos x="855" y="4617"/>
    <p:text/>
    <p:extLst>
      <p:ext uri="{C676402C-5697-4E1C-873F-D02D1690AC5C}">
        <p15:threadingInfo xmlns:p15="http://schemas.microsoft.com/office/powerpoint/2012/main" timeZoneBias="24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9-07-31T11:05:00.929" idx="2">
    <p:pos x="855" y="4617"/>
    <p:text/>
    <p:extLst>
      <p:ext uri="{C676402C-5697-4E1C-873F-D02D1690AC5C}">
        <p15:threadingInfo xmlns:p15="http://schemas.microsoft.com/office/powerpoint/2012/main" timeZoneBias="24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9-07-31T11:05:00.929" idx="2">
    <p:pos x="855" y="4617"/>
    <p:text/>
    <p:extLst>
      <p:ext uri="{C676402C-5697-4E1C-873F-D02D1690AC5C}">
        <p15:threadingInfo xmlns:p15="http://schemas.microsoft.com/office/powerpoint/2012/main" timeZoneBias="24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9-07-31T11:05:00.929" idx="2">
    <p:pos x="855" y="4617"/>
    <p:text/>
    <p:extLst>
      <p:ext uri="{C676402C-5697-4E1C-873F-D02D1690AC5C}">
        <p15:threadingInfo xmlns:p15="http://schemas.microsoft.com/office/powerpoint/2012/main" timeZoneBias="24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9-07-31T11:05:00.929" idx="2">
    <p:pos x="855" y="4617"/>
    <p:text/>
    <p:extLst>
      <p:ext uri="{C676402C-5697-4E1C-873F-D02D1690AC5C}">
        <p15:threadingInfo xmlns:p15="http://schemas.microsoft.com/office/powerpoint/2012/main" timeZoneBias="24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19-07-31T11:05:00.929" idx="2">
    <p:pos x="855" y="4617"/>
    <p:text/>
    <p:extLst>
      <p:ext uri="{C676402C-5697-4E1C-873F-D02D1690AC5C}">
        <p15:threadingInfo xmlns:p15="http://schemas.microsoft.com/office/powerpoint/2012/main" timeZoneBias="24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19-07-31T11:05:00.929" idx="2">
    <p:pos x="855" y="4617"/>
    <p:text/>
    <p:extLst>
      <p:ext uri="{C676402C-5697-4E1C-873F-D02D1690AC5C}">
        <p15:threadingInfo xmlns:p15="http://schemas.microsoft.com/office/powerpoint/2012/main" timeZoneBias="240"/>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1" dt="2019-07-31T11:05:00.929" idx="2">
    <p:pos x="855" y="4617"/>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7-31T11:05:00.929" idx="2">
    <p:pos x="855" y="4617"/>
    <p:text/>
    <p:extLst>
      <p:ext uri="{C676402C-5697-4E1C-873F-D02D1690AC5C}">
        <p15:threadingInfo xmlns:p15="http://schemas.microsoft.com/office/powerpoint/2012/main" timeZoneBias="240"/>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19-07-31T11:05:00.929" idx="2">
    <p:pos x="855" y="4617"/>
    <p:text/>
    <p:extLst>
      <p:ext uri="{C676402C-5697-4E1C-873F-D02D1690AC5C}">
        <p15:threadingInfo xmlns:p15="http://schemas.microsoft.com/office/powerpoint/2012/main" timeZoneBias="240"/>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1" dt="2019-07-31T11:05:00.929" idx="2">
    <p:pos x="855" y="4617"/>
    <p:text/>
    <p:extLst>
      <p:ext uri="{C676402C-5697-4E1C-873F-D02D1690AC5C}">
        <p15:threadingInfo xmlns:p15="http://schemas.microsoft.com/office/powerpoint/2012/main" timeZoneBias="240"/>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1" dt="2019-07-31T11:05:00.929" idx="2">
    <p:pos x="855" y="4617"/>
    <p:text/>
    <p:extLst>
      <p:ext uri="{C676402C-5697-4E1C-873F-D02D1690AC5C}">
        <p15:threadingInfo xmlns:p15="http://schemas.microsoft.com/office/powerpoint/2012/main" timeZoneBias="240"/>
      </p:ext>
    </p:extLst>
  </p:cm>
</p:cmLst>
</file>

<file path=ppt/comments/comment23.xml><?xml version="1.0" encoding="utf-8"?>
<p:cmLst xmlns:a="http://schemas.openxmlformats.org/drawingml/2006/main" xmlns:r="http://schemas.openxmlformats.org/officeDocument/2006/relationships" xmlns:p="http://schemas.openxmlformats.org/presentationml/2006/main">
  <p:cm authorId="1" dt="2019-07-31T11:05:00.929" idx="2">
    <p:pos x="855" y="4617"/>
    <p:text/>
    <p:extLst>
      <p:ext uri="{C676402C-5697-4E1C-873F-D02D1690AC5C}">
        <p15:threadingInfo xmlns:p15="http://schemas.microsoft.com/office/powerpoint/2012/main" timeZoneBias="240"/>
      </p:ext>
    </p:extLst>
  </p:cm>
</p:cmLst>
</file>

<file path=ppt/comments/comment24.xml><?xml version="1.0" encoding="utf-8"?>
<p:cmLst xmlns:a="http://schemas.openxmlformats.org/drawingml/2006/main" xmlns:r="http://schemas.openxmlformats.org/officeDocument/2006/relationships" xmlns:p="http://schemas.openxmlformats.org/presentationml/2006/main">
  <p:cm authorId="1" dt="2019-07-31T11:05:00.929" idx="2">
    <p:pos x="855" y="4617"/>
    <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7-31T11:05:00.929" idx="2">
    <p:pos x="855" y="4617"/>
    <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7-31T11:05:00.929" idx="2">
    <p:pos x="855" y="4617"/>
    <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7-31T11:05:00.929" idx="2">
    <p:pos x="855" y="4617"/>
    <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07-31T11:05:00.929" idx="2">
    <p:pos x="855" y="4617"/>
    <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9-07-31T11:05:00.929" idx="2">
    <p:pos x="855" y="4617"/>
    <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9-07-31T11:05:00.929" idx="2">
    <p:pos x="855" y="4617"/>
    <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9-07-31T11:05:00.929" idx="2">
    <p:pos x="855" y="4617"/>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C05C11-85CC-4A72-8840-09EA5F247F0F}"/>
              </a:ext>
            </a:extLst>
          </p:cNvPr>
          <p:cNvSpPr>
            <a:spLocks noGrp="1"/>
          </p:cNvSpPr>
          <p:nvPr>
            <p:ph type="hdr" sz="quarter"/>
          </p:nvPr>
        </p:nvSpPr>
        <p:spPr>
          <a:xfrm>
            <a:off x="3" y="0"/>
            <a:ext cx="3043762" cy="465927"/>
          </a:xfrm>
          <a:prstGeom prst="rect">
            <a:avLst/>
          </a:prstGeom>
        </p:spPr>
        <p:txBody>
          <a:bodyPr vert="horz" lIns="90544" tIns="45273" rIns="90544" bIns="45273" rtlCol="0"/>
          <a:lstStyle>
            <a:lvl1pPr algn="l">
              <a:defRPr sz="1200"/>
            </a:lvl1pPr>
          </a:lstStyle>
          <a:p>
            <a:endParaRPr lang="en-US" dirty="0"/>
          </a:p>
        </p:txBody>
      </p:sp>
      <p:sp>
        <p:nvSpPr>
          <p:cNvPr id="3" name="Date Placeholder 2">
            <a:extLst>
              <a:ext uri="{FF2B5EF4-FFF2-40B4-BE49-F238E27FC236}">
                <a16:creationId xmlns:a16="http://schemas.microsoft.com/office/drawing/2014/main" id="{11ABB54F-94B3-489C-836B-EE56E076C80A}"/>
              </a:ext>
            </a:extLst>
          </p:cNvPr>
          <p:cNvSpPr>
            <a:spLocks noGrp="1"/>
          </p:cNvSpPr>
          <p:nvPr>
            <p:ph type="dt" sz="quarter" idx="1"/>
          </p:nvPr>
        </p:nvSpPr>
        <p:spPr>
          <a:xfrm>
            <a:off x="3977770" y="0"/>
            <a:ext cx="3043762" cy="465927"/>
          </a:xfrm>
          <a:prstGeom prst="rect">
            <a:avLst/>
          </a:prstGeom>
        </p:spPr>
        <p:txBody>
          <a:bodyPr vert="horz" lIns="90544" tIns="45273" rIns="90544" bIns="45273" rtlCol="0"/>
          <a:lstStyle>
            <a:lvl1pPr algn="r">
              <a:defRPr sz="1200"/>
            </a:lvl1pPr>
          </a:lstStyle>
          <a:p>
            <a:fld id="{E394A81C-ADBD-4272-AFB6-C20F19B759A6}" type="datetimeFigureOut">
              <a:rPr lang="en-US" smtClean="0"/>
              <a:t>8/26/2019</a:t>
            </a:fld>
            <a:endParaRPr lang="en-US" dirty="0"/>
          </a:p>
        </p:txBody>
      </p:sp>
      <p:sp>
        <p:nvSpPr>
          <p:cNvPr id="4" name="Footer Placeholder 3">
            <a:extLst>
              <a:ext uri="{FF2B5EF4-FFF2-40B4-BE49-F238E27FC236}">
                <a16:creationId xmlns:a16="http://schemas.microsoft.com/office/drawing/2014/main" id="{FE42178E-8AB7-47FE-B318-6C37AEC248CF}"/>
              </a:ext>
            </a:extLst>
          </p:cNvPr>
          <p:cNvSpPr>
            <a:spLocks noGrp="1"/>
          </p:cNvSpPr>
          <p:nvPr>
            <p:ph type="ftr" sz="quarter" idx="2"/>
          </p:nvPr>
        </p:nvSpPr>
        <p:spPr>
          <a:xfrm>
            <a:off x="3" y="8843174"/>
            <a:ext cx="3043762" cy="465927"/>
          </a:xfrm>
          <a:prstGeom prst="rect">
            <a:avLst/>
          </a:prstGeom>
        </p:spPr>
        <p:txBody>
          <a:bodyPr vert="horz" lIns="90544" tIns="45273" rIns="90544" bIns="45273"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5860AB7-3333-4EF5-BA29-252D24B81CBB}"/>
              </a:ext>
            </a:extLst>
          </p:cNvPr>
          <p:cNvSpPr>
            <a:spLocks noGrp="1"/>
          </p:cNvSpPr>
          <p:nvPr>
            <p:ph type="sldNum" sz="quarter" idx="3"/>
          </p:nvPr>
        </p:nvSpPr>
        <p:spPr>
          <a:xfrm>
            <a:off x="3977770" y="8843174"/>
            <a:ext cx="3043762" cy="465927"/>
          </a:xfrm>
          <a:prstGeom prst="rect">
            <a:avLst/>
          </a:prstGeom>
        </p:spPr>
        <p:txBody>
          <a:bodyPr vert="horz" lIns="90544" tIns="45273" rIns="90544" bIns="45273" rtlCol="0" anchor="b"/>
          <a:lstStyle>
            <a:lvl1pPr algn="r">
              <a:defRPr sz="1200"/>
            </a:lvl1pPr>
          </a:lstStyle>
          <a:p>
            <a:fld id="{FF1C3FAF-1055-4D9E-94CE-AB3C222662F3}" type="slidenum">
              <a:rPr lang="en-US" smtClean="0"/>
              <a:t>‹#›</a:t>
            </a:fld>
            <a:endParaRPr lang="en-US" dirty="0"/>
          </a:p>
        </p:txBody>
      </p:sp>
    </p:spTree>
    <p:extLst>
      <p:ext uri="{BB962C8B-B14F-4D97-AF65-F5344CB8AC3E}">
        <p14:creationId xmlns:p14="http://schemas.microsoft.com/office/powerpoint/2010/main" val="33090901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9575" y="698500"/>
            <a:ext cx="6205538"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2310" y="4421824"/>
            <a:ext cx="5618480" cy="4189095"/>
          </a:xfrm>
          <a:prstGeom prst="rect">
            <a:avLst/>
          </a:prstGeom>
          <a:noFill/>
          <a:ln>
            <a:noFill/>
          </a:ln>
        </p:spPr>
        <p:txBody>
          <a:bodyPr spcFirstLastPara="1" wrap="square" lIns="93290" tIns="93290" rIns="93290" bIns="93290"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702310" y="4421824"/>
            <a:ext cx="5618480" cy="4189095"/>
          </a:xfrm>
          <a:prstGeom prst="rect">
            <a:avLst/>
          </a:prstGeom>
        </p:spPr>
        <p:txBody>
          <a:bodyPr spcFirstLastPara="1" wrap="square" lIns="93290" tIns="93290" rIns="93290" bIns="93290"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1703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702310" y="4421824"/>
            <a:ext cx="5618480" cy="4189095"/>
          </a:xfrm>
          <a:prstGeom prst="rect">
            <a:avLst/>
          </a:prstGeom>
        </p:spPr>
        <p:txBody>
          <a:bodyPr spcFirstLastPara="1" wrap="square" lIns="93290" tIns="93290" rIns="93290" bIns="93290"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1828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702310" y="4421824"/>
            <a:ext cx="5618480" cy="4189095"/>
          </a:xfrm>
          <a:prstGeom prst="rect">
            <a:avLst/>
          </a:prstGeom>
        </p:spPr>
        <p:txBody>
          <a:bodyPr spcFirstLastPara="1" wrap="square" lIns="93290" tIns="93290" rIns="93290" bIns="93290"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7202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702310" y="4421824"/>
            <a:ext cx="5618480" cy="4189095"/>
          </a:xfrm>
          <a:prstGeom prst="rect">
            <a:avLst/>
          </a:prstGeom>
        </p:spPr>
        <p:txBody>
          <a:bodyPr spcFirstLastPara="1" wrap="square" lIns="93290" tIns="93290" rIns="93290" bIns="93290"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2299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702310" y="4421824"/>
            <a:ext cx="5618480" cy="4189095"/>
          </a:xfrm>
          <a:prstGeom prst="rect">
            <a:avLst/>
          </a:prstGeom>
        </p:spPr>
        <p:txBody>
          <a:bodyPr spcFirstLastPara="1" wrap="square" lIns="93290" tIns="93290" rIns="93290" bIns="93290"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8605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702310" y="4421824"/>
            <a:ext cx="5618480" cy="4189095"/>
          </a:xfrm>
          <a:prstGeom prst="rect">
            <a:avLst/>
          </a:prstGeom>
        </p:spPr>
        <p:txBody>
          <a:bodyPr spcFirstLastPara="1" wrap="square" lIns="93290" tIns="93290" rIns="93290" bIns="93290"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1424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702310" y="4421824"/>
            <a:ext cx="5618480" cy="4189095"/>
          </a:xfrm>
          <a:prstGeom prst="rect">
            <a:avLst/>
          </a:prstGeom>
        </p:spPr>
        <p:txBody>
          <a:bodyPr spcFirstLastPara="1" wrap="square" lIns="93290" tIns="93290" rIns="93290" bIns="93290"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4976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702310" y="4421824"/>
            <a:ext cx="5618480" cy="4189095"/>
          </a:xfrm>
          <a:prstGeom prst="rect">
            <a:avLst/>
          </a:prstGeom>
        </p:spPr>
        <p:txBody>
          <a:bodyPr spcFirstLastPara="1" wrap="square" lIns="93290" tIns="93290" rIns="93290" bIns="93290"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4195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702310" y="4421824"/>
            <a:ext cx="5618480" cy="4189095"/>
          </a:xfrm>
          <a:prstGeom prst="rect">
            <a:avLst/>
          </a:prstGeom>
        </p:spPr>
        <p:txBody>
          <a:bodyPr spcFirstLastPara="1" wrap="square" lIns="93290" tIns="93290" rIns="93290" bIns="93290"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4094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702310" y="4421824"/>
            <a:ext cx="5618480" cy="4189095"/>
          </a:xfrm>
          <a:prstGeom prst="rect">
            <a:avLst/>
          </a:prstGeom>
        </p:spPr>
        <p:txBody>
          <a:bodyPr spcFirstLastPara="1" wrap="square" lIns="93290" tIns="93290" rIns="93290" bIns="93290"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2692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702310" y="4421824"/>
            <a:ext cx="5618480" cy="4189095"/>
          </a:xfrm>
          <a:prstGeom prst="rect">
            <a:avLst/>
          </a:prstGeom>
        </p:spPr>
        <p:txBody>
          <a:bodyPr spcFirstLastPara="1" wrap="square" lIns="93290" tIns="93290" rIns="93290" bIns="93290"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9563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702310" y="4421824"/>
            <a:ext cx="5618480" cy="4189095"/>
          </a:xfrm>
          <a:prstGeom prst="rect">
            <a:avLst/>
          </a:prstGeom>
        </p:spPr>
        <p:txBody>
          <a:bodyPr spcFirstLastPara="1" wrap="square" lIns="93290" tIns="93290" rIns="93290" bIns="93290"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4851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702310" y="4421824"/>
            <a:ext cx="5618480" cy="4189095"/>
          </a:xfrm>
          <a:prstGeom prst="rect">
            <a:avLst/>
          </a:prstGeom>
        </p:spPr>
        <p:txBody>
          <a:bodyPr spcFirstLastPara="1" wrap="square" lIns="93290" tIns="93290" rIns="93290" bIns="93290"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5179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702310" y="4421824"/>
            <a:ext cx="5618480" cy="4189095"/>
          </a:xfrm>
          <a:prstGeom prst="rect">
            <a:avLst/>
          </a:prstGeom>
        </p:spPr>
        <p:txBody>
          <a:bodyPr spcFirstLastPara="1" wrap="square" lIns="93290" tIns="93290" rIns="93290" bIns="93290"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9083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702310" y="4421824"/>
            <a:ext cx="5618480" cy="4189095"/>
          </a:xfrm>
          <a:prstGeom prst="rect">
            <a:avLst/>
          </a:prstGeom>
        </p:spPr>
        <p:txBody>
          <a:bodyPr spcFirstLastPara="1" wrap="square" lIns="93290" tIns="93290" rIns="93290" bIns="93290"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603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702310" y="4421824"/>
            <a:ext cx="5618480" cy="4189095"/>
          </a:xfrm>
          <a:prstGeom prst="rect">
            <a:avLst/>
          </a:prstGeom>
        </p:spPr>
        <p:txBody>
          <a:bodyPr spcFirstLastPara="1" wrap="square" lIns="93290" tIns="93290" rIns="93290" bIns="93290"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1571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702310" y="4421824"/>
            <a:ext cx="5618480" cy="4189095"/>
          </a:xfrm>
          <a:prstGeom prst="rect">
            <a:avLst/>
          </a:prstGeom>
        </p:spPr>
        <p:txBody>
          <a:bodyPr spcFirstLastPara="1" wrap="square" lIns="93290" tIns="93290" rIns="93290" bIns="93290"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4671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702310" y="4421824"/>
            <a:ext cx="5618480" cy="4189095"/>
          </a:xfrm>
          <a:prstGeom prst="rect">
            <a:avLst/>
          </a:prstGeom>
        </p:spPr>
        <p:txBody>
          <a:bodyPr spcFirstLastPara="1" wrap="square" lIns="93290" tIns="93290" rIns="93290" bIns="93290"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6935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702310" y="4421824"/>
            <a:ext cx="5618480" cy="4189095"/>
          </a:xfrm>
          <a:prstGeom prst="rect">
            <a:avLst/>
          </a:prstGeom>
        </p:spPr>
        <p:txBody>
          <a:bodyPr spcFirstLastPara="1" wrap="square" lIns="93290" tIns="93290" rIns="93290" bIns="93290"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0294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702310" y="4421824"/>
            <a:ext cx="5618480" cy="4189095"/>
          </a:xfrm>
          <a:prstGeom prst="rect">
            <a:avLst/>
          </a:prstGeom>
        </p:spPr>
        <p:txBody>
          <a:bodyPr spcFirstLastPara="1" wrap="square" lIns="93290" tIns="93290" rIns="93290" bIns="93290"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015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702310" y="4421824"/>
            <a:ext cx="5618480" cy="4189095"/>
          </a:xfrm>
          <a:prstGeom prst="rect">
            <a:avLst/>
          </a:prstGeom>
        </p:spPr>
        <p:txBody>
          <a:bodyPr spcFirstLastPara="1" wrap="square" lIns="93290" tIns="93290" rIns="93290" bIns="93290"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6133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702310" y="4421824"/>
            <a:ext cx="5618480" cy="4189095"/>
          </a:xfrm>
          <a:prstGeom prst="rect">
            <a:avLst/>
          </a:prstGeom>
        </p:spPr>
        <p:txBody>
          <a:bodyPr spcFirstLastPara="1" wrap="square" lIns="93290" tIns="93290" rIns="93290" bIns="93290"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575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702310" y="4421824"/>
            <a:ext cx="5618480" cy="4189095"/>
          </a:xfrm>
          <a:prstGeom prst="rect">
            <a:avLst/>
          </a:prstGeom>
        </p:spPr>
        <p:txBody>
          <a:bodyPr spcFirstLastPara="1" wrap="square" lIns="93290" tIns="93290" rIns="93290" bIns="93290"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3577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702310" y="4421824"/>
            <a:ext cx="5618480" cy="4189095"/>
          </a:xfrm>
          <a:prstGeom prst="rect">
            <a:avLst/>
          </a:prstGeom>
        </p:spPr>
        <p:txBody>
          <a:bodyPr spcFirstLastPara="1" wrap="square" lIns="93290" tIns="93290" rIns="93290" bIns="93290"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8943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702310" y="4421824"/>
            <a:ext cx="5618480" cy="4189095"/>
          </a:xfrm>
          <a:prstGeom prst="rect">
            <a:avLst/>
          </a:prstGeom>
        </p:spPr>
        <p:txBody>
          <a:bodyPr spcFirstLastPara="1" wrap="square" lIns="93290" tIns="93290" rIns="93290" bIns="93290"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6359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702310" y="4421824"/>
            <a:ext cx="5618480" cy="4189095"/>
          </a:xfrm>
          <a:prstGeom prst="rect">
            <a:avLst/>
          </a:prstGeom>
        </p:spPr>
        <p:txBody>
          <a:bodyPr spcFirstLastPara="1" wrap="square" lIns="93290" tIns="93290" rIns="93290" bIns="93290"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1396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702310" y="4421824"/>
            <a:ext cx="5618480" cy="4189095"/>
          </a:xfrm>
          <a:prstGeom prst="rect">
            <a:avLst/>
          </a:prstGeom>
        </p:spPr>
        <p:txBody>
          <a:bodyPr spcFirstLastPara="1" wrap="square" lIns="93290" tIns="93290" rIns="93290" bIns="93290" anchor="t" anchorCtr="0">
            <a:noAutofit/>
          </a:bodyPr>
          <a:lstStyle/>
          <a:p>
            <a:pPr marL="0" indent="0">
              <a:buNone/>
            </a:pPr>
            <a:endParaRPr dirty="0"/>
          </a:p>
        </p:txBody>
      </p:sp>
      <p:sp>
        <p:nvSpPr>
          <p:cNvPr id="78" name="Google Shape;78;p1: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6467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bg>
      <p:bgPr>
        <a:solidFill>
          <a:schemeClr val="accent2">
            <a:lumMod val="40000"/>
            <a:lumOff val="60000"/>
          </a:schemeClr>
        </a:solidFill>
        <a:effectLst/>
      </p:bgPr>
    </p:bg>
    <p:spTree>
      <p:nvGrpSpPr>
        <p:cNvPr id="1" name="Shape 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accent2">
            <a:lumMod val="40000"/>
            <a:lumOff val="60000"/>
          </a:schemeClr>
        </a:solidFill>
        <a:effectLst/>
      </p:bgPr>
    </p:bg>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1074133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53CB6-AF62-434C-9786-F9FADCA5696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73008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7" name="Google Shape;27;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8" name="Google Shape;28;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9" name="Google Shape;29;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0" name="Google Shape;30;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1" name="Google Shape;3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871774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60A0A"/>
        </a:solidFill>
        <a:effectLst/>
      </p:bgPr>
    </p:bg>
    <p:spTree>
      <p:nvGrpSpPr>
        <p:cNvPr id="1" name="Shape 5"/>
        <p:cNvGrpSpPr/>
        <p:nvPr/>
      </p:nvGrpSpPr>
      <p:grpSpPr>
        <a:xfrm>
          <a:off x="0" y="0"/>
          <a:ext cx="0" cy="0"/>
          <a:chOff x="0" y="0"/>
          <a:chExt cx="0" cy="0"/>
        </a:xfrm>
      </p:grpSpPr>
      <p:sp>
        <p:nvSpPr>
          <p:cNvPr id="3" name="Rectangle 2">
            <a:extLst>
              <a:ext uri="{FF2B5EF4-FFF2-40B4-BE49-F238E27FC236}">
                <a16:creationId xmlns:a16="http://schemas.microsoft.com/office/drawing/2014/main" id="{C3F484DE-E094-48E8-B50F-5F896E155CA5}"/>
              </a:ext>
            </a:extLst>
          </p:cNvPr>
          <p:cNvSpPr/>
          <p:nvPr userDrawn="1"/>
        </p:nvSpPr>
        <p:spPr>
          <a:xfrm>
            <a:off x="207335" y="180753"/>
            <a:ext cx="11760547" cy="6475201"/>
          </a:xfrm>
          <a:prstGeom prst="rect">
            <a:avLst/>
          </a:prstGeom>
          <a:solidFill>
            <a:srgbClr val="D2A1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dk2" tx2="lt2" accent1="accent1" accent2="accent2" accent3="accent3" accent4="accent4" accent5="accent5" accent6="accent6" hlink="hlink" folHlink="folHlink"/>
  <p:sldLayoutIdLst>
    <p:sldLayoutId id="2147483648" r:id="rId1"/>
    <p:sldLayoutId id="2147483660" r:id="rId2"/>
    <p:sldLayoutId id="2147483661" r:id="rId3"/>
    <p:sldLayoutId id="214748366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omments" Target="../comments/comment7.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4.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6.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7.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18.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9.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20.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omments" Target="../comments/comment21.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22.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23.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24.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omments" Target="../comments/commen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omments" Target="../comments/commen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omments" Target="../comments/commen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omments" Target="../comments/commen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72929F2-AB3E-4B47-83EA-543C0CBB6EC9}"/>
              </a:ext>
            </a:extLst>
          </p:cNvPr>
          <p:cNvCxnSpPr>
            <a:cxnSpLocks/>
          </p:cNvCxnSpPr>
          <p:nvPr/>
        </p:nvCxnSpPr>
        <p:spPr>
          <a:xfrm flipV="1">
            <a:off x="1305254" y="-707128"/>
            <a:ext cx="0" cy="70339"/>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40C108E-47EF-4059-9E42-0F760BA56621}"/>
              </a:ext>
            </a:extLst>
          </p:cNvPr>
          <p:cNvSpPr>
            <a:spLocks noGrp="1"/>
          </p:cNvSpPr>
          <p:nvPr>
            <p:ph type="sldNum" idx="12"/>
          </p:nvPr>
        </p:nvSpPr>
        <p:spPr>
          <a:xfrm>
            <a:off x="8835190" y="3421654"/>
            <a:ext cx="2743200" cy="365125"/>
          </a:xfrm>
        </p:spPr>
        <p:txBody>
          <a:bodyPr/>
          <a:lstStyle/>
          <a:p>
            <a:pPr marL="0" lvl="0" indent="0" algn="r" rtl="0">
              <a:spcBef>
                <a:spcPts val="0"/>
              </a:spcBef>
              <a:spcAft>
                <a:spcPts val="0"/>
              </a:spcAft>
              <a:buNone/>
            </a:pPr>
            <a:fld id="{00000000-1234-1234-1234-123412341234}" type="slidenum">
              <a:rPr lang="en-US" smtClean="0"/>
              <a:t>1</a:t>
            </a:fld>
            <a:endParaRPr lang="en-US"/>
          </a:p>
        </p:txBody>
      </p:sp>
      <p:sp>
        <p:nvSpPr>
          <p:cNvPr id="5" name="Rectangle 4">
            <a:extLst>
              <a:ext uri="{FF2B5EF4-FFF2-40B4-BE49-F238E27FC236}">
                <a16:creationId xmlns:a16="http://schemas.microsoft.com/office/drawing/2014/main" id="{62D02328-1928-4689-9777-C1ECBA9C70CF}"/>
              </a:ext>
            </a:extLst>
          </p:cNvPr>
          <p:cNvSpPr/>
          <p:nvPr/>
        </p:nvSpPr>
        <p:spPr>
          <a:xfrm>
            <a:off x="106218" y="137535"/>
            <a:ext cx="11979564" cy="6582929"/>
          </a:xfrm>
          <a:prstGeom prst="rect">
            <a:avLst/>
          </a:prstGeom>
          <a:solidFill>
            <a:schemeClr val="accent1">
              <a:lumMod val="40000"/>
              <a:lumOff val="60000"/>
            </a:schemeClr>
          </a:solidFill>
          <a:ln w="228600">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8EEAC2A-FCD4-4969-B86E-186416F441D9}"/>
              </a:ext>
            </a:extLst>
          </p:cNvPr>
          <p:cNvSpPr/>
          <p:nvPr/>
        </p:nvSpPr>
        <p:spPr>
          <a:xfrm>
            <a:off x="288758" y="344048"/>
            <a:ext cx="11614484" cy="6186309"/>
          </a:xfrm>
          <a:prstGeom prst="rect">
            <a:avLst/>
          </a:prstGeom>
        </p:spPr>
        <p:txBody>
          <a:bodyPr wrap="square">
            <a:spAutoFit/>
          </a:bodyPr>
          <a:lstStyle/>
          <a:p>
            <a:pPr algn="ctr"/>
            <a:r>
              <a:rPr lang="en-US" sz="6600" b="1" dirty="0"/>
              <a:t>A Study of Isaiah</a:t>
            </a:r>
          </a:p>
          <a:p>
            <a:pPr algn="ctr"/>
            <a:endParaRPr lang="en-US" sz="2800" b="1" dirty="0"/>
          </a:p>
          <a:p>
            <a:pPr algn="ctr"/>
            <a:r>
              <a:rPr lang="en-US" sz="4800" b="1" dirty="0"/>
              <a:t>Prophecy of the Fall of Babylon</a:t>
            </a:r>
          </a:p>
          <a:p>
            <a:pPr algn="ctr"/>
            <a:endParaRPr lang="en-US" b="1" dirty="0"/>
          </a:p>
          <a:p>
            <a:pPr algn="ctr"/>
            <a:r>
              <a:rPr lang="en-US" sz="3200" b="1" dirty="0"/>
              <a:t>August 21, 2019</a:t>
            </a:r>
          </a:p>
          <a:p>
            <a:pPr algn="ctr"/>
            <a:endParaRPr lang="en-US" sz="2800" b="1" dirty="0"/>
          </a:p>
          <a:p>
            <a:pPr algn="ctr"/>
            <a:r>
              <a:rPr lang="en-US" sz="4000" b="1" dirty="0"/>
              <a:t>Palm Beach Lakes</a:t>
            </a:r>
          </a:p>
          <a:p>
            <a:pPr algn="ctr"/>
            <a:endParaRPr lang="en-US" sz="3200" b="1" dirty="0"/>
          </a:p>
          <a:p>
            <a:pPr algn="ctr"/>
            <a:r>
              <a:rPr lang="en-US" sz="4000" b="1" dirty="0"/>
              <a:t>Class Seven</a:t>
            </a:r>
          </a:p>
          <a:p>
            <a:pPr algn="ctr"/>
            <a:endParaRPr lang="en-US" sz="2000" b="1" dirty="0"/>
          </a:p>
          <a:p>
            <a:pPr algn="ctr"/>
            <a:r>
              <a:rPr lang="en-US" sz="2800" b="1" dirty="0"/>
              <a:t>Dan Jenkins</a:t>
            </a:r>
          </a:p>
          <a:p>
            <a:pPr algn="ctr"/>
            <a:endParaRPr lang="en-US" sz="2000" dirty="0"/>
          </a:p>
        </p:txBody>
      </p:sp>
    </p:spTree>
    <p:extLst>
      <p:ext uri="{BB962C8B-B14F-4D97-AF65-F5344CB8AC3E}">
        <p14:creationId xmlns:p14="http://schemas.microsoft.com/office/powerpoint/2010/main" val="2404481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72929F2-AB3E-4B47-83EA-543C0CBB6EC9}"/>
              </a:ext>
            </a:extLst>
          </p:cNvPr>
          <p:cNvCxnSpPr>
            <a:cxnSpLocks/>
          </p:cNvCxnSpPr>
          <p:nvPr/>
        </p:nvCxnSpPr>
        <p:spPr>
          <a:xfrm flipV="1">
            <a:off x="974446" y="2541532"/>
            <a:ext cx="0" cy="70339"/>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40C108E-47EF-4059-9E42-0F760BA56621}"/>
              </a:ext>
            </a:extLst>
          </p:cNvPr>
          <p:cNvSpPr>
            <a:spLocks noGrp="1"/>
          </p:cNvSpPr>
          <p:nvPr>
            <p:ph type="sldNum" idx="12"/>
          </p:nvPr>
        </p:nvSpPr>
        <p:spPr>
          <a:xfrm>
            <a:off x="8504382" y="6670314"/>
            <a:ext cx="2743200" cy="365125"/>
          </a:xfrm>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5" name="Rectangle 4">
            <a:extLst>
              <a:ext uri="{FF2B5EF4-FFF2-40B4-BE49-F238E27FC236}">
                <a16:creationId xmlns:a16="http://schemas.microsoft.com/office/drawing/2014/main" id="{62D02328-1928-4689-9777-C1ECBA9C70CF}"/>
              </a:ext>
            </a:extLst>
          </p:cNvPr>
          <p:cNvSpPr/>
          <p:nvPr/>
        </p:nvSpPr>
        <p:spPr>
          <a:xfrm>
            <a:off x="106218" y="137535"/>
            <a:ext cx="11979564" cy="6582929"/>
          </a:xfrm>
          <a:prstGeom prst="rect">
            <a:avLst/>
          </a:prstGeom>
          <a:solidFill>
            <a:schemeClr val="accent1">
              <a:lumMod val="40000"/>
              <a:lumOff val="60000"/>
            </a:schemeClr>
          </a:solidFill>
          <a:ln w="228600">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8" name="TextBox 7">
            <a:extLst>
              <a:ext uri="{FF2B5EF4-FFF2-40B4-BE49-F238E27FC236}">
                <a16:creationId xmlns:a16="http://schemas.microsoft.com/office/drawing/2014/main" id="{8B2504E9-3967-4602-8EE2-1A2FB1CDE980}"/>
              </a:ext>
            </a:extLst>
          </p:cNvPr>
          <p:cNvSpPr txBox="1"/>
          <p:nvPr/>
        </p:nvSpPr>
        <p:spPr>
          <a:xfrm>
            <a:off x="420130" y="1924483"/>
            <a:ext cx="3306132" cy="1031051"/>
          </a:xfrm>
          <a:prstGeom prst="rect">
            <a:avLst/>
          </a:prstGeom>
          <a:noFill/>
        </p:spPr>
        <p:txBody>
          <a:bodyPr wrap="square" rtlCol="0">
            <a:spAutoFit/>
          </a:bodyPr>
          <a:lstStyle/>
          <a:p>
            <a:pPr algn="ctr">
              <a:spcAft>
                <a:spcPts val="600"/>
              </a:spcAft>
            </a:pPr>
            <a:r>
              <a:rPr lang="en-US" sz="2800" b="1" dirty="0">
                <a:solidFill>
                  <a:schemeClr val="tx1"/>
                </a:solidFill>
              </a:rPr>
              <a:t> Babylon</a:t>
            </a:r>
          </a:p>
          <a:p>
            <a:pPr algn="ctr">
              <a:spcAft>
                <a:spcPts val="600"/>
              </a:spcAft>
            </a:pPr>
            <a:r>
              <a:rPr lang="en-US" sz="2800" b="1" dirty="0" err="1">
                <a:solidFill>
                  <a:schemeClr val="tx1"/>
                </a:solidFill>
              </a:rPr>
              <a:t>Istar</a:t>
            </a:r>
            <a:r>
              <a:rPr lang="en-US" sz="2800" b="1" dirty="0">
                <a:solidFill>
                  <a:schemeClr val="tx1"/>
                </a:solidFill>
              </a:rPr>
              <a:t> Gate</a:t>
            </a:r>
          </a:p>
        </p:txBody>
      </p:sp>
      <p:pic>
        <p:nvPicPr>
          <p:cNvPr id="7" name="Picture 2">
            <a:extLst>
              <a:ext uri="{FF2B5EF4-FFF2-40B4-BE49-F238E27FC236}">
                <a16:creationId xmlns:a16="http://schemas.microsoft.com/office/drawing/2014/main" id="{B454A63E-2DAF-422D-8E2F-54635218C9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2065" y="324426"/>
            <a:ext cx="7169825" cy="6201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2076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72929F2-AB3E-4B47-83EA-543C0CBB6EC9}"/>
              </a:ext>
            </a:extLst>
          </p:cNvPr>
          <p:cNvCxnSpPr>
            <a:cxnSpLocks/>
          </p:cNvCxnSpPr>
          <p:nvPr/>
        </p:nvCxnSpPr>
        <p:spPr>
          <a:xfrm flipV="1">
            <a:off x="1080664" y="2227568"/>
            <a:ext cx="0" cy="70339"/>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40C108E-47EF-4059-9E42-0F760BA566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5" name="Rectangle 4">
            <a:extLst>
              <a:ext uri="{FF2B5EF4-FFF2-40B4-BE49-F238E27FC236}">
                <a16:creationId xmlns:a16="http://schemas.microsoft.com/office/drawing/2014/main" id="{62D02328-1928-4689-9777-C1ECBA9C70CF}"/>
              </a:ext>
            </a:extLst>
          </p:cNvPr>
          <p:cNvSpPr/>
          <p:nvPr/>
        </p:nvSpPr>
        <p:spPr>
          <a:xfrm>
            <a:off x="110836" y="55418"/>
            <a:ext cx="11979564" cy="6582929"/>
          </a:xfrm>
          <a:prstGeom prst="rect">
            <a:avLst/>
          </a:prstGeom>
          <a:solidFill>
            <a:schemeClr val="accent1">
              <a:lumMod val="40000"/>
              <a:lumOff val="60000"/>
            </a:schemeClr>
          </a:solidFill>
          <a:ln w="228600">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a:t>
            </a:r>
          </a:p>
        </p:txBody>
      </p:sp>
      <p:sp>
        <p:nvSpPr>
          <p:cNvPr id="4" name="Rectangle 3">
            <a:extLst>
              <a:ext uri="{FF2B5EF4-FFF2-40B4-BE49-F238E27FC236}">
                <a16:creationId xmlns:a16="http://schemas.microsoft.com/office/drawing/2014/main" id="{C6515041-E353-4ADB-BC6D-5FD5CFB9173B}"/>
              </a:ext>
            </a:extLst>
          </p:cNvPr>
          <p:cNvSpPr/>
          <p:nvPr/>
        </p:nvSpPr>
        <p:spPr>
          <a:xfrm>
            <a:off x="240632" y="272557"/>
            <a:ext cx="11662610" cy="707886"/>
          </a:xfrm>
          <a:prstGeom prst="rect">
            <a:avLst/>
          </a:prstGeom>
        </p:spPr>
        <p:txBody>
          <a:bodyPr wrap="square">
            <a:spAutoFit/>
          </a:bodyPr>
          <a:lstStyle/>
          <a:p>
            <a:pPr algn="ctr">
              <a:spcAft>
                <a:spcPts val="500"/>
              </a:spcAft>
            </a:pPr>
            <a:r>
              <a:rPr lang="en-US" sz="4000" b="1" dirty="0"/>
              <a:t>Babylon—Important City Throughout Bible</a:t>
            </a:r>
            <a:endParaRPr lang="en-US" sz="1100" b="1" dirty="0">
              <a:solidFill>
                <a:schemeClr val="tx1"/>
              </a:solidFill>
              <a:latin typeface="Calibri" panose="020F0502020204030204" pitchFamily="34" charset="0"/>
            </a:endParaRPr>
          </a:p>
        </p:txBody>
      </p:sp>
      <p:sp>
        <p:nvSpPr>
          <p:cNvPr id="6" name="Rectangle 5">
            <a:extLst>
              <a:ext uri="{FF2B5EF4-FFF2-40B4-BE49-F238E27FC236}">
                <a16:creationId xmlns:a16="http://schemas.microsoft.com/office/drawing/2014/main" id="{87960A51-A595-4739-A398-49371A74217C}"/>
              </a:ext>
            </a:extLst>
          </p:cNvPr>
          <p:cNvSpPr/>
          <p:nvPr/>
        </p:nvSpPr>
        <p:spPr>
          <a:xfrm>
            <a:off x="1476542" y="1174433"/>
            <a:ext cx="9194915" cy="4945812"/>
          </a:xfrm>
          <a:prstGeom prst="rect">
            <a:avLst/>
          </a:prstGeom>
          <a:solidFill>
            <a:schemeClr val="accent1">
              <a:lumMod val="20000"/>
              <a:lumOff val="80000"/>
            </a:schemeClr>
          </a:solidFill>
          <a:ln w="1143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indent="-176213">
              <a:spcAft>
                <a:spcPts val="600"/>
              </a:spcAft>
              <a:buFont typeface="Arial" panose="020B0604020202020204" pitchFamily="34" charset="0"/>
              <a:buChar char="•"/>
            </a:pPr>
            <a:r>
              <a:rPr lang="en-US" sz="2800" b="1" dirty="0">
                <a:solidFill>
                  <a:schemeClr val="tx1"/>
                </a:solidFill>
              </a:rPr>
              <a:t>  First mention—Tower of Babel (</a:t>
            </a:r>
            <a:r>
              <a:rPr lang="en-US" sz="2800" b="1" i="1" dirty="0">
                <a:solidFill>
                  <a:schemeClr val="tx1"/>
                </a:solidFill>
              </a:rPr>
              <a:t>Confusion</a:t>
            </a:r>
            <a:r>
              <a:rPr lang="en-US" sz="2800" b="1" dirty="0">
                <a:solidFill>
                  <a:schemeClr val="tx1"/>
                </a:solidFill>
              </a:rPr>
              <a:t>)</a:t>
            </a:r>
          </a:p>
          <a:p>
            <a:pPr marL="176213" lvl="2" indent="-176213">
              <a:spcAft>
                <a:spcPts val="600"/>
              </a:spcAft>
              <a:buFont typeface="Arial" panose="020B0604020202020204" pitchFamily="34" charset="0"/>
              <a:buChar char="•"/>
            </a:pPr>
            <a:r>
              <a:rPr lang="en-US" sz="2800" b="1" dirty="0">
                <a:solidFill>
                  <a:schemeClr val="tx1"/>
                </a:solidFill>
              </a:rPr>
              <a:t>  Babylon/Babylonia—295 times in Bible; 12 in N.T.</a:t>
            </a:r>
          </a:p>
          <a:p>
            <a:pPr marL="176213" lvl="2" indent="-176213">
              <a:spcAft>
                <a:spcPts val="600"/>
              </a:spcAft>
              <a:buFont typeface="Arial" panose="020B0604020202020204" pitchFamily="34" charset="0"/>
              <a:buChar char="•"/>
            </a:pPr>
            <a:r>
              <a:rPr lang="en-US" sz="2800" b="1" dirty="0">
                <a:solidFill>
                  <a:schemeClr val="tx1"/>
                </a:solidFill>
              </a:rPr>
              <a:t>  Last mention—Revelation, obviously figurative</a:t>
            </a:r>
          </a:p>
          <a:p>
            <a:pPr marL="176213" lvl="2" indent="-176213">
              <a:spcAft>
                <a:spcPts val="600"/>
              </a:spcAft>
              <a:buFont typeface="Arial" panose="020B0604020202020204" pitchFamily="34" charset="0"/>
              <a:buChar char="•"/>
            </a:pPr>
            <a:r>
              <a:rPr lang="en-US" sz="2800" b="1" dirty="0">
                <a:solidFill>
                  <a:schemeClr val="tx1"/>
                </a:solidFill>
              </a:rPr>
              <a:t>  Isaiah—“NOT a distant city far away” 2 Ki. 20:12ff</a:t>
            </a:r>
          </a:p>
          <a:p>
            <a:pPr marL="176213" lvl="2" indent="-176213">
              <a:spcAft>
                <a:spcPts val="600"/>
              </a:spcAft>
              <a:buFont typeface="Arial" panose="020B0604020202020204" pitchFamily="34" charset="0"/>
              <a:buChar char="•"/>
            </a:pPr>
            <a:r>
              <a:rPr lang="en-US" sz="2800" b="1" dirty="0">
                <a:solidFill>
                  <a:schemeClr val="tx1"/>
                </a:solidFill>
              </a:rPr>
              <a:t>  Impacted Jews, Nebuchadnezzar destroyed temple</a:t>
            </a:r>
          </a:p>
          <a:p>
            <a:pPr marL="176213" lvl="2" indent="-176213">
              <a:spcAft>
                <a:spcPts val="600"/>
              </a:spcAft>
              <a:buFont typeface="Arial" panose="020B0604020202020204" pitchFamily="34" charset="0"/>
              <a:buChar char="•"/>
            </a:pPr>
            <a:r>
              <a:rPr lang="en-US" sz="2800" b="1" dirty="0">
                <a:solidFill>
                  <a:schemeClr val="tx1"/>
                </a:solidFill>
              </a:rPr>
              <a:t>  Isaiah (200 years before it rose) told of its doom</a:t>
            </a:r>
          </a:p>
          <a:p>
            <a:pPr marL="176213" lvl="2" indent="-176213">
              <a:spcAft>
                <a:spcPts val="600"/>
              </a:spcAft>
              <a:buFont typeface="Arial" panose="020B0604020202020204" pitchFamily="34" charset="0"/>
              <a:buChar char="•"/>
            </a:pPr>
            <a:r>
              <a:rPr lang="en-US" sz="2800" b="1" dirty="0">
                <a:solidFill>
                  <a:schemeClr val="tx1"/>
                </a:solidFill>
              </a:rPr>
              <a:t>  God of Jews GREATER than gods of Babylon</a:t>
            </a:r>
            <a:endParaRPr lang="en-US" sz="1800" b="1" dirty="0">
              <a:solidFill>
                <a:schemeClr val="tx1"/>
              </a:solidFill>
            </a:endParaRPr>
          </a:p>
        </p:txBody>
      </p:sp>
    </p:spTree>
    <p:extLst>
      <p:ext uri="{BB962C8B-B14F-4D97-AF65-F5344CB8AC3E}">
        <p14:creationId xmlns:p14="http://schemas.microsoft.com/office/powerpoint/2010/main" val="1523863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72929F2-AB3E-4B47-83EA-543C0CBB6EC9}"/>
              </a:ext>
            </a:extLst>
          </p:cNvPr>
          <p:cNvCxnSpPr>
            <a:cxnSpLocks/>
          </p:cNvCxnSpPr>
          <p:nvPr/>
        </p:nvCxnSpPr>
        <p:spPr>
          <a:xfrm flipV="1">
            <a:off x="1080664" y="2227568"/>
            <a:ext cx="0" cy="70339"/>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40C108E-47EF-4059-9E42-0F760BA566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5" name="Rectangle 4">
            <a:extLst>
              <a:ext uri="{FF2B5EF4-FFF2-40B4-BE49-F238E27FC236}">
                <a16:creationId xmlns:a16="http://schemas.microsoft.com/office/drawing/2014/main" id="{62D02328-1928-4689-9777-C1ECBA9C70CF}"/>
              </a:ext>
            </a:extLst>
          </p:cNvPr>
          <p:cNvSpPr/>
          <p:nvPr/>
        </p:nvSpPr>
        <p:spPr>
          <a:xfrm>
            <a:off x="110836" y="35098"/>
            <a:ext cx="11979564" cy="6582929"/>
          </a:xfrm>
          <a:prstGeom prst="rect">
            <a:avLst/>
          </a:prstGeom>
          <a:solidFill>
            <a:schemeClr val="accent1">
              <a:lumMod val="40000"/>
              <a:lumOff val="60000"/>
            </a:schemeClr>
          </a:solidFill>
          <a:ln w="228600">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a:t>
            </a:r>
          </a:p>
        </p:txBody>
      </p:sp>
      <p:sp>
        <p:nvSpPr>
          <p:cNvPr id="6" name="Rectangle 5">
            <a:extLst>
              <a:ext uri="{FF2B5EF4-FFF2-40B4-BE49-F238E27FC236}">
                <a16:creationId xmlns:a16="http://schemas.microsoft.com/office/drawing/2014/main" id="{87960A51-A595-4739-A398-49371A74217C}"/>
              </a:ext>
            </a:extLst>
          </p:cNvPr>
          <p:cNvSpPr/>
          <p:nvPr/>
        </p:nvSpPr>
        <p:spPr>
          <a:xfrm>
            <a:off x="5539388" y="1075268"/>
            <a:ext cx="6363854" cy="5197954"/>
          </a:xfrm>
          <a:prstGeom prst="rect">
            <a:avLst/>
          </a:prstGeom>
          <a:solidFill>
            <a:schemeClr val="accent1">
              <a:lumMod val="20000"/>
              <a:lumOff val="80000"/>
            </a:schemeClr>
          </a:solidFill>
          <a:ln w="1143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n-US" sz="2000" b="1" dirty="0">
                <a:solidFill>
                  <a:schemeClr val="tx1"/>
                </a:solidFill>
              </a:rPr>
              <a:t>  1  The burden against Babylon which Isaiah the son of </a:t>
            </a:r>
            <a:r>
              <a:rPr lang="en-US" sz="2000" b="1" dirty="0" err="1">
                <a:solidFill>
                  <a:schemeClr val="tx1"/>
                </a:solidFill>
              </a:rPr>
              <a:t>Amoz</a:t>
            </a:r>
            <a:r>
              <a:rPr lang="en-US" sz="2000" b="1" dirty="0">
                <a:solidFill>
                  <a:schemeClr val="tx1"/>
                </a:solidFill>
              </a:rPr>
              <a:t> saw. . . .</a:t>
            </a:r>
          </a:p>
          <a:p>
            <a:pPr lvl="1" algn="just"/>
            <a:endParaRPr lang="en-US" sz="800" b="1" dirty="0">
              <a:solidFill>
                <a:schemeClr val="tx1"/>
              </a:solidFill>
            </a:endParaRPr>
          </a:p>
          <a:p>
            <a:pPr lvl="1" algn="just"/>
            <a:r>
              <a:rPr lang="en-US" sz="2000" b="1" dirty="0">
                <a:solidFill>
                  <a:schemeClr val="tx1"/>
                </a:solidFill>
              </a:rPr>
              <a:t>  4  The noise of a multitude in the mountains, Like that of many people! A tumultuous noise of the kingdoms of nations gathered together! The LORD of hosts musters The army for battle. </a:t>
            </a:r>
          </a:p>
          <a:p>
            <a:pPr lvl="1" algn="just"/>
            <a:r>
              <a:rPr lang="en-US" sz="2000" b="1" dirty="0">
                <a:solidFill>
                  <a:schemeClr val="tx1"/>
                </a:solidFill>
              </a:rPr>
              <a:t>  5  They come from a far country, From the end of heaven—The LORD and His weapons of indignation, To destroy the whole land. </a:t>
            </a:r>
          </a:p>
          <a:p>
            <a:pPr lvl="1" algn="just"/>
            <a:r>
              <a:rPr lang="en-US" sz="2000" b="1" dirty="0">
                <a:solidFill>
                  <a:schemeClr val="tx1"/>
                </a:solidFill>
              </a:rPr>
              <a:t>  6  Wail, for the day of the LORD is at hand! It will come as destruction from the Almighty. . . . </a:t>
            </a:r>
          </a:p>
          <a:p>
            <a:pPr lvl="1" algn="just"/>
            <a:endParaRPr lang="en-US" sz="800" b="1" dirty="0">
              <a:solidFill>
                <a:schemeClr val="tx1"/>
              </a:solidFill>
            </a:endParaRPr>
          </a:p>
          <a:p>
            <a:pPr lvl="1" algn="just"/>
            <a:r>
              <a:rPr lang="en-US" sz="2000" b="1" dirty="0">
                <a:solidFill>
                  <a:schemeClr val="tx1"/>
                </a:solidFill>
              </a:rPr>
              <a:t>  9  Behold, the day of the LORD comes, Cruel, with both wrath and fierce anger, To lay the land desolate; And He will destroy its sinners from it. </a:t>
            </a:r>
          </a:p>
        </p:txBody>
      </p:sp>
      <p:sp>
        <p:nvSpPr>
          <p:cNvPr id="8" name="TextBox 7">
            <a:extLst>
              <a:ext uri="{FF2B5EF4-FFF2-40B4-BE49-F238E27FC236}">
                <a16:creationId xmlns:a16="http://schemas.microsoft.com/office/drawing/2014/main" id="{8B2504E9-3967-4602-8EE2-1A2FB1CDE980}"/>
              </a:ext>
            </a:extLst>
          </p:cNvPr>
          <p:cNvSpPr txBox="1"/>
          <p:nvPr/>
        </p:nvSpPr>
        <p:spPr>
          <a:xfrm>
            <a:off x="288757" y="1746444"/>
            <a:ext cx="5135297" cy="1000274"/>
          </a:xfrm>
          <a:prstGeom prst="rect">
            <a:avLst/>
          </a:prstGeom>
          <a:noFill/>
        </p:spPr>
        <p:txBody>
          <a:bodyPr wrap="square" rtlCol="0">
            <a:spAutoFit/>
          </a:bodyPr>
          <a:lstStyle/>
          <a:p>
            <a:pPr marL="176213" indent="-176213">
              <a:spcAft>
                <a:spcPts val="600"/>
              </a:spcAft>
              <a:buFont typeface="Arial" panose="020B0604020202020204" pitchFamily="34" charset="0"/>
              <a:buChar char="•"/>
            </a:pPr>
            <a:r>
              <a:rPr lang="en-US" sz="2600" b="1" dirty="0">
                <a:solidFill>
                  <a:schemeClr val="tx1"/>
                </a:solidFill>
              </a:rPr>
              <a:t> Message to Babylon</a:t>
            </a:r>
          </a:p>
          <a:p>
            <a:pPr>
              <a:spcAft>
                <a:spcPts val="600"/>
              </a:spcAft>
            </a:pPr>
            <a:endParaRPr lang="en-US" sz="2800" b="1" dirty="0">
              <a:solidFill>
                <a:schemeClr val="tx1"/>
              </a:solidFill>
            </a:endParaRPr>
          </a:p>
        </p:txBody>
      </p:sp>
      <p:sp>
        <p:nvSpPr>
          <p:cNvPr id="10" name="Rectangle 9">
            <a:extLst>
              <a:ext uri="{FF2B5EF4-FFF2-40B4-BE49-F238E27FC236}">
                <a16:creationId xmlns:a16="http://schemas.microsoft.com/office/drawing/2014/main" id="{76241BCF-FAF1-4DBA-9DD2-9DE7E0458BF7}"/>
              </a:ext>
            </a:extLst>
          </p:cNvPr>
          <p:cNvSpPr/>
          <p:nvPr/>
        </p:nvSpPr>
        <p:spPr>
          <a:xfrm>
            <a:off x="240632" y="272557"/>
            <a:ext cx="11662610" cy="707886"/>
          </a:xfrm>
          <a:prstGeom prst="rect">
            <a:avLst/>
          </a:prstGeom>
        </p:spPr>
        <p:txBody>
          <a:bodyPr wrap="square">
            <a:spAutoFit/>
          </a:bodyPr>
          <a:lstStyle/>
          <a:p>
            <a:pPr algn="ctr">
              <a:spcAft>
                <a:spcPts val="500"/>
              </a:spcAft>
            </a:pPr>
            <a:r>
              <a:rPr lang="en-US" sz="4000" b="1" dirty="0"/>
              <a:t>Babylon in Isaiah 13</a:t>
            </a:r>
            <a:endParaRPr lang="en-US" sz="1100" b="1" dirty="0">
              <a:solidFill>
                <a:schemeClr val="tx1"/>
              </a:solidFill>
              <a:latin typeface="Calibri" panose="020F0502020204030204" pitchFamily="34" charset="0"/>
            </a:endParaRPr>
          </a:p>
        </p:txBody>
      </p:sp>
      <p:sp>
        <p:nvSpPr>
          <p:cNvPr id="4" name="Oval 3">
            <a:extLst>
              <a:ext uri="{FF2B5EF4-FFF2-40B4-BE49-F238E27FC236}">
                <a16:creationId xmlns:a16="http://schemas.microsoft.com/office/drawing/2014/main" id="{73DBC351-DCD6-42D7-A05E-9D12F4447F4D}"/>
              </a:ext>
            </a:extLst>
          </p:cNvPr>
          <p:cNvSpPr/>
          <p:nvPr/>
        </p:nvSpPr>
        <p:spPr>
          <a:xfrm>
            <a:off x="8330046" y="1316703"/>
            <a:ext cx="1610590" cy="571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A0CF13DE-C9DF-4272-B986-1965FE11492C}"/>
              </a:ext>
            </a:extLst>
          </p:cNvPr>
          <p:cNvCxnSpPr>
            <a:cxnSpLocks/>
          </p:cNvCxnSpPr>
          <p:nvPr/>
        </p:nvCxnSpPr>
        <p:spPr>
          <a:xfrm flipV="1">
            <a:off x="3969327" y="1731463"/>
            <a:ext cx="4446715" cy="2515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842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72929F2-AB3E-4B47-83EA-543C0CBB6EC9}"/>
              </a:ext>
            </a:extLst>
          </p:cNvPr>
          <p:cNvCxnSpPr>
            <a:cxnSpLocks/>
          </p:cNvCxnSpPr>
          <p:nvPr/>
        </p:nvCxnSpPr>
        <p:spPr>
          <a:xfrm flipV="1">
            <a:off x="1080664" y="2227568"/>
            <a:ext cx="0" cy="70339"/>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40C108E-47EF-4059-9E42-0F760BA566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5" name="Rectangle 4">
            <a:extLst>
              <a:ext uri="{FF2B5EF4-FFF2-40B4-BE49-F238E27FC236}">
                <a16:creationId xmlns:a16="http://schemas.microsoft.com/office/drawing/2014/main" id="{62D02328-1928-4689-9777-C1ECBA9C70CF}"/>
              </a:ext>
            </a:extLst>
          </p:cNvPr>
          <p:cNvSpPr/>
          <p:nvPr/>
        </p:nvSpPr>
        <p:spPr>
          <a:xfrm>
            <a:off x="110836" y="35098"/>
            <a:ext cx="11979564" cy="6582929"/>
          </a:xfrm>
          <a:prstGeom prst="rect">
            <a:avLst/>
          </a:prstGeom>
          <a:solidFill>
            <a:schemeClr val="accent1">
              <a:lumMod val="40000"/>
              <a:lumOff val="60000"/>
            </a:schemeClr>
          </a:solidFill>
          <a:ln w="228600">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a:t>
            </a:r>
          </a:p>
        </p:txBody>
      </p:sp>
      <p:sp>
        <p:nvSpPr>
          <p:cNvPr id="6" name="Rectangle 5">
            <a:extLst>
              <a:ext uri="{FF2B5EF4-FFF2-40B4-BE49-F238E27FC236}">
                <a16:creationId xmlns:a16="http://schemas.microsoft.com/office/drawing/2014/main" id="{87960A51-A595-4739-A398-49371A74217C}"/>
              </a:ext>
            </a:extLst>
          </p:cNvPr>
          <p:cNvSpPr/>
          <p:nvPr/>
        </p:nvSpPr>
        <p:spPr>
          <a:xfrm>
            <a:off x="5539388" y="1075268"/>
            <a:ext cx="6363854" cy="5197954"/>
          </a:xfrm>
          <a:prstGeom prst="rect">
            <a:avLst/>
          </a:prstGeom>
          <a:solidFill>
            <a:schemeClr val="accent1">
              <a:lumMod val="20000"/>
              <a:lumOff val="80000"/>
            </a:schemeClr>
          </a:solidFill>
          <a:ln w="1143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n-US" sz="2000" b="1" dirty="0">
                <a:solidFill>
                  <a:schemeClr val="tx1"/>
                </a:solidFill>
              </a:rPr>
              <a:t>  1  The burden against Babylon which Isaiah the son of </a:t>
            </a:r>
            <a:r>
              <a:rPr lang="en-US" sz="2000" b="1" dirty="0" err="1">
                <a:solidFill>
                  <a:schemeClr val="tx1"/>
                </a:solidFill>
              </a:rPr>
              <a:t>Amoz</a:t>
            </a:r>
            <a:r>
              <a:rPr lang="en-US" sz="2000" b="1" dirty="0">
                <a:solidFill>
                  <a:schemeClr val="tx1"/>
                </a:solidFill>
              </a:rPr>
              <a:t> saw. . . .</a:t>
            </a:r>
          </a:p>
          <a:p>
            <a:pPr lvl="1" algn="just"/>
            <a:endParaRPr lang="en-US" sz="800" b="1" dirty="0">
              <a:solidFill>
                <a:schemeClr val="tx1"/>
              </a:solidFill>
            </a:endParaRPr>
          </a:p>
          <a:p>
            <a:pPr lvl="1" algn="just"/>
            <a:r>
              <a:rPr lang="en-US" sz="2000" b="1" dirty="0">
                <a:solidFill>
                  <a:schemeClr val="tx1"/>
                </a:solidFill>
              </a:rPr>
              <a:t>  4  The noise of a multitude in the mountains, Like that of many people! A tumultuous noise of the kingdoms of nations gathered together! The LORD of hosts musters The army for battle. </a:t>
            </a:r>
          </a:p>
          <a:p>
            <a:pPr lvl="1" algn="just"/>
            <a:r>
              <a:rPr lang="en-US" sz="2000" b="1" dirty="0">
                <a:solidFill>
                  <a:schemeClr val="tx1"/>
                </a:solidFill>
              </a:rPr>
              <a:t>  5  They come from a far country, From the end of heaven—The LORD and His weapons of indignation, To destroy the whole land. </a:t>
            </a:r>
          </a:p>
          <a:p>
            <a:pPr lvl="1" algn="just"/>
            <a:r>
              <a:rPr lang="en-US" sz="2000" b="1" dirty="0">
                <a:solidFill>
                  <a:schemeClr val="tx1"/>
                </a:solidFill>
              </a:rPr>
              <a:t>  6  Wail, for the day of the LORD is at hand! It will come as destruction from the Almighty. . . . </a:t>
            </a:r>
          </a:p>
          <a:p>
            <a:pPr lvl="1" algn="just"/>
            <a:endParaRPr lang="en-US" sz="800" b="1" dirty="0">
              <a:solidFill>
                <a:schemeClr val="tx1"/>
              </a:solidFill>
            </a:endParaRPr>
          </a:p>
          <a:p>
            <a:pPr lvl="1" algn="just"/>
            <a:r>
              <a:rPr lang="en-US" sz="2000" b="1" dirty="0">
                <a:solidFill>
                  <a:schemeClr val="tx1"/>
                </a:solidFill>
              </a:rPr>
              <a:t>  9  Behold, the day of the LORD comes, Cruel, with both wrath and fierce anger, To lay the land desolate; And He will destroy its sinners from it. </a:t>
            </a:r>
          </a:p>
        </p:txBody>
      </p:sp>
      <p:sp>
        <p:nvSpPr>
          <p:cNvPr id="8" name="TextBox 7">
            <a:extLst>
              <a:ext uri="{FF2B5EF4-FFF2-40B4-BE49-F238E27FC236}">
                <a16:creationId xmlns:a16="http://schemas.microsoft.com/office/drawing/2014/main" id="{8B2504E9-3967-4602-8EE2-1A2FB1CDE980}"/>
              </a:ext>
            </a:extLst>
          </p:cNvPr>
          <p:cNvSpPr txBox="1"/>
          <p:nvPr/>
        </p:nvSpPr>
        <p:spPr>
          <a:xfrm>
            <a:off x="288757" y="1746444"/>
            <a:ext cx="5135297" cy="969496"/>
          </a:xfrm>
          <a:prstGeom prst="rect">
            <a:avLst/>
          </a:prstGeom>
          <a:noFill/>
        </p:spPr>
        <p:txBody>
          <a:bodyPr wrap="square" rtlCol="0">
            <a:spAutoFit/>
          </a:bodyPr>
          <a:lstStyle/>
          <a:p>
            <a:pPr marL="176213" indent="-176213">
              <a:spcAft>
                <a:spcPts val="600"/>
              </a:spcAft>
              <a:buFont typeface="Arial" panose="020B0604020202020204" pitchFamily="34" charset="0"/>
              <a:buChar char="•"/>
            </a:pPr>
            <a:r>
              <a:rPr lang="en-US" sz="2600" b="1" dirty="0">
                <a:solidFill>
                  <a:schemeClr val="tx1"/>
                </a:solidFill>
              </a:rPr>
              <a:t> Message to Babylon</a:t>
            </a:r>
          </a:p>
          <a:p>
            <a:pPr marL="176213" indent="-176213">
              <a:spcAft>
                <a:spcPts val="600"/>
              </a:spcAft>
              <a:buFont typeface="Arial" panose="020B0604020202020204" pitchFamily="34" charset="0"/>
              <a:buChar char="•"/>
            </a:pPr>
            <a:r>
              <a:rPr lang="en-US" sz="2600" b="1" dirty="0">
                <a:solidFill>
                  <a:schemeClr val="tx1"/>
                </a:solidFill>
              </a:rPr>
              <a:t> It will fall to God’s army</a:t>
            </a:r>
            <a:endParaRPr lang="en-US" sz="2800" b="1" dirty="0">
              <a:solidFill>
                <a:schemeClr val="tx1"/>
              </a:solidFill>
            </a:endParaRPr>
          </a:p>
        </p:txBody>
      </p:sp>
      <p:sp>
        <p:nvSpPr>
          <p:cNvPr id="10" name="Rectangle 9">
            <a:extLst>
              <a:ext uri="{FF2B5EF4-FFF2-40B4-BE49-F238E27FC236}">
                <a16:creationId xmlns:a16="http://schemas.microsoft.com/office/drawing/2014/main" id="{76241BCF-FAF1-4DBA-9DD2-9DE7E0458BF7}"/>
              </a:ext>
            </a:extLst>
          </p:cNvPr>
          <p:cNvSpPr/>
          <p:nvPr/>
        </p:nvSpPr>
        <p:spPr>
          <a:xfrm>
            <a:off x="240632" y="272557"/>
            <a:ext cx="11662610" cy="707886"/>
          </a:xfrm>
          <a:prstGeom prst="rect">
            <a:avLst/>
          </a:prstGeom>
        </p:spPr>
        <p:txBody>
          <a:bodyPr wrap="square">
            <a:spAutoFit/>
          </a:bodyPr>
          <a:lstStyle/>
          <a:p>
            <a:pPr algn="ctr">
              <a:spcAft>
                <a:spcPts val="500"/>
              </a:spcAft>
            </a:pPr>
            <a:r>
              <a:rPr lang="en-US" sz="4000" b="1" dirty="0"/>
              <a:t>Babylon in Isaiah 13</a:t>
            </a:r>
            <a:endParaRPr lang="en-US" sz="1100" b="1" dirty="0">
              <a:solidFill>
                <a:schemeClr val="tx1"/>
              </a:solidFill>
              <a:latin typeface="Calibri" panose="020F0502020204030204" pitchFamily="34" charset="0"/>
            </a:endParaRPr>
          </a:p>
        </p:txBody>
      </p:sp>
      <p:cxnSp>
        <p:nvCxnSpPr>
          <p:cNvPr id="9" name="Straight Arrow Connector 8">
            <a:extLst>
              <a:ext uri="{FF2B5EF4-FFF2-40B4-BE49-F238E27FC236}">
                <a16:creationId xmlns:a16="http://schemas.microsoft.com/office/drawing/2014/main" id="{CBE220FC-AC9D-4DCC-AEB1-1AF5EF6EDF74}"/>
              </a:ext>
            </a:extLst>
          </p:cNvPr>
          <p:cNvCxnSpPr>
            <a:cxnSpLocks/>
          </p:cNvCxnSpPr>
          <p:nvPr/>
        </p:nvCxnSpPr>
        <p:spPr>
          <a:xfrm>
            <a:off x="4486047" y="2513087"/>
            <a:ext cx="3574472" cy="6139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4390B9C3-6FFB-4732-96C1-E460D51A9132}"/>
              </a:ext>
            </a:extLst>
          </p:cNvPr>
          <p:cNvSpPr/>
          <p:nvPr/>
        </p:nvSpPr>
        <p:spPr>
          <a:xfrm>
            <a:off x="10316260" y="2639719"/>
            <a:ext cx="1610590" cy="5715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EB2216E-F8D5-4181-A311-4A6617CCFF3A}"/>
              </a:ext>
            </a:extLst>
          </p:cNvPr>
          <p:cNvSpPr/>
          <p:nvPr/>
        </p:nvSpPr>
        <p:spPr>
          <a:xfrm flipV="1">
            <a:off x="8184452" y="2971800"/>
            <a:ext cx="2060984" cy="4888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18DF7CA0-F45D-4FED-9FDE-BD43169AE398}"/>
              </a:ext>
            </a:extLst>
          </p:cNvPr>
          <p:cNvCxnSpPr>
            <a:cxnSpLocks/>
          </p:cNvCxnSpPr>
          <p:nvPr/>
        </p:nvCxnSpPr>
        <p:spPr>
          <a:xfrm>
            <a:off x="4508363" y="2514600"/>
            <a:ext cx="5806605" cy="4156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543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72929F2-AB3E-4B47-83EA-543C0CBB6EC9}"/>
              </a:ext>
            </a:extLst>
          </p:cNvPr>
          <p:cNvCxnSpPr>
            <a:cxnSpLocks/>
          </p:cNvCxnSpPr>
          <p:nvPr/>
        </p:nvCxnSpPr>
        <p:spPr>
          <a:xfrm flipV="1">
            <a:off x="1080664" y="2227568"/>
            <a:ext cx="0" cy="70339"/>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40C108E-47EF-4059-9E42-0F760BA566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
        <p:nvSpPr>
          <p:cNvPr id="5" name="Rectangle 4">
            <a:extLst>
              <a:ext uri="{FF2B5EF4-FFF2-40B4-BE49-F238E27FC236}">
                <a16:creationId xmlns:a16="http://schemas.microsoft.com/office/drawing/2014/main" id="{62D02328-1928-4689-9777-C1ECBA9C70CF}"/>
              </a:ext>
            </a:extLst>
          </p:cNvPr>
          <p:cNvSpPr/>
          <p:nvPr/>
        </p:nvSpPr>
        <p:spPr>
          <a:xfrm>
            <a:off x="110836" y="45489"/>
            <a:ext cx="11979564" cy="6582929"/>
          </a:xfrm>
          <a:prstGeom prst="rect">
            <a:avLst/>
          </a:prstGeom>
          <a:solidFill>
            <a:schemeClr val="accent1">
              <a:lumMod val="40000"/>
              <a:lumOff val="60000"/>
            </a:schemeClr>
          </a:solidFill>
          <a:ln w="228600">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a:t>
            </a:r>
          </a:p>
        </p:txBody>
      </p:sp>
      <p:sp>
        <p:nvSpPr>
          <p:cNvPr id="6" name="Rectangle 5">
            <a:extLst>
              <a:ext uri="{FF2B5EF4-FFF2-40B4-BE49-F238E27FC236}">
                <a16:creationId xmlns:a16="http://schemas.microsoft.com/office/drawing/2014/main" id="{87960A51-A595-4739-A398-49371A74217C}"/>
              </a:ext>
            </a:extLst>
          </p:cNvPr>
          <p:cNvSpPr/>
          <p:nvPr/>
        </p:nvSpPr>
        <p:spPr>
          <a:xfrm>
            <a:off x="5539388" y="1075268"/>
            <a:ext cx="6363854" cy="5197954"/>
          </a:xfrm>
          <a:prstGeom prst="rect">
            <a:avLst/>
          </a:prstGeom>
          <a:solidFill>
            <a:schemeClr val="accent1">
              <a:lumMod val="20000"/>
              <a:lumOff val="80000"/>
            </a:schemeClr>
          </a:solidFill>
          <a:ln w="1143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n-US" sz="2000" b="1" dirty="0">
                <a:solidFill>
                  <a:schemeClr val="tx1"/>
                </a:solidFill>
              </a:rPr>
              <a:t>  1  The burden against Babylon which Isaiah the son of </a:t>
            </a:r>
            <a:r>
              <a:rPr lang="en-US" sz="2000" b="1" dirty="0" err="1">
                <a:solidFill>
                  <a:schemeClr val="tx1"/>
                </a:solidFill>
              </a:rPr>
              <a:t>Amoz</a:t>
            </a:r>
            <a:r>
              <a:rPr lang="en-US" sz="2000" b="1" dirty="0">
                <a:solidFill>
                  <a:schemeClr val="tx1"/>
                </a:solidFill>
              </a:rPr>
              <a:t> saw. . . .</a:t>
            </a:r>
          </a:p>
          <a:p>
            <a:pPr lvl="1" algn="just"/>
            <a:endParaRPr lang="en-US" sz="800" b="1" dirty="0">
              <a:solidFill>
                <a:schemeClr val="tx1"/>
              </a:solidFill>
            </a:endParaRPr>
          </a:p>
          <a:p>
            <a:pPr lvl="1" algn="just"/>
            <a:r>
              <a:rPr lang="en-US" sz="2000" b="1" dirty="0">
                <a:solidFill>
                  <a:schemeClr val="tx1"/>
                </a:solidFill>
              </a:rPr>
              <a:t>  4  The noise of a multitude in the mountains, Like that of many people! A tumultuous noise of the kingdoms of nations gathered together! The LORD of hosts musters The army for battle. </a:t>
            </a:r>
          </a:p>
          <a:p>
            <a:pPr lvl="1" algn="just"/>
            <a:r>
              <a:rPr lang="en-US" sz="2000" b="1" dirty="0">
                <a:solidFill>
                  <a:schemeClr val="tx1"/>
                </a:solidFill>
              </a:rPr>
              <a:t>  5  They come from a far country, From the end of heaven—The LORD and His weapons of indignation, To destroy the whole land. </a:t>
            </a:r>
          </a:p>
          <a:p>
            <a:pPr lvl="1" algn="just"/>
            <a:r>
              <a:rPr lang="en-US" sz="2000" b="1" dirty="0">
                <a:solidFill>
                  <a:schemeClr val="tx1"/>
                </a:solidFill>
              </a:rPr>
              <a:t>  6  Wail, for the day of the LORD is at hand! It will come as destruction from the Almighty. . . . </a:t>
            </a:r>
          </a:p>
          <a:p>
            <a:pPr lvl="1" algn="just"/>
            <a:endParaRPr lang="en-US" sz="800" b="1" dirty="0">
              <a:solidFill>
                <a:schemeClr val="tx1"/>
              </a:solidFill>
            </a:endParaRPr>
          </a:p>
          <a:p>
            <a:pPr lvl="1" algn="just"/>
            <a:r>
              <a:rPr lang="en-US" sz="2000" b="1" dirty="0">
                <a:solidFill>
                  <a:schemeClr val="tx1"/>
                </a:solidFill>
              </a:rPr>
              <a:t>  9  Behold, the day of the LORD comes, Cruel, with both wrath and fierce anger, To lay the land desolate; And He will destroy its sinners from it. </a:t>
            </a:r>
          </a:p>
        </p:txBody>
      </p:sp>
      <p:sp>
        <p:nvSpPr>
          <p:cNvPr id="8" name="TextBox 7">
            <a:extLst>
              <a:ext uri="{FF2B5EF4-FFF2-40B4-BE49-F238E27FC236}">
                <a16:creationId xmlns:a16="http://schemas.microsoft.com/office/drawing/2014/main" id="{8B2504E9-3967-4602-8EE2-1A2FB1CDE980}"/>
              </a:ext>
            </a:extLst>
          </p:cNvPr>
          <p:cNvSpPr txBox="1"/>
          <p:nvPr/>
        </p:nvSpPr>
        <p:spPr>
          <a:xfrm>
            <a:off x="288757" y="1746444"/>
            <a:ext cx="5135297" cy="1446550"/>
          </a:xfrm>
          <a:prstGeom prst="rect">
            <a:avLst/>
          </a:prstGeom>
          <a:noFill/>
        </p:spPr>
        <p:txBody>
          <a:bodyPr wrap="square" rtlCol="0">
            <a:spAutoFit/>
          </a:bodyPr>
          <a:lstStyle/>
          <a:p>
            <a:pPr marL="176213" indent="-176213">
              <a:spcAft>
                <a:spcPts val="600"/>
              </a:spcAft>
              <a:buFont typeface="Arial" panose="020B0604020202020204" pitchFamily="34" charset="0"/>
              <a:buChar char="•"/>
            </a:pPr>
            <a:r>
              <a:rPr lang="en-US" sz="2600" b="1" dirty="0">
                <a:solidFill>
                  <a:schemeClr val="tx1"/>
                </a:solidFill>
              </a:rPr>
              <a:t> Babylon is God’s army</a:t>
            </a:r>
          </a:p>
          <a:p>
            <a:pPr marL="176213" indent="-176213">
              <a:spcAft>
                <a:spcPts val="600"/>
              </a:spcAft>
              <a:buFont typeface="Arial" panose="020B0604020202020204" pitchFamily="34" charset="0"/>
              <a:buChar char="•"/>
            </a:pPr>
            <a:r>
              <a:rPr lang="en-US" sz="2600" b="1" dirty="0">
                <a:solidFill>
                  <a:schemeClr val="tx1"/>
                </a:solidFill>
              </a:rPr>
              <a:t> It will fall to God’s army</a:t>
            </a:r>
          </a:p>
          <a:p>
            <a:pPr marL="176213" indent="-176213">
              <a:spcAft>
                <a:spcPts val="600"/>
              </a:spcAft>
              <a:buFont typeface="Arial" panose="020B0604020202020204" pitchFamily="34" charset="0"/>
              <a:buChar char="•"/>
            </a:pPr>
            <a:r>
              <a:rPr lang="en-US" sz="2600" b="1" dirty="0">
                <a:solidFill>
                  <a:schemeClr val="tx1"/>
                </a:solidFill>
              </a:rPr>
              <a:t> Great destruction is coming</a:t>
            </a:r>
          </a:p>
        </p:txBody>
      </p:sp>
      <p:sp>
        <p:nvSpPr>
          <p:cNvPr id="10" name="Rectangle 9">
            <a:extLst>
              <a:ext uri="{FF2B5EF4-FFF2-40B4-BE49-F238E27FC236}">
                <a16:creationId xmlns:a16="http://schemas.microsoft.com/office/drawing/2014/main" id="{76241BCF-FAF1-4DBA-9DD2-9DE7E0458BF7}"/>
              </a:ext>
            </a:extLst>
          </p:cNvPr>
          <p:cNvSpPr/>
          <p:nvPr/>
        </p:nvSpPr>
        <p:spPr>
          <a:xfrm>
            <a:off x="240632" y="272557"/>
            <a:ext cx="11662610" cy="707886"/>
          </a:xfrm>
          <a:prstGeom prst="rect">
            <a:avLst/>
          </a:prstGeom>
        </p:spPr>
        <p:txBody>
          <a:bodyPr wrap="square">
            <a:spAutoFit/>
          </a:bodyPr>
          <a:lstStyle/>
          <a:p>
            <a:pPr algn="ctr">
              <a:spcAft>
                <a:spcPts val="500"/>
              </a:spcAft>
            </a:pPr>
            <a:r>
              <a:rPr lang="en-US" sz="4000" b="1" dirty="0"/>
              <a:t>Babylon in Isaiah 13</a:t>
            </a:r>
            <a:endParaRPr lang="en-US" sz="1100" b="1" dirty="0">
              <a:solidFill>
                <a:schemeClr val="tx1"/>
              </a:solidFill>
              <a:latin typeface="Calibri" panose="020F0502020204030204" pitchFamily="34" charset="0"/>
            </a:endParaRPr>
          </a:p>
        </p:txBody>
      </p:sp>
      <p:cxnSp>
        <p:nvCxnSpPr>
          <p:cNvPr id="9" name="Straight Arrow Connector 8">
            <a:extLst>
              <a:ext uri="{FF2B5EF4-FFF2-40B4-BE49-F238E27FC236}">
                <a16:creationId xmlns:a16="http://schemas.microsoft.com/office/drawing/2014/main" id="{CBE220FC-AC9D-4DCC-AEB1-1AF5EF6EDF74}"/>
              </a:ext>
            </a:extLst>
          </p:cNvPr>
          <p:cNvCxnSpPr>
            <a:cxnSpLocks/>
          </p:cNvCxnSpPr>
          <p:nvPr/>
        </p:nvCxnSpPr>
        <p:spPr>
          <a:xfrm>
            <a:off x="5075945" y="3017235"/>
            <a:ext cx="2028685" cy="10560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73DBC351-DCD6-42D7-A05E-9D12F4447F4D}"/>
              </a:ext>
            </a:extLst>
          </p:cNvPr>
          <p:cNvSpPr/>
          <p:nvPr/>
        </p:nvSpPr>
        <p:spPr>
          <a:xfrm>
            <a:off x="7104630" y="3942086"/>
            <a:ext cx="3359015" cy="5009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674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72929F2-AB3E-4B47-83EA-543C0CBB6EC9}"/>
              </a:ext>
            </a:extLst>
          </p:cNvPr>
          <p:cNvCxnSpPr>
            <a:cxnSpLocks/>
          </p:cNvCxnSpPr>
          <p:nvPr/>
        </p:nvCxnSpPr>
        <p:spPr>
          <a:xfrm flipV="1">
            <a:off x="1080664" y="2227568"/>
            <a:ext cx="0" cy="70339"/>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40C108E-47EF-4059-9E42-0F760BA566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
        <p:nvSpPr>
          <p:cNvPr id="5" name="Rectangle 4">
            <a:extLst>
              <a:ext uri="{FF2B5EF4-FFF2-40B4-BE49-F238E27FC236}">
                <a16:creationId xmlns:a16="http://schemas.microsoft.com/office/drawing/2014/main" id="{62D02328-1928-4689-9777-C1ECBA9C70CF}"/>
              </a:ext>
            </a:extLst>
          </p:cNvPr>
          <p:cNvSpPr/>
          <p:nvPr/>
        </p:nvSpPr>
        <p:spPr>
          <a:xfrm>
            <a:off x="106218" y="2514"/>
            <a:ext cx="11979564" cy="6582929"/>
          </a:xfrm>
          <a:prstGeom prst="rect">
            <a:avLst/>
          </a:prstGeom>
          <a:solidFill>
            <a:schemeClr val="accent1">
              <a:lumMod val="40000"/>
              <a:lumOff val="60000"/>
            </a:schemeClr>
          </a:solidFill>
          <a:ln w="228600">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a:t>
            </a:r>
          </a:p>
        </p:txBody>
      </p:sp>
      <p:sp>
        <p:nvSpPr>
          <p:cNvPr id="6" name="Rectangle 5">
            <a:extLst>
              <a:ext uri="{FF2B5EF4-FFF2-40B4-BE49-F238E27FC236}">
                <a16:creationId xmlns:a16="http://schemas.microsoft.com/office/drawing/2014/main" id="{87960A51-A595-4739-A398-49371A74217C}"/>
              </a:ext>
            </a:extLst>
          </p:cNvPr>
          <p:cNvSpPr/>
          <p:nvPr/>
        </p:nvSpPr>
        <p:spPr>
          <a:xfrm>
            <a:off x="5539388" y="1075268"/>
            <a:ext cx="6363854" cy="5197954"/>
          </a:xfrm>
          <a:prstGeom prst="rect">
            <a:avLst/>
          </a:prstGeom>
          <a:solidFill>
            <a:schemeClr val="accent1">
              <a:lumMod val="20000"/>
              <a:lumOff val="80000"/>
            </a:schemeClr>
          </a:solidFill>
          <a:ln w="1143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n-US" sz="2000" b="1" dirty="0">
                <a:solidFill>
                  <a:schemeClr val="tx1"/>
                </a:solidFill>
              </a:rPr>
              <a:t>  1  The burden against Babylon which Isaiah the son of </a:t>
            </a:r>
            <a:r>
              <a:rPr lang="en-US" sz="2000" b="1" dirty="0" err="1">
                <a:solidFill>
                  <a:schemeClr val="tx1"/>
                </a:solidFill>
              </a:rPr>
              <a:t>Amoz</a:t>
            </a:r>
            <a:r>
              <a:rPr lang="en-US" sz="2000" b="1" dirty="0">
                <a:solidFill>
                  <a:schemeClr val="tx1"/>
                </a:solidFill>
              </a:rPr>
              <a:t> saw. . . .</a:t>
            </a:r>
          </a:p>
          <a:p>
            <a:pPr lvl="1" algn="just"/>
            <a:endParaRPr lang="en-US" sz="800" b="1" dirty="0">
              <a:solidFill>
                <a:schemeClr val="tx1"/>
              </a:solidFill>
            </a:endParaRPr>
          </a:p>
          <a:p>
            <a:pPr lvl="1" algn="just"/>
            <a:r>
              <a:rPr lang="en-US" sz="2000" b="1" dirty="0">
                <a:solidFill>
                  <a:schemeClr val="tx1"/>
                </a:solidFill>
              </a:rPr>
              <a:t>  4  The noise of a multitude in the mountains, Like that of many people! A tumultuous noise of the kingdoms of nations gathered together! The LORD of hosts musters The army for battle. </a:t>
            </a:r>
          </a:p>
          <a:p>
            <a:pPr lvl="1" algn="just"/>
            <a:r>
              <a:rPr lang="en-US" sz="2000" b="1" dirty="0">
                <a:solidFill>
                  <a:schemeClr val="tx1"/>
                </a:solidFill>
              </a:rPr>
              <a:t>  5  They come from a far country, From the end of heaven—The LORD and His weapons of indignation, To destroy the whole land. </a:t>
            </a:r>
          </a:p>
          <a:p>
            <a:pPr lvl="1" algn="just"/>
            <a:r>
              <a:rPr lang="en-US" sz="2000" b="1" dirty="0">
                <a:solidFill>
                  <a:schemeClr val="tx1"/>
                </a:solidFill>
              </a:rPr>
              <a:t>  6  Wail, for the day of the LORD is at hand! It will come as destruction from the Almighty. . . . </a:t>
            </a:r>
          </a:p>
          <a:p>
            <a:pPr lvl="1" algn="just"/>
            <a:endParaRPr lang="en-US" sz="800" b="1" dirty="0">
              <a:solidFill>
                <a:schemeClr val="tx1"/>
              </a:solidFill>
            </a:endParaRPr>
          </a:p>
          <a:p>
            <a:pPr lvl="1" algn="just"/>
            <a:r>
              <a:rPr lang="en-US" sz="2000" b="1" dirty="0">
                <a:solidFill>
                  <a:schemeClr val="tx1"/>
                </a:solidFill>
              </a:rPr>
              <a:t>  9  Behold, the day of the LORD comes, Cruel, with both wrath and fierce anger, To lay the land desolate; And He will destroy its sinners from it. </a:t>
            </a:r>
          </a:p>
        </p:txBody>
      </p:sp>
      <p:sp>
        <p:nvSpPr>
          <p:cNvPr id="8" name="TextBox 7">
            <a:extLst>
              <a:ext uri="{FF2B5EF4-FFF2-40B4-BE49-F238E27FC236}">
                <a16:creationId xmlns:a16="http://schemas.microsoft.com/office/drawing/2014/main" id="{8B2504E9-3967-4602-8EE2-1A2FB1CDE980}"/>
              </a:ext>
            </a:extLst>
          </p:cNvPr>
          <p:cNvSpPr txBox="1"/>
          <p:nvPr/>
        </p:nvSpPr>
        <p:spPr>
          <a:xfrm>
            <a:off x="288757" y="1746444"/>
            <a:ext cx="5135297" cy="2462213"/>
          </a:xfrm>
          <a:prstGeom prst="rect">
            <a:avLst/>
          </a:prstGeom>
          <a:noFill/>
        </p:spPr>
        <p:txBody>
          <a:bodyPr wrap="square" rtlCol="0">
            <a:spAutoFit/>
          </a:bodyPr>
          <a:lstStyle/>
          <a:p>
            <a:pPr marL="176213" indent="-176213">
              <a:spcAft>
                <a:spcPts val="600"/>
              </a:spcAft>
              <a:buFont typeface="Arial" panose="020B0604020202020204" pitchFamily="34" charset="0"/>
              <a:buChar char="•"/>
            </a:pPr>
            <a:r>
              <a:rPr lang="en-US" sz="2600" b="1" dirty="0">
                <a:solidFill>
                  <a:schemeClr val="tx1"/>
                </a:solidFill>
              </a:rPr>
              <a:t> Babylon is God’s army</a:t>
            </a:r>
          </a:p>
          <a:p>
            <a:pPr marL="176213" indent="-176213">
              <a:spcAft>
                <a:spcPts val="600"/>
              </a:spcAft>
              <a:buFont typeface="Arial" panose="020B0604020202020204" pitchFamily="34" charset="0"/>
              <a:buChar char="•"/>
            </a:pPr>
            <a:r>
              <a:rPr lang="en-US" sz="2600" b="1" dirty="0">
                <a:solidFill>
                  <a:schemeClr val="tx1"/>
                </a:solidFill>
              </a:rPr>
              <a:t> It will fall to God’s army</a:t>
            </a:r>
          </a:p>
          <a:p>
            <a:pPr marL="176213" indent="-176213">
              <a:spcAft>
                <a:spcPts val="600"/>
              </a:spcAft>
              <a:buFont typeface="Arial" panose="020B0604020202020204" pitchFamily="34" charset="0"/>
              <a:buChar char="•"/>
            </a:pPr>
            <a:r>
              <a:rPr lang="en-US" sz="2600" b="1" dirty="0">
                <a:solidFill>
                  <a:schemeClr val="tx1"/>
                </a:solidFill>
              </a:rPr>
              <a:t> Great destruction is coming</a:t>
            </a:r>
          </a:p>
          <a:p>
            <a:pPr marL="176213" indent="-176213">
              <a:spcAft>
                <a:spcPts val="600"/>
              </a:spcAft>
              <a:buFont typeface="Arial" panose="020B0604020202020204" pitchFamily="34" charset="0"/>
              <a:buChar char="•"/>
            </a:pPr>
            <a:r>
              <a:rPr lang="en-US" sz="2800" b="1" dirty="0">
                <a:solidFill>
                  <a:schemeClr val="tx1"/>
                </a:solidFill>
              </a:rPr>
              <a:t> It is the day of the Lord, the</a:t>
            </a:r>
          </a:p>
          <a:p>
            <a:pPr>
              <a:spcAft>
                <a:spcPts val="600"/>
              </a:spcAft>
            </a:pPr>
            <a:r>
              <a:rPr lang="en-US" sz="2800" b="1" dirty="0">
                <a:solidFill>
                  <a:schemeClr val="tx1"/>
                </a:solidFill>
              </a:rPr>
              <a:t>   Lord’s day</a:t>
            </a:r>
          </a:p>
        </p:txBody>
      </p:sp>
      <p:sp>
        <p:nvSpPr>
          <p:cNvPr id="10" name="Rectangle 9">
            <a:extLst>
              <a:ext uri="{FF2B5EF4-FFF2-40B4-BE49-F238E27FC236}">
                <a16:creationId xmlns:a16="http://schemas.microsoft.com/office/drawing/2014/main" id="{76241BCF-FAF1-4DBA-9DD2-9DE7E0458BF7}"/>
              </a:ext>
            </a:extLst>
          </p:cNvPr>
          <p:cNvSpPr/>
          <p:nvPr/>
        </p:nvSpPr>
        <p:spPr>
          <a:xfrm>
            <a:off x="240632" y="272557"/>
            <a:ext cx="11662610" cy="707886"/>
          </a:xfrm>
          <a:prstGeom prst="rect">
            <a:avLst/>
          </a:prstGeom>
        </p:spPr>
        <p:txBody>
          <a:bodyPr wrap="square">
            <a:spAutoFit/>
          </a:bodyPr>
          <a:lstStyle/>
          <a:p>
            <a:pPr algn="ctr">
              <a:spcAft>
                <a:spcPts val="500"/>
              </a:spcAft>
            </a:pPr>
            <a:r>
              <a:rPr lang="en-US" sz="4000" b="1" dirty="0"/>
              <a:t>Babylon in Isaiah 13</a:t>
            </a:r>
            <a:endParaRPr lang="en-US" sz="1100" b="1" dirty="0">
              <a:solidFill>
                <a:schemeClr val="tx1"/>
              </a:solidFill>
              <a:latin typeface="Calibri" panose="020F0502020204030204" pitchFamily="34" charset="0"/>
            </a:endParaRPr>
          </a:p>
        </p:txBody>
      </p:sp>
      <p:cxnSp>
        <p:nvCxnSpPr>
          <p:cNvPr id="9" name="Straight Arrow Connector 8">
            <a:extLst>
              <a:ext uri="{FF2B5EF4-FFF2-40B4-BE49-F238E27FC236}">
                <a16:creationId xmlns:a16="http://schemas.microsoft.com/office/drawing/2014/main" id="{CBE220FC-AC9D-4DCC-AEB1-1AF5EF6EDF74}"/>
              </a:ext>
            </a:extLst>
          </p:cNvPr>
          <p:cNvCxnSpPr>
            <a:cxnSpLocks/>
          </p:cNvCxnSpPr>
          <p:nvPr/>
        </p:nvCxnSpPr>
        <p:spPr>
          <a:xfrm>
            <a:off x="2732809" y="3979718"/>
            <a:ext cx="4094018" cy="11222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73DBC351-DCD6-42D7-A05E-9D12F4447F4D}"/>
              </a:ext>
            </a:extLst>
          </p:cNvPr>
          <p:cNvSpPr/>
          <p:nvPr/>
        </p:nvSpPr>
        <p:spPr>
          <a:xfrm>
            <a:off x="6931131" y="4918597"/>
            <a:ext cx="3522124" cy="5254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8CECFD4-E8B0-4BEA-B740-3ABBE4D953A7}"/>
              </a:ext>
            </a:extLst>
          </p:cNvPr>
          <p:cNvSpPr/>
          <p:nvPr/>
        </p:nvSpPr>
        <p:spPr>
          <a:xfrm>
            <a:off x="7083531" y="4208657"/>
            <a:ext cx="4094018" cy="54611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87AA224A-36BF-4109-BD97-D9B15E3E8526}"/>
              </a:ext>
            </a:extLst>
          </p:cNvPr>
          <p:cNvCxnSpPr>
            <a:cxnSpLocks/>
          </p:cNvCxnSpPr>
          <p:nvPr/>
        </p:nvCxnSpPr>
        <p:spPr>
          <a:xfrm>
            <a:off x="2734023" y="3935143"/>
            <a:ext cx="4291841" cy="5470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084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72929F2-AB3E-4B47-83EA-543C0CBB6EC9}"/>
              </a:ext>
            </a:extLst>
          </p:cNvPr>
          <p:cNvCxnSpPr>
            <a:cxnSpLocks/>
          </p:cNvCxnSpPr>
          <p:nvPr/>
        </p:nvCxnSpPr>
        <p:spPr>
          <a:xfrm flipV="1">
            <a:off x="1080664" y="2227568"/>
            <a:ext cx="0" cy="70339"/>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40C108E-47EF-4059-9E42-0F760BA566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
        <p:nvSpPr>
          <p:cNvPr id="5" name="Rectangle 4">
            <a:extLst>
              <a:ext uri="{FF2B5EF4-FFF2-40B4-BE49-F238E27FC236}">
                <a16:creationId xmlns:a16="http://schemas.microsoft.com/office/drawing/2014/main" id="{62D02328-1928-4689-9777-C1ECBA9C70CF}"/>
              </a:ext>
            </a:extLst>
          </p:cNvPr>
          <p:cNvSpPr/>
          <p:nvPr/>
        </p:nvSpPr>
        <p:spPr>
          <a:xfrm>
            <a:off x="110836" y="35098"/>
            <a:ext cx="11979564" cy="6582929"/>
          </a:xfrm>
          <a:prstGeom prst="rect">
            <a:avLst/>
          </a:prstGeom>
          <a:solidFill>
            <a:schemeClr val="accent1">
              <a:lumMod val="40000"/>
              <a:lumOff val="60000"/>
            </a:schemeClr>
          </a:solidFill>
          <a:ln w="228600">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a:t>
            </a:r>
          </a:p>
        </p:txBody>
      </p:sp>
      <p:sp>
        <p:nvSpPr>
          <p:cNvPr id="6" name="Rectangle 5">
            <a:extLst>
              <a:ext uri="{FF2B5EF4-FFF2-40B4-BE49-F238E27FC236}">
                <a16:creationId xmlns:a16="http://schemas.microsoft.com/office/drawing/2014/main" id="{87960A51-A595-4739-A398-49371A74217C}"/>
              </a:ext>
            </a:extLst>
          </p:cNvPr>
          <p:cNvSpPr/>
          <p:nvPr/>
        </p:nvSpPr>
        <p:spPr>
          <a:xfrm>
            <a:off x="5539388" y="1075268"/>
            <a:ext cx="6363854" cy="5197954"/>
          </a:xfrm>
          <a:prstGeom prst="rect">
            <a:avLst/>
          </a:prstGeom>
          <a:solidFill>
            <a:schemeClr val="accent1">
              <a:lumMod val="20000"/>
              <a:lumOff val="80000"/>
            </a:schemeClr>
          </a:solidFill>
          <a:ln w="1143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n-US" sz="2000" b="1" dirty="0">
                <a:solidFill>
                  <a:schemeClr val="tx1"/>
                </a:solidFill>
              </a:rPr>
              <a:t>  1  The burden against Babylon which Isaiah the son of </a:t>
            </a:r>
            <a:r>
              <a:rPr lang="en-US" sz="2000" b="1" dirty="0" err="1">
                <a:solidFill>
                  <a:schemeClr val="tx1"/>
                </a:solidFill>
              </a:rPr>
              <a:t>Amoz</a:t>
            </a:r>
            <a:r>
              <a:rPr lang="en-US" sz="2000" b="1" dirty="0">
                <a:solidFill>
                  <a:schemeClr val="tx1"/>
                </a:solidFill>
              </a:rPr>
              <a:t> saw. . . .</a:t>
            </a:r>
          </a:p>
          <a:p>
            <a:pPr lvl="1" algn="just"/>
            <a:endParaRPr lang="en-US" sz="800" b="1" dirty="0">
              <a:solidFill>
                <a:schemeClr val="tx1"/>
              </a:solidFill>
            </a:endParaRPr>
          </a:p>
          <a:p>
            <a:pPr lvl="1" algn="just"/>
            <a:r>
              <a:rPr lang="en-US" sz="2000" b="1" dirty="0">
                <a:solidFill>
                  <a:schemeClr val="tx1"/>
                </a:solidFill>
              </a:rPr>
              <a:t>  4  The noise of a multitude in the mountains, Like that of many people! A tumultuous noise of the kingdoms of nations gathered together! The LORD of hosts musters The army for battle. </a:t>
            </a:r>
          </a:p>
          <a:p>
            <a:pPr lvl="1" algn="just"/>
            <a:r>
              <a:rPr lang="en-US" sz="2000" b="1" dirty="0">
                <a:solidFill>
                  <a:schemeClr val="tx1"/>
                </a:solidFill>
              </a:rPr>
              <a:t>  5  They come from a far country, From the end of heaven—The LORD and His weapons of indignation, To destroy the whole land. </a:t>
            </a:r>
          </a:p>
          <a:p>
            <a:pPr lvl="1" algn="just"/>
            <a:r>
              <a:rPr lang="en-US" sz="2000" b="1" dirty="0">
                <a:solidFill>
                  <a:schemeClr val="tx1"/>
                </a:solidFill>
              </a:rPr>
              <a:t>  6  Wail, for the day of the LORD is at hand! It will come as destruction from the Almighty. . . . </a:t>
            </a:r>
          </a:p>
          <a:p>
            <a:pPr lvl="1" algn="just"/>
            <a:endParaRPr lang="en-US" sz="800" b="1" dirty="0">
              <a:solidFill>
                <a:schemeClr val="tx1"/>
              </a:solidFill>
            </a:endParaRPr>
          </a:p>
          <a:p>
            <a:pPr lvl="1" algn="just"/>
            <a:r>
              <a:rPr lang="en-US" sz="2000" b="1" dirty="0">
                <a:solidFill>
                  <a:schemeClr val="tx1"/>
                </a:solidFill>
              </a:rPr>
              <a:t>  9  Behold, the day of the LORD comes, Cruel, with both wrath and fierce anger, To lay the land desolate; And He will destroy its sinners from it. </a:t>
            </a:r>
          </a:p>
        </p:txBody>
      </p:sp>
      <p:sp>
        <p:nvSpPr>
          <p:cNvPr id="8" name="TextBox 7">
            <a:extLst>
              <a:ext uri="{FF2B5EF4-FFF2-40B4-BE49-F238E27FC236}">
                <a16:creationId xmlns:a16="http://schemas.microsoft.com/office/drawing/2014/main" id="{8B2504E9-3967-4602-8EE2-1A2FB1CDE980}"/>
              </a:ext>
            </a:extLst>
          </p:cNvPr>
          <p:cNvSpPr txBox="1"/>
          <p:nvPr/>
        </p:nvSpPr>
        <p:spPr>
          <a:xfrm>
            <a:off x="288757" y="1746444"/>
            <a:ext cx="5135297" cy="2970044"/>
          </a:xfrm>
          <a:prstGeom prst="rect">
            <a:avLst/>
          </a:prstGeom>
          <a:noFill/>
        </p:spPr>
        <p:txBody>
          <a:bodyPr wrap="square" rtlCol="0">
            <a:spAutoFit/>
          </a:bodyPr>
          <a:lstStyle/>
          <a:p>
            <a:pPr marL="176213" indent="-176213">
              <a:spcAft>
                <a:spcPts val="600"/>
              </a:spcAft>
              <a:buFont typeface="Arial" panose="020B0604020202020204" pitchFamily="34" charset="0"/>
              <a:buChar char="•"/>
            </a:pPr>
            <a:r>
              <a:rPr lang="en-US" sz="2600" b="1" dirty="0">
                <a:solidFill>
                  <a:schemeClr val="tx1"/>
                </a:solidFill>
              </a:rPr>
              <a:t> Babylon is God’s army</a:t>
            </a:r>
          </a:p>
          <a:p>
            <a:pPr marL="176213" indent="-176213">
              <a:spcAft>
                <a:spcPts val="600"/>
              </a:spcAft>
              <a:buFont typeface="Arial" panose="020B0604020202020204" pitchFamily="34" charset="0"/>
              <a:buChar char="•"/>
            </a:pPr>
            <a:r>
              <a:rPr lang="en-US" sz="2600" b="1" dirty="0">
                <a:solidFill>
                  <a:schemeClr val="tx1"/>
                </a:solidFill>
              </a:rPr>
              <a:t> From a far country</a:t>
            </a:r>
          </a:p>
          <a:p>
            <a:pPr marL="176213" indent="-176213">
              <a:spcAft>
                <a:spcPts val="600"/>
              </a:spcAft>
              <a:buFont typeface="Arial" panose="020B0604020202020204" pitchFamily="34" charset="0"/>
              <a:buChar char="•"/>
            </a:pPr>
            <a:r>
              <a:rPr lang="en-US" sz="2600" b="1" dirty="0">
                <a:solidFill>
                  <a:schemeClr val="tx1"/>
                </a:solidFill>
              </a:rPr>
              <a:t> Destruction coming to Jews</a:t>
            </a:r>
          </a:p>
          <a:p>
            <a:pPr marL="176213" indent="-176213">
              <a:spcAft>
                <a:spcPts val="600"/>
              </a:spcAft>
              <a:buFont typeface="Arial" panose="020B0604020202020204" pitchFamily="34" charset="0"/>
              <a:buChar char="•"/>
            </a:pPr>
            <a:r>
              <a:rPr lang="en-US" sz="2800" b="1" dirty="0">
                <a:solidFill>
                  <a:schemeClr val="tx1"/>
                </a:solidFill>
              </a:rPr>
              <a:t> It is the day of the Lord, the</a:t>
            </a:r>
          </a:p>
          <a:p>
            <a:pPr>
              <a:spcAft>
                <a:spcPts val="600"/>
              </a:spcAft>
            </a:pPr>
            <a:r>
              <a:rPr lang="en-US" sz="2800" b="1" dirty="0">
                <a:solidFill>
                  <a:schemeClr val="tx1"/>
                </a:solidFill>
              </a:rPr>
              <a:t>   Lord’s day</a:t>
            </a:r>
          </a:p>
          <a:p>
            <a:pPr marL="176213" indent="-176213">
              <a:spcAft>
                <a:spcPts val="600"/>
              </a:spcAft>
              <a:buFont typeface="Arial" panose="020B0604020202020204" pitchFamily="34" charset="0"/>
              <a:buChar char="•"/>
            </a:pPr>
            <a:r>
              <a:rPr lang="en-US" sz="2800" b="1" dirty="0">
                <a:solidFill>
                  <a:schemeClr val="tx1"/>
                </a:solidFill>
              </a:rPr>
              <a:t> His wrath &amp; fierce anger</a:t>
            </a:r>
          </a:p>
        </p:txBody>
      </p:sp>
      <p:sp>
        <p:nvSpPr>
          <p:cNvPr id="10" name="Rectangle 9">
            <a:extLst>
              <a:ext uri="{FF2B5EF4-FFF2-40B4-BE49-F238E27FC236}">
                <a16:creationId xmlns:a16="http://schemas.microsoft.com/office/drawing/2014/main" id="{76241BCF-FAF1-4DBA-9DD2-9DE7E0458BF7}"/>
              </a:ext>
            </a:extLst>
          </p:cNvPr>
          <p:cNvSpPr/>
          <p:nvPr/>
        </p:nvSpPr>
        <p:spPr>
          <a:xfrm>
            <a:off x="240632" y="272557"/>
            <a:ext cx="11662610" cy="707886"/>
          </a:xfrm>
          <a:prstGeom prst="rect">
            <a:avLst/>
          </a:prstGeom>
        </p:spPr>
        <p:txBody>
          <a:bodyPr wrap="square">
            <a:spAutoFit/>
          </a:bodyPr>
          <a:lstStyle/>
          <a:p>
            <a:pPr algn="ctr">
              <a:spcAft>
                <a:spcPts val="500"/>
              </a:spcAft>
            </a:pPr>
            <a:r>
              <a:rPr lang="en-US" sz="4000" b="1" dirty="0"/>
              <a:t>Babylon in Isaiah 13</a:t>
            </a:r>
            <a:endParaRPr lang="en-US" sz="1100" b="1" dirty="0">
              <a:solidFill>
                <a:schemeClr val="tx1"/>
              </a:solidFill>
              <a:latin typeface="Calibri" panose="020F0502020204030204" pitchFamily="34" charset="0"/>
            </a:endParaRPr>
          </a:p>
        </p:txBody>
      </p:sp>
      <p:cxnSp>
        <p:nvCxnSpPr>
          <p:cNvPr id="9" name="Straight Arrow Connector 8">
            <a:extLst>
              <a:ext uri="{FF2B5EF4-FFF2-40B4-BE49-F238E27FC236}">
                <a16:creationId xmlns:a16="http://schemas.microsoft.com/office/drawing/2014/main" id="{CBE220FC-AC9D-4DCC-AEB1-1AF5EF6EDF74}"/>
              </a:ext>
            </a:extLst>
          </p:cNvPr>
          <p:cNvCxnSpPr>
            <a:cxnSpLocks/>
          </p:cNvCxnSpPr>
          <p:nvPr/>
        </p:nvCxnSpPr>
        <p:spPr>
          <a:xfrm>
            <a:off x="4800600" y="4447309"/>
            <a:ext cx="1382507" cy="8832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73DBC351-DCD6-42D7-A05E-9D12F4447F4D}"/>
              </a:ext>
            </a:extLst>
          </p:cNvPr>
          <p:cNvSpPr/>
          <p:nvPr/>
        </p:nvSpPr>
        <p:spPr>
          <a:xfrm>
            <a:off x="6183107" y="5224319"/>
            <a:ext cx="3449266" cy="48029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7198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72929F2-AB3E-4B47-83EA-543C0CBB6EC9}"/>
              </a:ext>
            </a:extLst>
          </p:cNvPr>
          <p:cNvCxnSpPr>
            <a:cxnSpLocks/>
          </p:cNvCxnSpPr>
          <p:nvPr/>
        </p:nvCxnSpPr>
        <p:spPr>
          <a:xfrm flipV="1">
            <a:off x="1080664" y="2227568"/>
            <a:ext cx="0" cy="70339"/>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40C108E-47EF-4059-9E42-0F760BA566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
        <p:nvSpPr>
          <p:cNvPr id="5" name="Rectangle 4">
            <a:extLst>
              <a:ext uri="{FF2B5EF4-FFF2-40B4-BE49-F238E27FC236}">
                <a16:creationId xmlns:a16="http://schemas.microsoft.com/office/drawing/2014/main" id="{62D02328-1928-4689-9777-C1ECBA9C70CF}"/>
              </a:ext>
            </a:extLst>
          </p:cNvPr>
          <p:cNvSpPr/>
          <p:nvPr/>
        </p:nvSpPr>
        <p:spPr>
          <a:xfrm>
            <a:off x="110836" y="35098"/>
            <a:ext cx="11979564" cy="6582929"/>
          </a:xfrm>
          <a:prstGeom prst="rect">
            <a:avLst/>
          </a:prstGeom>
          <a:solidFill>
            <a:schemeClr val="accent1">
              <a:lumMod val="40000"/>
              <a:lumOff val="60000"/>
            </a:schemeClr>
          </a:solidFill>
          <a:ln w="228600">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a:t>
            </a:r>
          </a:p>
        </p:txBody>
      </p:sp>
      <p:sp>
        <p:nvSpPr>
          <p:cNvPr id="6" name="Rectangle 5">
            <a:extLst>
              <a:ext uri="{FF2B5EF4-FFF2-40B4-BE49-F238E27FC236}">
                <a16:creationId xmlns:a16="http://schemas.microsoft.com/office/drawing/2014/main" id="{87960A51-A595-4739-A398-49371A74217C}"/>
              </a:ext>
            </a:extLst>
          </p:cNvPr>
          <p:cNvSpPr/>
          <p:nvPr/>
        </p:nvSpPr>
        <p:spPr>
          <a:xfrm>
            <a:off x="5539388" y="1075268"/>
            <a:ext cx="6363854" cy="5197954"/>
          </a:xfrm>
          <a:prstGeom prst="rect">
            <a:avLst/>
          </a:prstGeom>
          <a:solidFill>
            <a:schemeClr val="accent1">
              <a:lumMod val="20000"/>
              <a:lumOff val="80000"/>
            </a:schemeClr>
          </a:solidFill>
          <a:ln w="1143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n-US" sz="2000" b="1" dirty="0">
                <a:solidFill>
                  <a:schemeClr val="tx1"/>
                </a:solidFill>
              </a:rPr>
              <a:t>  1  The burden against Babylon which Isaiah the son of </a:t>
            </a:r>
            <a:r>
              <a:rPr lang="en-US" sz="2000" b="1" dirty="0" err="1">
                <a:solidFill>
                  <a:schemeClr val="tx1"/>
                </a:solidFill>
              </a:rPr>
              <a:t>Amoz</a:t>
            </a:r>
            <a:r>
              <a:rPr lang="en-US" sz="2000" b="1" dirty="0">
                <a:solidFill>
                  <a:schemeClr val="tx1"/>
                </a:solidFill>
              </a:rPr>
              <a:t> saw. . . .</a:t>
            </a:r>
          </a:p>
          <a:p>
            <a:pPr lvl="1" algn="just"/>
            <a:endParaRPr lang="en-US" sz="800" b="1" dirty="0">
              <a:solidFill>
                <a:schemeClr val="tx1"/>
              </a:solidFill>
            </a:endParaRPr>
          </a:p>
          <a:p>
            <a:pPr lvl="1" algn="just"/>
            <a:r>
              <a:rPr lang="en-US" sz="2000" b="1" dirty="0">
                <a:solidFill>
                  <a:schemeClr val="tx1"/>
                </a:solidFill>
              </a:rPr>
              <a:t>  4  The noise of a multitude in the mountains, Like that of many people! A tumultuous noise of the kingdoms of nations gathered together! The LORD of hosts musters The army for battle. </a:t>
            </a:r>
          </a:p>
          <a:p>
            <a:pPr lvl="1" algn="just"/>
            <a:r>
              <a:rPr lang="en-US" sz="2000" b="1" dirty="0">
                <a:solidFill>
                  <a:schemeClr val="tx1"/>
                </a:solidFill>
              </a:rPr>
              <a:t>  5  They come from a far country, From the end of heaven—The LORD and His weapons of indignation, To destroy the whole land. </a:t>
            </a:r>
          </a:p>
          <a:p>
            <a:pPr lvl="1" algn="just"/>
            <a:r>
              <a:rPr lang="en-US" sz="2000" b="1" dirty="0">
                <a:solidFill>
                  <a:schemeClr val="tx1"/>
                </a:solidFill>
              </a:rPr>
              <a:t>  6  Wail, for the day of the LORD is at hand! It will come as destruction from the Almighty. . . . </a:t>
            </a:r>
          </a:p>
          <a:p>
            <a:pPr lvl="1" algn="just"/>
            <a:endParaRPr lang="en-US" sz="800" b="1" dirty="0">
              <a:solidFill>
                <a:schemeClr val="tx1"/>
              </a:solidFill>
            </a:endParaRPr>
          </a:p>
          <a:p>
            <a:pPr lvl="1" algn="just"/>
            <a:r>
              <a:rPr lang="en-US" sz="2000" b="1" dirty="0">
                <a:solidFill>
                  <a:schemeClr val="tx1"/>
                </a:solidFill>
              </a:rPr>
              <a:t>  9  Behold, the day of the LORD comes, Cruel, with both wrath and fierce anger, To lay the land desolate; And He will destroy its sinners from it. </a:t>
            </a:r>
          </a:p>
        </p:txBody>
      </p:sp>
      <p:sp>
        <p:nvSpPr>
          <p:cNvPr id="8" name="TextBox 7">
            <a:extLst>
              <a:ext uri="{FF2B5EF4-FFF2-40B4-BE49-F238E27FC236}">
                <a16:creationId xmlns:a16="http://schemas.microsoft.com/office/drawing/2014/main" id="{8B2504E9-3967-4602-8EE2-1A2FB1CDE980}"/>
              </a:ext>
            </a:extLst>
          </p:cNvPr>
          <p:cNvSpPr txBox="1"/>
          <p:nvPr/>
        </p:nvSpPr>
        <p:spPr>
          <a:xfrm>
            <a:off x="288757" y="1746444"/>
            <a:ext cx="5135297" cy="3477875"/>
          </a:xfrm>
          <a:prstGeom prst="rect">
            <a:avLst/>
          </a:prstGeom>
          <a:noFill/>
        </p:spPr>
        <p:txBody>
          <a:bodyPr wrap="square" rtlCol="0">
            <a:spAutoFit/>
          </a:bodyPr>
          <a:lstStyle/>
          <a:p>
            <a:pPr marL="176213" indent="-176213">
              <a:spcAft>
                <a:spcPts val="600"/>
              </a:spcAft>
              <a:buFont typeface="Arial" panose="020B0604020202020204" pitchFamily="34" charset="0"/>
              <a:buChar char="•"/>
            </a:pPr>
            <a:r>
              <a:rPr lang="en-US" sz="2600" b="1" dirty="0">
                <a:solidFill>
                  <a:schemeClr val="tx1"/>
                </a:solidFill>
              </a:rPr>
              <a:t> Babylon is God’s army</a:t>
            </a:r>
          </a:p>
          <a:p>
            <a:pPr marL="176213" indent="-176213">
              <a:spcAft>
                <a:spcPts val="600"/>
              </a:spcAft>
              <a:buFont typeface="Arial" panose="020B0604020202020204" pitchFamily="34" charset="0"/>
              <a:buChar char="•"/>
            </a:pPr>
            <a:r>
              <a:rPr lang="en-US" sz="2600" b="1" dirty="0">
                <a:solidFill>
                  <a:schemeClr val="tx1"/>
                </a:solidFill>
              </a:rPr>
              <a:t> It will fall to God’s army</a:t>
            </a:r>
          </a:p>
          <a:p>
            <a:pPr marL="176213" indent="-176213">
              <a:spcAft>
                <a:spcPts val="600"/>
              </a:spcAft>
              <a:buFont typeface="Arial" panose="020B0604020202020204" pitchFamily="34" charset="0"/>
              <a:buChar char="•"/>
            </a:pPr>
            <a:r>
              <a:rPr lang="en-US" sz="2600" b="1" dirty="0">
                <a:solidFill>
                  <a:schemeClr val="tx1"/>
                </a:solidFill>
              </a:rPr>
              <a:t> Great destruction is coming</a:t>
            </a:r>
          </a:p>
          <a:p>
            <a:pPr marL="176213" indent="-176213">
              <a:spcAft>
                <a:spcPts val="600"/>
              </a:spcAft>
              <a:buFont typeface="Arial" panose="020B0604020202020204" pitchFamily="34" charset="0"/>
              <a:buChar char="•"/>
            </a:pPr>
            <a:r>
              <a:rPr lang="en-US" sz="2800" b="1" dirty="0">
                <a:solidFill>
                  <a:schemeClr val="tx1"/>
                </a:solidFill>
              </a:rPr>
              <a:t> It is the day of the Lord, the</a:t>
            </a:r>
          </a:p>
          <a:p>
            <a:pPr>
              <a:spcAft>
                <a:spcPts val="600"/>
              </a:spcAft>
            </a:pPr>
            <a:r>
              <a:rPr lang="en-US" sz="2800" b="1" dirty="0">
                <a:solidFill>
                  <a:schemeClr val="tx1"/>
                </a:solidFill>
              </a:rPr>
              <a:t>   Lord’s day</a:t>
            </a:r>
          </a:p>
          <a:p>
            <a:pPr marL="176213" indent="-176213">
              <a:spcAft>
                <a:spcPts val="600"/>
              </a:spcAft>
              <a:buFont typeface="Arial" panose="020B0604020202020204" pitchFamily="34" charset="0"/>
              <a:buChar char="•"/>
            </a:pPr>
            <a:r>
              <a:rPr lang="en-US" sz="2800" b="1" dirty="0">
                <a:solidFill>
                  <a:schemeClr val="tx1"/>
                </a:solidFill>
              </a:rPr>
              <a:t> His wrath &amp; fierce anger</a:t>
            </a:r>
          </a:p>
          <a:p>
            <a:pPr marL="176213" indent="-176213">
              <a:spcAft>
                <a:spcPts val="600"/>
              </a:spcAft>
              <a:buFont typeface="Arial" panose="020B0604020202020204" pitchFamily="34" charset="0"/>
              <a:buChar char="•"/>
            </a:pPr>
            <a:r>
              <a:rPr lang="en-US" sz="2800" b="1" dirty="0">
                <a:solidFill>
                  <a:schemeClr val="tx1"/>
                </a:solidFill>
              </a:rPr>
              <a:t> His judgment against sin</a:t>
            </a:r>
          </a:p>
        </p:txBody>
      </p:sp>
      <p:sp>
        <p:nvSpPr>
          <p:cNvPr id="10" name="Rectangle 9">
            <a:extLst>
              <a:ext uri="{FF2B5EF4-FFF2-40B4-BE49-F238E27FC236}">
                <a16:creationId xmlns:a16="http://schemas.microsoft.com/office/drawing/2014/main" id="{76241BCF-FAF1-4DBA-9DD2-9DE7E0458BF7}"/>
              </a:ext>
            </a:extLst>
          </p:cNvPr>
          <p:cNvSpPr/>
          <p:nvPr/>
        </p:nvSpPr>
        <p:spPr>
          <a:xfrm>
            <a:off x="240632" y="272557"/>
            <a:ext cx="11662610" cy="707886"/>
          </a:xfrm>
          <a:prstGeom prst="rect">
            <a:avLst/>
          </a:prstGeom>
        </p:spPr>
        <p:txBody>
          <a:bodyPr wrap="square">
            <a:spAutoFit/>
          </a:bodyPr>
          <a:lstStyle/>
          <a:p>
            <a:pPr algn="ctr">
              <a:spcAft>
                <a:spcPts val="500"/>
              </a:spcAft>
            </a:pPr>
            <a:r>
              <a:rPr lang="en-US" sz="4000" b="1" dirty="0"/>
              <a:t>Babylon in Isaiah 13</a:t>
            </a:r>
            <a:endParaRPr lang="en-US" sz="1100" b="1" dirty="0">
              <a:solidFill>
                <a:schemeClr val="tx1"/>
              </a:solidFill>
              <a:latin typeface="Calibri" panose="020F0502020204030204" pitchFamily="34" charset="0"/>
            </a:endParaRPr>
          </a:p>
        </p:txBody>
      </p:sp>
      <p:cxnSp>
        <p:nvCxnSpPr>
          <p:cNvPr id="9" name="Straight Arrow Connector 8">
            <a:extLst>
              <a:ext uri="{FF2B5EF4-FFF2-40B4-BE49-F238E27FC236}">
                <a16:creationId xmlns:a16="http://schemas.microsoft.com/office/drawing/2014/main" id="{CBE220FC-AC9D-4DCC-AEB1-1AF5EF6EDF74}"/>
              </a:ext>
            </a:extLst>
          </p:cNvPr>
          <p:cNvCxnSpPr>
            <a:cxnSpLocks/>
          </p:cNvCxnSpPr>
          <p:nvPr/>
        </p:nvCxnSpPr>
        <p:spPr>
          <a:xfrm>
            <a:off x="4961965" y="4944769"/>
            <a:ext cx="2268071" cy="7078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73DBC351-DCD6-42D7-A05E-9D12F4447F4D}"/>
              </a:ext>
            </a:extLst>
          </p:cNvPr>
          <p:cNvSpPr/>
          <p:nvPr/>
        </p:nvSpPr>
        <p:spPr>
          <a:xfrm>
            <a:off x="7230036" y="5527963"/>
            <a:ext cx="3295955" cy="5816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281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72929F2-AB3E-4B47-83EA-543C0CBB6EC9}"/>
              </a:ext>
            </a:extLst>
          </p:cNvPr>
          <p:cNvCxnSpPr>
            <a:cxnSpLocks/>
          </p:cNvCxnSpPr>
          <p:nvPr/>
        </p:nvCxnSpPr>
        <p:spPr>
          <a:xfrm flipV="1">
            <a:off x="1080664" y="2227568"/>
            <a:ext cx="0" cy="70339"/>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40C108E-47EF-4059-9E42-0F760BA566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
        <p:nvSpPr>
          <p:cNvPr id="5" name="Rectangle 4">
            <a:extLst>
              <a:ext uri="{FF2B5EF4-FFF2-40B4-BE49-F238E27FC236}">
                <a16:creationId xmlns:a16="http://schemas.microsoft.com/office/drawing/2014/main" id="{62D02328-1928-4689-9777-C1ECBA9C70CF}"/>
              </a:ext>
            </a:extLst>
          </p:cNvPr>
          <p:cNvSpPr/>
          <p:nvPr/>
        </p:nvSpPr>
        <p:spPr>
          <a:xfrm>
            <a:off x="82155" y="2514"/>
            <a:ext cx="11979564" cy="6582929"/>
          </a:xfrm>
          <a:prstGeom prst="rect">
            <a:avLst/>
          </a:prstGeom>
          <a:solidFill>
            <a:schemeClr val="accent1">
              <a:lumMod val="40000"/>
              <a:lumOff val="60000"/>
            </a:schemeClr>
          </a:solidFill>
          <a:ln w="228600">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28F</a:t>
            </a:r>
          </a:p>
        </p:txBody>
      </p:sp>
      <p:sp>
        <p:nvSpPr>
          <p:cNvPr id="6" name="Rectangle 5">
            <a:extLst>
              <a:ext uri="{FF2B5EF4-FFF2-40B4-BE49-F238E27FC236}">
                <a16:creationId xmlns:a16="http://schemas.microsoft.com/office/drawing/2014/main" id="{87960A51-A595-4739-A398-49371A74217C}"/>
              </a:ext>
            </a:extLst>
          </p:cNvPr>
          <p:cNvSpPr/>
          <p:nvPr/>
        </p:nvSpPr>
        <p:spPr>
          <a:xfrm>
            <a:off x="5508215" y="1075268"/>
            <a:ext cx="6363854" cy="5197954"/>
          </a:xfrm>
          <a:prstGeom prst="rect">
            <a:avLst/>
          </a:prstGeom>
          <a:solidFill>
            <a:schemeClr val="accent1">
              <a:lumMod val="20000"/>
              <a:lumOff val="80000"/>
            </a:schemeClr>
          </a:solidFill>
          <a:ln w="1143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n-US" sz="1950" b="1" dirty="0">
                <a:solidFill>
                  <a:schemeClr val="tx1"/>
                </a:solidFill>
              </a:rPr>
              <a:t>  10  For the stars of heaven and their constellations Will not give their light; The sun will be darkened in its going forth, And the moon will not cause its light to shine. </a:t>
            </a:r>
          </a:p>
          <a:p>
            <a:pPr lvl="1" algn="just"/>
            <a:r>
              <a:rPr lang="en-US" sz="1950" b="1" dirty="0">
                <a:solidFill>
                  <a:schemeClr val="tx1"/>
                </a:solidFill>
              </a:rPr>
              <a:t>  11  "I will punish the world for its evil, And the wicked for their iniquity; I will halt the arrogance of the proud, And will lay low the haughtiness of the terrible. </a:t>
            </a:r>
          </a:p>
          <a:p>
            <a:pPr lvl="1" algn="just"/>
            <a:r>
              <a:rPr lang="en-US" sz="1950" b="1" dirty="0">
                <a:solidFill>
                  <a:schemeClr val="tx1"/>
                </a:solidFill>
              </a:rPr>
              <a:t>  12  I will make a mortal more rare than fine gold, A man more than the golden wedge of Ophir. </a:t>
            </a:r>
          </a:p>
          <a:p>
            <a:pPr lvl="1" algn="just"/>
            <a:r>
              <a:rPr lang="en-US" sz="1950" b="1" dirty="0">
                <a:solidFill>
                  <a:schemeClr val="tx1"/>
                </a:solidFill>
              </a:rPr>
              <a:t>  13  Therefore I will shake the heavens, And the earth will move out of her place, In the wrath of the LORD of hosts And in the day of His fierce anger. </a:t>
            </a:r>
          </a:p>
          <a:p>
            <a:pPr lvl="1" algn="just"/>
            <a:r>
              <a:rPr lang="en-US" sz="1950" b="1" dirty="0">
                <a:solidFill>
                  <a:schemeClr val="tx1"/>
                </a:solidFill>
              </a:rPr>
              <a:t>  14  It shall be as the hunted gazelle, And as a sheep that no man takes up; Every man will turn to his own people, And everyone will flee to his own land. </a:t>
            </a:r>
          </a:p>
        </p:txBody>
      </p:sp>
      <p:sp>
        <p:nvSpPr>
          <p:cNvPr id="8" name="TextBox 7">
            <a:extLst>
              <a:ext uri="{FF2B5EF4-FFF2-40B4-BE49-F238E27FC236}">
                <a16:creationId xmlns:a16="http://schemas.microsoft.com/office/drawing/2014/main" id="{8B2504E9-3967-4602-8EE2-1A2FB1CDE980}"/>
              </a:ext>
            </a:extLst>
          </p:cNvPr>
          <p:cNvSpPr txBox="1"/>
          <p:nvPr/>
        </p:nvSpPr>
        <p:spPr>
          <a:xfrm>
            <a:off x="288758" y="1746444"/>
            <a:ext cx="5063472" cy="523220"/>
          </a:xfrm>
          <a:prstGeom prst="rect">
            <a:avLst/>
          </a:prstGeom>
          <a:noFill/>
        </p:spPr>
        <p:txBody>
          <a:bodyPr wrap="square" rtlCol="0">
            <a:spAutoFit/>
          </a:bodyPr>
          <a:lstStyle/>
          <a:p>
            <a:pPr marL="176213" indent="-176213">
              <a:spcAft>
                <a:spcPts val="600"/>
              </a:spcAft>
              <a:buFont typeface="Arial" panose="020B0604020202020204" pitchFamily="34" charset="0"/>
              <a:buChar char="•"/>
            </a:pPr>
            <a:r>
              <a:rPr lang="en-US" sz="2800" b="1" dirty="0">
                <a:solidFill>
                  <a:schemeClr val="tx1"/>
                </a:solidFill>
              </a:rPr>
              <a:t> Fall figuratively described</a:t>
            </a:r>
          </a:p>
        </p:txBody>
      </p:sp>
      <p:sp>
        <p:nvSpPr>
          <p:cNvPr id="9" name="Rectangle 8">
            <a:extLst>
              <a:ext uri="{FF2B5EF4-FFF2-40B4-BE49-F238E27FC236}">
                <a16:creationId xmlns:a16="http://schemas.microsoft.com/office/drawing/2014/main" id="{2B2E8D9C-5351-437F-92AF-FB50395EC052}"/>
              </a:ext>
            </a:extLst>
          </p:cNvPr>
          <p:cNvSpPr/>
          <p:nvPr/>
        </p:nvSpPr>
        <p:spPr>
          <a:xfrm>
            <a:off x="240632" y="272557"/>
            <a:ext cx="11662610" cy="707886"/>
          </a:xfrm>
          <a:prstGeom prst="rect">
            <a:avLst/>
          </a:prstGeom>
        </p:spPr>
        <p:txBody>
          <a:bodyPr wrap="square">
            <a:spAutoFit/>
          </a:bodyPr>
          <a:lstStyle/>
          <a:p>
            <a:pPr algn="ctr">
              <a:spcAft>
                <a:spcPts val="500"/>
              </a:spcAft>
            </a:pPr>
            <a:r>
              <a:rPr lang="en-US" sz="4000" b="1" dirty="0"/>
              <a:t>Babylon in Isaiah 13</a:t>
            </a:r>
            <a:endParaRPr lang="en-US" sz="1100" b="1" dirty="0">
              <a:solidFill>
                <a:schemeClr val="tx1"/>
              </a:solidFill>
              <a:latin typeface="Calibri" panose="020F0502020204030204" pitchFamily="34" charset="0"/>
            </a:endParaRPr>
          </a:p>
        </p:txBody>
      </p:sp>
      <p:cxnSp>
        <p:nvCxnSpPr>
          <p:cNvPr id="10" name="Straight Arrow Connector 9">
            <a:extLst>
              <a:ext uri="{FF2B5EF4-FFF2-40B4-BE49-F238E27FC236}">
                <a16:creationId xmlns:a16="http://schemas.microsoft.com/office/drawing/2014/main" id="{1DEC9439-9838-4D5C-9C81-150C33A121AC}"/>
              </a:ext>
            </a:extLst>
          </p:cNvPr>
          <p:cNvCxnSpPr>
            <a:cxnSpLocks/>
          </p:cNvCxnSpPr>
          <p:nvPr/>
        </p:nvCxnSpPr>
        <p:spPr>
          <a:xfrm flipV="1">
            <a:off x="5185628" y="1392847"/>
            <a:ext cx="1594920" cy="5710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047FD1B-98DE-4147-A24C-4D37AE04FC77}"/>
              </a:ext>
            </a:extLst>
          </p:cNvPr>
          <p:cNvSpPr/>
          <p:nvPr/>
        </p:nvSpPr>
        <p:spPr>
          <a:xfrm>
            <a:off x="6874127" y="1127223"/>
            <a:ext cx="2171700" cy="4052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587D9E6B-6386-4D96-B05B-80FC7B9B91A2}"/>
              </a:ext>
            </a:extLst>
          </p:cNvPr>
          <p:cNvSpPr/>
          <p:nvPr/>
        </p:nvSpPr>
        <p:spPr>
          <a:xfrm>
            <a:off x="8333509" y="1742203"/>
            <a:ext cx="1049482" cy="3463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28BBF65-09BD-4F5D-AA22-D4675C95315B}"/>
              </a:ext>
            </a:extLst>
          </p:cNvPr>
          <p:cNvSpPr/>
          <p:nvPr/>
        </p:nvSpPr>
        <p:spPr>
          <a:xfrm>
            <a:off x="5550813" y="4405745"/>
            <a:ext cx="1951424" cy="4052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A2EA2D1A-10F6-4B98-AF24-81C2F30CED6A}"/>
              </a:ext>
            </a:extLst>
          </p:cNvPr>
          <p:cNvSpPr/>
          <p:nvPr/>
        </p:nvSpPr>
        <p:spPr>
          <a:xfrm>
            <a:off x="7490811" y="4057456"/>
            <a:ext cx="3242997" cy="4052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42A39508-7749-4148-8D89-CD6AEF23D271}"/>
              </a:ext>
            </a:extLst>
          </p:cNvPr>
          <p:cNvSpPr/>
          <p:nvPr/>
        </p:nvSpPr>
        <p:spPr>
          <a:xfrm>
            <a:off x="8878212" y="1435213"/>
            <a:ext cx="858981" cy="3180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EFE03B07-02B1-435F-9C6E-CCCF7870359F}"/>
              </a:ext>
            </a:extLst>
          </p:cNvPr>
          <p:cNvCxnSpPr>
            <a:cxnSpLocks/>
          </p:cNvCxnSpPr>
          <p:nvPr/>
        </p:nvCxnSpPr>
        <p:spPr>
          <a:xfrm flipV="1">
            <a:off x="5172242" y="1621928"/>
            <a:ext cx="3348303" cy="37407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5D02D6C-3790-4B8B-83F7-27D217916D82}"/>
              </a:ext>
            </a:extLst>
          </p:cNvPr>
          <p:cNvCxnSpPr>
            <a:cxnSpLocks/>
          </p:cNvCxnSpPr>
          <p:nvPr/>
        </p:nvCxnSpPr>
        <p:spPr>
          <a:xfrm flipV="1">
            <a:off x="5181721" y="1919804"/>
            <a:ext cx="3037365" cy="881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6B12836-5164-4206-BA15-48C0923F0BFB}"/>
              </a:ext>
            </a:extLst>
          </p:cNvPr>
          <p:cNvCxnSpPr>
            <a:cxnSpLocks/>
          </p:cNvCxnSpPr>
          <p:nvPr/>
        </p:nvCxnSpPr>
        <p:spPr>
          <a:xfrm>
            <a:off x="5279207" y="1983994"/>
            <a:ext cx="3442108" cy="20734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0A48BF4-54AB-4E61-A79B-692A0307289B}"/>
              </a:ext>
            </a:extLst>
          </p:cNvPr>
          <p:cNvCxnSpPr>
            <a:cxnSpLocks/>
          </p:cNvCxnSpPr>
          <p:nvPr/>
        </p:nvCxnSpPr>
        <p:spPr>
          <a:xfrm>
            <a:off x="5227252" y="1912874"/>
            <a:ext cx="962600" cy="24097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374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72929F2-AB3E-4B47-83EA-543C0CBB6EC9}"/>
              </a:ext>
            </a:extLst>
          </p:cNvPr>
          <p:cNvCxnSpPr>
            <a:cxnSpLocks/>
          </p:cNvCxnSpPr>
          <p:nvPr/>
        </p:nvCxnSpPr>
        <p:spPr>
          <a:xfrm flipV="1">
            <a:off x="1080664" y="2227568"/>
            <a:ext cx="0" cy="70339"/>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40C108E-47EF-4059-9E42-0F760BA566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
        <p:nvSpPr>
          <p:cNvPr id="5" name="Rectangle 4">
            <a:extLst>
              <a:ext uri="{FF2B5EF4-FFF2-40B4-BE49-F238E27FC236}">
                <a16:creationId xmlns:a16="http://schemas.microsoft.com/office/drawing/2014/main" id="{62D02328-1928-4689-9777-C1ECBA9C70CF}"/>
              </a:ext>
            </a:extLst>
          </p:cNvPr>
          <p:cNvSpPr/>
          <p:nvPr/>
        </p:nvSpPr>
        <p:spPr>
          <a:xfrm>
            <a:off x="110836" y="35098"/>
            <a:ext cx="11979564" cy="6582929"/>
          </a:xfrm>
          <a:prstGeom prst="rect">
            <a:avLst/>
          </a:prstGeom>
          <a:solidFill>
            <a:schemeClr val="accent1">
              <a:lumMod val="40000"/>
              <a:lumOff val="60000"/>
            </a:schemeClr>
          </a:solidFill>
          <a:ln w="228600">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28F</a:t>
            </a:r>
          </a:p>
        </p:txBody>
      </p:sp>
      <p:sp>
        <p:nvSpPr>
          <p:cNvPr id="6" name="Rectangle 5">
            <a:extLst>
              <a:ext uri="{FF2B5EF4-FFF2-40B4-BE49-F238E27FC236}">
                <a16:creationId xmlns:a16="http://schemas.microsoft.com/office/drawing/2014/main" id="{87960A51-A595-4739-A398-49371A74217C}"/>
              </a:ext>
            </a:extLst>
          </p:cNvPr>
          <p:cNvSpPr/>
          <p:nvPr/>
        </p:nvSpPr>
        <p:spPr>
          <a:xfrm>
            <a:off x="5539388" y="1075268"/>
            <a:ext cx="6363854" cy="5197954"/>
          </a:xfrm>
          <a:prstGeom prst="rect">
            <a:avLst/>
          </a:prstGeom>
          <a:solidFill>
            <a:schemeClr val="accent1">
              <a:lumMod val="20000"/>
              <a:lumOff val="80000"/>
            </a:schemeClr>
          </a:solidFill>
          <a:ln w="1143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n-US" sz="1950" b="1" dirty="0">
                <a:solidFill>
                  <a:schemeClr val="tx1"/>
                </a:solidFill>
              </a:rPr>
              <a:t>  10  For the stars of heaven and their constellations Will not give their light; The sun will be darkened in its going forth, And the moon will not cause its light to shine. </a:t>
            </a:r>
          </a:p>
          <a:p>
            <a:pPr lvl="1" algn="just"/>
            <a:r>
              <a:rPr lang="en-US" sz="1950" b="1" dirty="0">
                <a:solidFill>
                  <a:schemeClr val="tx1"/>
                </a:solidFill>
              </a:rPr>
              <a:t>  11  "I will punish the world for its evil, And the wicked for their iniquity; I will halt the arrogance of the proud, And will lay low the haughtiness of the terrible. </a:t>
            </a:r>
          </a:p>
          <a:p>
            <a:pPr lvl="1" algn="just"/>
            <a:r>
              <a:rPr lang="en-US" sz="1950" b="1" dirty="0">
                <a:solidFill>
                  <a:schemeClr val="tx1"/>
                </a:solidFill>
              </a:rPr>
              <a:t>  12  I will make a mortal more rare than fine gold, A man more than the golden wedge of Ophir. </a:t>
            </a:r>
          </a:p>
          <a:p>
            <a:pPr lvl="1" algn="just"/>
            <a:r>
              <a:rPr lang="en-US" sz="1950" b="1" dirty="0">
                <a:solidFill>
                  <a:schemeClr val="tx1"/>
                </a:solidFill>
              </a:rPr>
              <a:t>  13  Therefore I will shake the heavens, And the earth will move out of her place, In the wrath of the LORD of hosts And in the day of His fierce anger. </a:t>
            </a:r>
          </a:p>
          <a:p>
            <a:pPr lvl="1" algn="just"/>
            <a:r>
              <a:rPr lang="en-US" sz="1950" b="1" dirty="0">
                <a:solidFill>
                  <a:schemeClr val="tx1"/>
                </a:solidFill>
              </a:rPr>
              <a:t>  14  It shall be as the hunted gazelle, And as a sheep that no man takes up; Every man will turn to his own people, And everyone will flee to his own land. </a:t>
            </a:r>
          </a:p>
        </p:txBody>
      </p:sp>
      <p:sp>
        <p:nvSpPr>
          <p:cNvPr id="8" name="TextBox 7">
            <a:extLst>
              <a:ext uri="{FF2B5EF4-FFF2-40B4-BE49-F238E27FC236}">
                <a16:creationId xmlns:a16="http://schemas.microsoft.com/office/drawing/2014/main" id="{8B2504E9-3967-4602-8EE2-1A2FB1CDE980}"/>
              </a:ext>
            </a:extLst>
          </p:cNvPr>
          <p:cNvSpPr txBox="1"/>
          <p:nvPr/>
        </p:nvSpPr>
        <p:spPr>
          <a:xfrm>
            <a:off x="288758" y="1746444"/>
            <a:ext cx="5063472" cy="1031051"/>
          </a:xfrm>
          <a:prstGeom prst="rect">
            <a:avLst/>
          </a:prstGeom>
          <a:noFill/>
        </p:spPr>
        <p:txBody>
          <a:bodyPr wrap="square" rtlCol="0">
            <a:spAutoFit/>
          </a:bodyPr>
          <a:lstStyle/>
          <a:p>
            <a:pPr marL="176213" indent="-176213">
              <a:spcAft>
                <a:spcPts val="600"/>
              </a:spcAft>
              <a:buFont typeface="Arial" panose="020B0604020202020204" pitchFamily="34" charset="0"/>
              <a:buChar char="•"/>
            </a:pPr>
            <a:r>
              <a:rPr lang="en-US" sz="2800" b="1" dirty="0">
                <a:solidFill>
                  <a:schemeClr val="tx1"/>
                </a:solidFill>
              </a:rPr>
              <a:t> Fall figuratively described</a:t>
            </a:r>
          </a:p>
          <a:p>
            <a:pPr marL="176213" indent="-176213">
              <a:spcAft>
                <a:spcPts val="600"/>
              </a:spcAft>
              <a:buFont typeface="Arial" panose="020B0604020202020204" pitchFamily="34" charset="0"/>
              <a:buChar char="•"/>
            </a:pPr>
            <a:r>
              <a:rPr lang="en-US" sz="2800" b="1" dirty="0">
                <a:solidFill>
                  <a:schemeClr val="tx1"/>
                </a:solidFill>
              </a:rPr>
              <a:t> God’s nature demands it</a:t>
            </a:r>
          </a:p>
        </p:txBody>
      </p:sp>
      <p:sp>
        <p:nvSpPr>
          <p:cNvPr id="9" name="Rectangle 8">
            <a:extLst>
              <a:ext uri="{FF2B5EF4-FFF2-40B4-BE49-F238E27FC236}">
                <a16:creationId xmlns:a16="http://schemas.microsoft.com/office/drawing/2014/main" id="{2B2E8D9C-5351-437F-92AF-FB50395EC052}"/>
              </a:ext>
            </a:extLst>
          </p:cNvPr>
          <p:cNvSpPr/>
          <p:nvPr/>
        </p:nvSpPr>
        <p:spPr>
          <a:xfrm>
            <a:off x="240632" y="272557"/>
            <a:ext cx="11662610" cy="707886"/>
          </a:xfrm>
          <a:prstGeom prst="rect">
            <a:avLst/>
          </a:prstGeom>
        </p:spPr>
        <p:txBody>
          <a:bodyPr wrap="square">
            <a:spAutoFit/>
          </a:bodyPr>
          <a:lstStyle/>
          <a:p>
            <a:pPr algn="ctr">
              <a:spcAft>
                <a:spcPts val="500"/>
              </a:spcAft>
            </a:pPr>
            <a:r>
              <a:rPr lang="en-US" sz="4000" b="1" dirty="0"/>
              <a:t>Babylon in Isaiah 13</a:t>
            </a:r>
            <a:endParaRPr lang="en-US" sz="1100" b="1" dirty="0">
              <a:solidFill>
                <a:schemeClr val="tx1"/>
              </a:solidFill>
              <a:latin typeface="Calibri" panose="020F0502020204030204" pitchFamily="34" charset="0"/>
            </a:endParaRPr>
          </a:p>
        </p:txBody>
      </p:sp>
      <p:cxnSp>
        <p:nvCxnSpPr>
          <p:cNvPr id="10" name="Straight Arrow Connector 9">
            <a:extLst>
              <a:ext uri="{FF2B5EF4-FFF2-40B4-BE49-F238E27FC236}">
                <a16:creationId xmlns:a16="http://schemas.microsoft.com/office/drawing/2014/main" id="{1DEC9439-9838-4D5C-9C81-150C33A121AC}"/>
              </a:ext>
            </a:extLst>
          </p:cNvPr>
          <p:cNvCxnSpPr>
            <a:cxnSpLocks/>
          </p:cNvCxnSpPr>
          <p:nvPr/>
        </p:nvCxnSpPr>
        <p:spPr>
          <a:xfrm>
            <a:off x="5011545" y="2568736"/>
            <a:ext cx="921204" cy="3794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047FD1B-98DE-4147-A24C-4D37AE04FC77}"/>
              </a:ext>
            </a:extLst>
          </p:cNvPr>
          <p:cNvSpPr/>
          <p:nvPr/>
        </p:nvSpPr>
        <p:spPr>
          <a:xfrm>
            <a:off x="9746672" y="2297907"/>
            <a:ext cx="1034109" cy="3523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902E52E6-033C-409D-A3D9-CDB313B7F64C}"/>
              </a:ext>
            </a:extLst>
          </p:cNvPr>
          <p:cNvSpPr/>
          <p:nvPr/>
        </p:nvSpPr>
        <p:spPr>
          <a:xfrm>
            <a:off x="7468355" y="2595776"/>
            <a:ext cx="1142245" cy="3523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Oval 12">
            <a:extLst>
              <a:ext uri="{FF2B5EF4-FFF2-40B4-BE49-F238E27FC236}">
                <a16:creationId xmlns:a16="http://schemas.microsoft.com/office/drawing/2014/main" id="{7DF20F5E-0812-4E2D-9EF2-50834E26FD58}"/>
              </a:ext>
            </a:extLst>
          </p:cNvPr>
          <p:cNvSpPr/>
          <p:nvPr/>
        </p:nvSpPr>
        <p:spPr>
          <a:xfrm>
            <a:off x="9497667" y="2913356"/>
            <a:ext cx="1532118" cy="3523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148113CD-667E-4BFD-8F5B-3ED5671F4D64}"/>
              </a:ext>
            </a:extLst>
          </p:cNvPr>
          <p:cNvSpPr/>
          <p:nvPr/>
        </p:nvSpPr>
        <p:spPr>
          <a:xfrm>
            <a:off x="5932749" y="2936684"/>
            <a:ext cx="1142245" cy="3523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43151AC5-74F8-41E2-BC27-A3C73A467FA4}"/>
              </a:ext>
            </a:extLst>
          </p:cNvPr>
          <p:cNvCxnSpPr>
            <a:cxnSpLocks/>
          </p:cNvCxnSpPr>
          <p:nvPr/>
        </p:nvCxnSpPr>
        <p:spPr>
          <a:xfrm flipV="1">
            <a:off x="5011545" y="2484942"/>
            <a:ext cx="4673280" cy="596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D97011F-1136-4740-8BF8-A943720E353C}"/>
              </a:ext>
            </a:extLst>
          </p:cNvPr>
          <p:cNvCxnSpPr>
            <a:cxnSpLocks/>
          </p:cNvCxnSpPr>
          <p:nvPr/>
        </p:nvCxnSpPr>
        <p:spPr>
          <a:xfrm>
            <a:off x="5011545" y="2527310"/>
            <a:ext cx="2456810" cy="2026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B244F5F-5AF9-443E-96FA-E546033CE60F}"/>
              </a:ext>
            </a:extLst>
          </p:cNvPr>
          <p:cNvCxnSpPr>
            <a:cxnSpLocks/>
            <a:endCxn id="13" idx="2"/>
          </p:cNvCxnSpPr>
          <p:nvPr/>
        </p:nvCxnSpPr>
        <p:spPr>
          <a:xfrm>
            <a:off x="4946253" y="2544559"/>
            <a:ext cx="4551414" cy="5449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932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72929F2-AB3E-4B47-83EA-543C0CBB6EC9}"/>
              </a:ext>
            </a:extLst>
          </p:cNvPr>
          <p:cNvCxnSpPr>
            <a:cxnSpLocks/>
          </p:cNvCxnSpPr>
          <p:nvPr/>
        </p:nvCxnSpPr>
        <p:spPr>
          <a:xfrm flipV="1">
            <a:off x="1080664" y="2227568"/>
            <a:ext cx="0" cy="70339"/>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40C108E-47EF-4059-9E42-0F760BA566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5" name="Rectangle 4">
            <a:extLst>
              <a:ext uri="{FF2B5EF4-FFF2-40B4-BE49-F238E27FC236}">
                <a16:creationId xmlns:a16="http://schemas.microsoft.com/office/drawing/2014/main" id="{62D02328-1928-4689-9777-C1ECBA9C70CF}"/>
              </a:ext>
            </a:extLst>
          </p:cNvPr>
          <p:cNvSpPr/>
          <p:nvPr/>
        </p:nvSpPr>
        <p:spPr>
          <a:xfrm>
            <a:off x="110836" y="138546"/>
            <a:ext cx="11979564" cy="6582929"/>
          </a:xfrm>
          <a:prstGeom prst="rect">
            <a:avLst/>
          </a:prstGeom>
          <a:solidFill>
            <a:schemeClr val="accent1">
              <a:lumMod val="40000"/>
              <a:lumOff val="60000"/>
            </a:schemeClr>
          </a:solidFill>
          <a:ln w="2286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pic>
        <p:nvPicPr>
          <p:cNvPr id="6" name="Picture 5">
            <a:extLst>
              <a:ext uri="{FF2B5EF4-FFF2-40B4-BE49-F238E27FC236}">
                <a16:creationId xmlns:a16="http://schemas.microsoft.com/office/drawing/2014/main" id="{B85E1F29-4893-4C3D-944D-BC93E7836AE5}"/>
              </a:ext>
            </a:extLst>
          </p:cNvPr>
          <p:cNvPicPr>
            <a:picLocks noChangeAspect="1"/>
          </p:cNvPicPr>
          <p:nvPr/>
        </p:nvPicPr>
        <p:blipFill>
          <a:blip r:embed="rId3"/>
          <a:stretch>
            <a:fillRect/>
          </a:stretch>
        </p:blipFill>
        <p:spPr>
          <a:xfrm>
            <a:off x="238021" y="247909"/>
            <a:ext cx="8465112" cy="6348834"/>
          </a:xfrm>
          <a:prstGeom prst="rect">
            <a:avLst/>
          </a:prstGeom>
        </p:spPr>
      </p:pic>
      <p:sp>
        <p:nvSpPr>
          <p:cNvPr id="4" name="Oval 3">
            <a:extLst>
              <a:ext uri="{FF2B5EF4-FFF2-40B4-BE49-F238E27FC236}">
                <a16:creationId xmlns:a16="http://schemas.microsoft.com/office/drawing/2014/main" id="{19072F39-321E-4FE2-B0FD-0023713EEBAF}"/>
              </a:ext>
            </a:extLst>
          </p:cNvPr>
          <p:cNvSpPr/>
          <p:nvPr/>
        </p:nvSpPr>
        <p:spPr>
          <a:xfrm rot="1622235">
            <a:off x="3583772" y="3409626"/>
            <a:ext cx="2299773" cy="515099"/>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ASSYRIA</a:t>
            </a:r>
          </a:p>
        </p:txBody>
      </p:sp>
      <p:sp>
        <p:nvSpPr>
          <p:cNvPr id="7" name="Oval 6">
            <a:extLst>
              <a:ext uri="{FF2B5EF4-FFF2-40B4-BE49-F238E27FC236}">
                <a16:creationId xmlns:a16="http://schemas.microsoft.com/office/drawing/2014/main" id="{D83B5C6A-3051-4820-AEAF-9F1081275ECF}"/>
              </a:ext>
            </a:extLst>
          </p:cNvPr>
          <p:cNvSpPr/>
          <p:nvPr/>
        </p:nvSpPr>
        <p:spPr>
          <a:xfrm rot="19429684">
            <a:off x="2526296" y="3074750"/>
            <a:ext cx="1570182" cy="589272"/>
          </a:xfrm>
          <a:prstGeom prst="ellipse">
            <a:avLst/>
          </a:prstGeom>
          <a:solidFill>
            <a:schemeClr val="bg2">
              <a:lumMod val="60000"/>
              <a:lumOff val="40000"/>
            </a:schemeClr>
          </a:solidFill>
          <a:ln>
            <a:solidFill>
              <a:srgbClr val="708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SYRIA</a:t>
            </a:r>
          </a:p>
        </p:txBody>
      </p:sp>
      <p:sp>
        <p:nvSpPr>
          <p:cNvPr id="11" name="Oval 10">
            <a:extLst>
              <a:ext uri="{FF2B5EF4-FFF2-40B4-BE49-F238E27FC236}">
                <a16:creationId xmlns:a16="http://schemas.microsoft.com/office/drawing/2014/main" id="{B4859D7C-423F-47D1-A894-2C49D543D5DC}"/>
              </a:ext>
            </a:extLst>
          </p:cNvPr>
          <p:cNvSpPr/>
          <p:nvPr/>
        </p:nvSpPr>
        <p:spPr>
          <a:xfrm rot="1622235">
            <a:off x="3828711" y="3985110"/>
            <a:ext cx="2508334" cy="515099"/>
          </a:xfrm>
          <a:prstGeom prst="ellipse">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BABYLON</a:t>
            </a:r>
          </a:p>
        </p:txBody>
      </p:sp>
      <p:sp>
        <p:nvSpPr>
          <p:cNvPr id="12" name="Oval 11">
            <a:extLst>
              <a:ext uri="{FF2B5EF4-FFF2-40B4-BE49-F238E27FC236}">
                <a16:creationId xmlns:a16="http://schemas.microsoft.com/office/drawing/2014/main" id="{C96FB6A7-66C4-42E0-9FD9-FF7E123CAFA7}"/>
              </a:ext>
            </a:extLst>
          </p:cNvPr>
          <p:cNvSpPr/>
          <p:nvPr/>
        </p:nvSpPr>
        <p:spPr>
          <a:xfrm>
            <a:off x="702772" y="4477178"/>
            <a:ext cx="1570182" cy="589272"/>
          </a:xfrm>
          <a:prstGeom prst="ellipse">
            <a:avLst/>
          </a:prstGeom>
          <a:solidFill>
            <a:schemeClr val="bg2">
              <a:lumMod val="60000"/>
              <a:lumOff val="40000"/>
            </a:schemeClr>
          </a:solidFill>
          <a:ln>
            <a:solidFill>
              <a:srgbClr val="708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EGYPT</a:t>
            </a:r>
          </a:p>
        </p:txBody>
      </p:sp>
      <p:sp>
        <p:nvSpPr>
          <p:cNvPr id="13" name="Oval 12">
            <a:extLst>
              <a:ext uri="{FF2B5EF4-FFF2-40B4-BE49-F238E27FC236}">
                <a16:creationId xmlns:a16="http://schemas.microsoft.com/office/drawing/2014/main" id="{EF55F860-519C-486C-80DA-C7CE68B0AB5F}"/>
              </a:ext>
            </a:extLst>
          </p:cNvPr>
          <p:cNvSpPr/>
          <p:nvPr/>
        </p:nvSpPr>
        <p:spPr>
          <a:xfrm rot="20559647">
            <a:off x="855172" y="6249870"/>
            <a:ext cx="2185208" cy="317719"/>
          </a:xfrm>
          <a:prstGeom prst="ellipse">
            <a:avLst/>
          </a:prstGeom>
          <a:solidFill>
            <a:schemeClr val="bg2">
              <a:lumMod val="60000"/>
              <a:lumOff val="40000"/>
            </a:schemeClr>
          </a:solidFill>
          <a:ln>
            <a:solidFill>
              <a:srgbClr val="708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ETHIOPIA</a:t>
            </a:r>
          </a:p>
        </p:txBody>
      </p:sp>
    </p:spTree>
    <p:extLst>
      <p:ext uri="{BB962C8B-B14F-4D97-AF65-F5344CB8AC3E}">
        <p14:creationId xmlns:p14="http://schemas.microsoft.com/office/powerpoint/2010/main" val="516994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72929F2-AB3E-4B47-83EA-543C0CBB6EC9}"/>
              </a:ext>
            </a:extLst>
          </p:cNvPr>
          <p:cNvCxnSpPr>
            <a:cxnSpLocks/>
          </p:cNvCxnSpPr>
          <p:nvPr/>
        </p:nvCxnSpPr>
        <p:spPr>
          <a:xfrm flipV="1">
            <a:off x="1080664" y="2227568"/>
            <a:ext cx="0" cy="70339"/>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40C108E-47EF-4059-9E42-0F760BA566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
        <p:nvSpPr>
          <p:cNvPr id="5" name="Rectangle 4">
            <a:extLst>
              <a:ext uri="{FF2B5EF4-FFF2-40B4-BE49-F238E27FC236}">
                <a16:creationId xmlns:a16="http://schemas.microsoft.com/office/drawing/2014/main" id="{62D02328-1928-4689-9777-C1ECBA9C70CF}"/>
              </a:ext>
            </a:extLst>
          </p:cNvPr>
          <p:cNvSpPr/>
          <p:nvPr/>
        </p:nvSpPr>
        <p:spPr>
          <a:xfrm>
            <a:off x="110836" y="35098"/>
            <a:ext cx="11979564" cy="6582929"/>
          </a:xfrm>
          <a:prstGeom prst="rect">
            <a:avLst/>
          </a:prstGeom>
          <a:solidFill>
            <a:schemeClr val="accent1">
              <a:lumMod val="40000"/>
              <a:lumOff val="60000"/>
            </a:schemeClr>
          </a:solidFill>
          <a:ln w="228600">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28F</a:t>
            </a:r>
          </a:p>
        </p:txBody>
      </p:sp>
      <p:sp>
        <p:nvSpPr>
          <p:cNvPr id="6" name="Rectangle 5">
            <a:extLst>
              <a:ext uri="{FF2B5EF4-FFF2-40B4-BE49-F238E27FC236}">
                <a16:creationId xmlns:a16="http://schemas.microsoft.com/office/drawing/2014/main" id="{87960A51-A595-4739-A398-49371A74217C}"/>
              </a:ext>
            </a:extLst>
          </p:cNvPr>
          <p:cNvSpPr/>
          <p:nvPr/>
        </p:nvSpPr>
        <p:spPr>
          <a:xfrm>
            <a:off x="5539388" y="1075268"/>
            <a:ext cx="6363854" cy="5197954"/>
          </a:xfrm>
          <a:prstGeom prst="rect">
            <a:avLst/>
          </a:prstGeom>
          <a:solidFill>
            <a:schemeClr val="accent1">
              <a:lumMod val="20000"/>
              <a:lumOff val="80000"/>
            </a:schemeClr>
          </a:solidFill>
          <a:ln w="1143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n-US" sz="1950" b="1" dirty="0">
                <a:solidFill>
                  <a:schemeClr val="tx1"/>
                </a:solidFill>
              </a:rPr>
              <a:t>  10  For the stars of heaven and their constellations Will not give their light; The sun will be darkened in its going forth, And the moon will not cause its light to shine. </a:t>
            </a:r>
          </a:p>
          <a:p>
            <a:pPr lvl="1" algn="just"/>
            <a:r>
              <a:rPr lang="en-US" sz="1950" b="1" dirty="0">
                <a:solidFill>
                  <a:schemeClr val="tx1"/>
                </a:solidFill>
              </a:rPr>
              <a:t>  11  "I will punish the world for its evil, And the wicked for their iniquity; I will halt the arrogance of the proud, And will lay low the haughtiness of the terrible. </a:t>
            </a:r>
          </a:p>
          <a:p>
            <a:pPr lvl="1" algn="just"/>
            <a:r>
              <a:rPr lang="en-US" sz="1950" b="1" dirty="0">
                <a:solidFill>
                  <a:schemeClr val="tx1"/>
                </a:solidFill>
              </a:rPr>
              <a:t>  12  I will make a mortal more rare than fine gold, A man more than the golden wedge of Ophir. </a:t>
            </a:r>
          </a:p>
          <a:p>
            <a:pPr lvl="1" algn="just"/>
            <a:r>
              <a:rPr lang="en-US" sz="1950" b="1" dirty="0">
                <a:solidFill>
                  <a:schemeClr val="tx1"/>
                </a:solidFill>
              </a:rPr>
              <a:t>  13  Therefore I will shake the heavens, And the earth will move out of her place, In the wrath of the LORD of hosts And in the day of His fierce anger. </a:t>
            </a:r>
          </a:p>
          <a:p>
            <a:pPr lvl="1" algn="just"/>
            <a:r>
              <a:rPr lang="en-US" sz="1950" b="1" dirty="0">
                <a:solidFill>
                  <a:schemeClr val="tx1"/>
                </a:solidFill>
              </a:rPr>
              <a:t>  14  It shall be as the hunted gazelle, And as a sheep that no man takes up; Every man will turn to his own people, And everyone will flee to his own land. </a:t>
            </a:r>
          </a:p>
        </p:txBody>
      </p:sp>
      <p:sp>
        <p:nvSpPr>
          <p:cNvPr id="8" name="TextBox 7">
            <a:extLst>
              <a:ext uri="{FF2B5EF4-FFF2-40B4-BE49-F238E27FC236}">
                <a16:creationId xmlns:a16="http://schemas.microsoft.com/office/drawing/2014/main" id="{8B2504E9-3967-4602-8EE2-1A2FB1CDE980}"/>
              </a:ext>
            </a:extLst>
          </p:cNvPr>
          <p:cNvSpPr txBox="1"/>
          <p:nvPr/>
        </p:nvSpPr>
        <p:spPr>
          <a:xfrm>
            <a:off x="288758" y="1746444"/>
            <a:ext cx="5020997" cy="1538883"/>
          </a:xfrm>
          <a:prstGeom prst="rect">
            <a:avLst/>
          </a:prstGeom>
          <a:noFill/>
        </p:spPr>
        <p:txBody>
          <a:bodyPr wrap="square" rtlCol="0">
            <a:spAutoFit/>
          </a:bodyPr>
          <a:lstStyle/>
          <a:p>
            <a:pPr marL="176213" indent="-176213">
              <a:spcAft>
                <a:spcPts val="600"/>
              </a:spcAft>
              <a:buFont typeface="Arial" panose="020B0604020202020204" pitchFamily="34" charset="0"/>
              <a:buChar char="•"/>
            </a:pPr>
            <a:r>
              <a:rPr lang="en-US" sz="2800" b="1" dirty="0">
                <a:solidFill>
                  <a:schemeClr val="tx1"/>
                </a:solidFill>
              </a:rPr>
              <a:t> Fall figuratively described</a:t>
            </a:r>
          </a:p>
          <a:p>
            <a:pPr marL="176213" indent="-176213">
              <a:spcAft>
                <a:spcPts val="600"/>
              </a:spcAft>
              <a:buFont typeface="Arial" panose="020B0604020202020204" pitchFamily="34" charset="0"/>
              <a:buChar char="•"/>
            </a:pPr>
            <a:r>
              <a:rPr lang="en-US" sz="2800" b="1" dirty="0">
                <a:solidFill>
                  <a:schemeClr val="tx1"/>
                </a:solidFill>
              </a:rPr>
              <a:t> God’s nature demands it</a:t>
            </a:r>
          </a:p>
          <a:p>
            <a:pPr marL="176213" indent="-176213">
              <a:spcAft>
                <a:spcPts val="600"/>
              </a:spcAft>
              <a:buFont typeface="Arial" panose="020B0604020202020204" pitchFamily="34" charset="0"/>
              <a:buChar char="•"/>
            </a:pPr>
            <a:r>
              <a:rPr lang="en-US" sz="2800" b="1" dirty="0">
                <a:solidFill>
                  <a:schemeClr val="tx1"/>
                </a:solidFill>
              </a:rPr>
              <a:t> When God gets angry!</a:t>
            </a:r>
          </a:p>
        </p:txBody>
      </p:sp>
      <p:sp>
        <p:nvSpPr>
          <p:cNvPr id="9" name="Rectangle 8">
            <a:extLst>
              <a:ext uri="{FF2B5EF4-FFF2-40B4-BE49-F238E27FC236}">
                <a16:creationId xmlns:a16="http://schemas.microsoft.com/office/drawing/2014/main" id="{2B2E8D9C-5351-437F-92AF-FB50395EC052}"/>
              </a:ext>
            </a:extLst>
          </p:cNvPr>
          <p:cNvSpPr/>
          <p:nvPr/>
        </p:nvSpPr>
        <p:spPr>
          <a:xfrm>
            <a:off x="240632" y="272557"/>
            <a:ext cx="11662610" cy="707886"/>
          </a:xfrm>
          <a:prstGeom prst="rect">
            <a:avLst/>
          </a:prstGeom>
        </p:spPr>
        <p:txBody>
          <a:bodyPr wrap="square">
            <a:spAutoFit/>
          </a:bodyPr>
          <a:lstStyle/>
          <a:p>
            <a:pPr algn="ctr">
              <a:spcAft>
                <a:spcPts val="500"/>
              </a:spcAft>
            </a:pPr>
            <a:r>
              <a:rPr lang="en-US" sz="4000" b="1" dirty="0"/>
              <a:t>Babylon in Isaiah 13</a:t>
            </a:r>
            <a:endParaRPr lang="en-US" sz="1100" b="1" dirty="0">
              <a:solidFill>
                <a:schemeClr val="tx1"/>
              </a:solidFill>
              <a:latin typeface="Calibri" panose="020F0502020204030204" pitchFamily="34" charset="0"/>
            </a:endParaRPr>
          </a:p>
        </p:txBody>
      </p:sp>
      <p:cxnSp>
        <p:nvCxnSpPr>
          <p:cNvPr id="10" name="Straight Arrow Connector 9">
            <a:extLst>
              <a:ext uri="{FF2B5EF4-FFF2-40B4-BE49-F238E27FC236}">
                <a16:creationId xmlns:a16="http://schemas.microsoft.com/office/drawing/2014/main" id="{1DEC9439-9838-4D5C-9C81-150C33A121AC}"/>
              </a:ext>
            </a:extLst>
          </p:cNvPr>
          <p:cNvCxnSpPr>
            <a:cxnSpLocks/>
          </p:cNvCxnSpPr>
          <p:nvPr/>
        </p:nvCxnSpPr>
        <p:spPr>
          <a:xfrm>
            <a:off x="4484340" y="3046846"/>
            <a:ext cx="5158424" cy="14316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047FD1B-98DE-4147-A24C-4D37AE04FC77}"/>
              </a:ext>
            </a:extLst>
          </p:cNvPr>
          <p:cNvSpPr/>
          <p:nvPr/>
        </p:nvSpPr>
        <p:spPr>
          <a:xfrm>
            <a:off x="9731542" y="4384964"/>
            <a:ext cx="1469858" cy="3532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647D26BC-17D7-42F4-B385-3478A2FC3CB1}"/>
              </a:ext>
            </a:extLst>
          </p:cNvPr>
          <p:cNvSpPr/>
          <p:nvPr/>
        </p:nvSpPr>
        <p:spPr>
          <a:xfrm>
            <a:off x="9860973" y="4675909"/>
            <a:ext cx="1492827" cy="3498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5DC431E6-6671-489C-A404-ECCD4EAB3670}"/>
              </a:ext>
            </a:extLst>
          </p:cNvPr>
          <p:cNvCxnSpPr>
            <a:cxnSpLocks/>
          </p:cNvCxnSpPr>
          <p:nvPr/>
        </p:nvCxnSpPr>
        <p:spPr>
          <a:xfrm>
            <a:off x="4473967" y="3056116"/>
            <a:ext cx="5508233" cy="17947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530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72929F2-AB3E-4B47-83EA-543C0CBB6EC9}"/>
              </a:ext>
            </a:extLst>
          </p:cNvPr>
          <p:cNvCxnSpPr>
            <a:cxnSpLocks/>
          </p:cNvCxnSpPr>
          <p:nvPr/>
        </p:nvCxnSpPr>
        <p:spPr>
          <a:xfrm flipV="1">
            <a:off x="1080664" y="2227568"/>
            <a:ext cx="0" cy="70339"/>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40C108E-47EF-4059-9E42-0F760BA566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
        <p:nvSpPr>
          <p:cNvPr id="5" name="Rectangle 4">
            <a:extLst>
              <a:ext uri="{FF2B5EF4-FFF2-40B4-BE49-F238E27FC236}">
                <a16:creationId xmlns:a16="http://schemas.microsoft.com/office/drawing/2014/main" id="{62D02328-1928-4689-9777-C1ECBA9C70CF}"/>
              </a:ext>
            </a:extLst>
          </p:cNvPr>
          <p:cNvSpPr/>
          <p:nvPr/>
        </p:nvSpPr>
        <p:spPr>
          <a:xfrm>
            <a:off x="110836" y="35098"/>
            <a:ext cx="11979564" cy="6582929"/>
          </a:xfrm>
          <a:prstGeom prst="rect">
            <a:avLst/>
          </a:prstGeom>
          <a:solidFill>
            <a:schemeClr val="accent1">
              <a:lumMod val="40000"/>
              <a:lumOff val="60000"/>
            </a:schemeClr>
          </a:solidFill>
          <a:ln w="228600">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28F</a:t>
            </a:r>
          </a:p>
        </p:txBody>
      </p:sp>
      <p:sp>
        <p:nvSpPr>
          <p:cNvPr id="6" name="Rectangle 5">
            <a:extLst>
              <a:ext uri="{FF2B5EF4-FFF2-40B4-BE49-F238E27FC236}">
                <a16:creationId xmlns:a16="http://schemas.microsoft.com/office/drawing/2014/main" id="{87960A51-A595-4739-A398-49371A74217C}"/>
              </a:ext>
            </a:extLst>
          </p:cNvPr>
          <p:cNvSpPr/>
          <p:nvPr/>
        </p:nvSpPr>
        <p:spPr>
          <a:xfrm>
            <a:off x="5539388" y="1075268"/>
            <a:ext cx="6363854" cy="5197954"/>
          </a:xfrm>
          <a:prstGeom prst="rect">
            <a:avLst/>
          </a:prstGeom>
          <a:solidFill>
            <a:schemeClr val="accent1">
              <a:lumMod val="20000"/>
              <a:lumOff val="80000"/>
            </a:schemeClr>
          </a:solidFill>
          <a:ln w="1143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n-US" sz="1950" b="1" dirty="0">
                <a:solidFill>
                  <a:schemeClr val="tx1"/>
                </a:solidFill>
              </a:rPr>
              <a:t>  10  For the stars of heaven and their constellations Will not give their light; The sun will be darkened in its going forth, And the moon will not cause its light to shine. </a:t>
            </a:r>
          </a:p>
          <a:p>
            <a:pPr lvl="1" algn="just"/>
            <a:r>
              <a:rPr lang="en-US" sz="1950" b="1" dirty="0">
                <a:solidFill>
                  <a:schemeClr val="tx1"/>
                </a:solidFill>
              </a:rPr>
              <a:t>  11  "I will punish the world for its evil, And the wicked for their iniquity; I will halt the arrogance of the proud, And will lay low the haughtiness of the terrible. </a:t>
            </a:r>
          </a:p>
          <a:p>
            <a:pPr lvl="1" algn="just"/>
            <a:r>
              <a:rPr lang="en-US" sz="1950" b="1" dirty="0">
                <a:solidFill>
                  <a:schemeClr val="tx1"/>
                </a:solidFill>
              </a:rPr>
              <a:t>  12  I will make a mortal more rare than fine gold, A man more than the golden wedge of Ophir. </a:t>
            </a:r>
          </a:p>
          <a:p>
            <a:pPr lvl="1" algn="just"/>
            <a:r>
              <a:rPr lang="en-US" sz="1950" b="1" dirty="0">
                <a:solidFill>
                  <a:schemeClr val="tx1"/>
                </a:solidFill>
              </a:rPr>
              <a:t>  13  Therefore I will shake the heavens, And the earth will move out of her place, In the wrath of the LORD of hosts And in the day of His fierce anger. </a:t>
            </a:r>
          </a:p>
          <a:p>
            <a:pPr lvl="1" algn="just"/>
            <a:r>
              <a:rPr lang="en-US" sz="1950" b="1" dirty="0">
                <a:solidFill>
                  <a:schemeClr val="tx1"/>
                </a:solidFill>
              </a:rPr>
              <a:t>  14  It shall be as the hunted gazelle, And as a sheep that no man takes up; Every man will turn to his own people, And everyone will flee to his own land. </a:t>
            </a:r>
          </a:p>
        </p:txBody>
      </p:sp>
      <p:sp>
        <p:nvSpPr>
          <p:cNvPr id="8" name="TextBox 7">
            <a:extLst>
              <a:ext uri="{FF2B5EF4-FFF2-40B4-BE49-F238E27FC236}">
                <a16:creationId xmlns:a16="http://schemas.microsoft.com/office/drawing/2014/main" id="{8B2504E9-3967-4602-8EE2-1A2FB1CDE980}"/>
              </a:ext>
            </a:extLst>
          </p:cNvPr>
          <p:cNvSpPr txBox="1"/>
          <p:nvPr/>
        </p:nvSpPr>
        <p:spPr>
          <a:xfrm>
            <a:off x="288758" y="1746444"/>
            <a:ext cx="5063472" cy="2046714"/>
          </a:xfrm>
          <a:prstGeom prst="rect">
            <a:avLst/>
          </a:prstGeom>
          <a:noFill/>
        </p:spPr>
        <p:txBody>
          <a:bodyPr wrap="square" rtlCol="0">
            <a:spAutoFit/>
          </a:bodyPr>
          <a:lstStyle/>
          <a:p>
            <a:pPr marL="176213" indent="-176213">
              <a:spcAft>
                <a:spcPts val="600"/>
              </a:spcAft>
              <a:buFont typeface="Arial" panose="020B0604020202020204" pitchFamily="34" charset="0"/>
              <a:buChar char="•"/>
            </a:pPr>
            <a:r>
              <a:rPr lang="en-US" sz="2800" b="1" dirty="0">
                <a:solidFill>
                  <a:schemeClr val="tx1"/>
                </a:solidFill>
              </a:rPr>
              <a:t> Fall figuratively described</a:t>
            </a:r>
          </a:p>
          <a:p>
            <a:pPr marL="176213" indent="-176213">
              <a:spcAft>
                <a:spcPts val="600"/>
              </a:spcAft>
              <a:buFont typeface="Arial" panose="020B0604020202020204" pitchFamily="34" charset="0"/>
              <a:buChar char="•"/>
            </a:pPr>
            <a:r>
              <a:rPr lang="en-US" sz="2800" b="1" dirty="0">
                <a:solidFill>
                  <a:schemeClr val="tx1"/>
                </a:solidFill>
              </a:rPr>
              <a:t> God’s nature demands it</a:t>
            </a:r>
          </a:p>
          <a:p>
            <a:pPr marL="176213" indent="-176213">
              <a:spcAft>
                <a:spcPts val="600"/>
              </a:spcAft>
              <a:buFont typeface="Arial" panose="020B0604020202020204" pitchFamily="34" charset="0"/>
              <a:buChar char="•"/>
            </a:pPr>
            <a:r>
              <a:rPr lang="en-US" sz="2800" b="1" dirty="0">
                <a:solidFill>
                  <a:schemeClr val="tx1"/>
                </a:solidFill>
              </a:rPr>
              <a:t> When God gets angry!</a:t>
            </a:r>
          </a:p>
          <a:p>
            <a:pPr marL="176213" indent="-176213">
              <a:spcAft>
                <a:spcPts val="600"/>
              </a:spcAft>
              <a:buFont typeface="Arial" panose="020B0604020202020204" pitchFamily="34" charset="0"/>
              <a:buChar char="•"/>
            </a:pPr>
            <a:r>
              <a:rPr lang="en-US" sz="2800" b="1" dirty="0">
                <a:solidFill>
                  <a:schemeClr val="tx1"/>
                </a:solidFill>
              </a:rPr>
              <a:t> Desolation of Babylonians</a:t>
            </a:r>
          </a:p>
        </p:txBody>
      </p:sp>
      <p:sp>
        <p:nvSpPr>
          <p:cNvPr id="9" name="Rectangle 8">
            <a:extLst>
              <a:ext uri="{FF2B5EF4-FFF2-40B4-BE49-F238E27FC236}">
                <a16:creationId xmlns:a16="http://schemas.microsoft.com/office/drawing/2014/main" id="{2B2E8D9C-5351-437F-92AF-FB50395EC052}"/>
              </a:ext>
            </a:extLst>
          </p:cNvPr>
          <p:cNvSpPr/>
          <p:nvPr/>
        </p:nvSpPr>
        <p:spPr>
          <a:xfrm>
            <a:off x="240632" y="272557"/>
            <a:ext cx="11662610" cy="707886"/>
          </a:xfrm>
          <a:prstGeom prst="rect">
            <a:avLst/>
          </a:prstGeom>
        </p:spPr>
        <p:txBody>
          <a:bodyPr wrap="square">
            <a:spAutoFit/>
          </a:bodyPr>
          <a:lstStyle/>
          <a:p>
            <a:pPr algn="ctr">
              <a:spcAft>
                <a:spcPts val="500"/>
              </a:spcAft>
            </a:pPr>
            <a:r>
              <a:rPr lang="en-US" sz="4000" b="1" dirty="0"/>
              <a:t>Babylon in Isaiah 13</a:t>
            </a:r>
            <a:endParaRPr lang="en-US" sz="1100" b="1" dirty="0">
              <a:solidFill>
                <a:schemeClr val="tx1"/>
              </a:solidFill>
              <a:latin typeface="Calibri" panose="020F0502020204030204" pitchFamily="34" charset="0"/>
            </a:endParaRPr>
          </a:p>
        </p:txBody>
      </p:sp>
      <p:cxnSp>
        <p:nvCxnSpPr>
          <p:cNvPr id="10" name="Straight Arrow Connector 9">
            <a:extLst>
              <a:ext uri="{FF2B5EF4-FFF2-40B4-BE49-F238E27FC236}">
                <a16:creationId xmlns:a16="http://schemas.microsoft.com/office/drawing/2014/main" id="{1DEC9439-9838-4D5C-9C81-150C33A121AC}"/>
              </a:ext>
            </a:extLst>
          </p:cNvPr>
          <p:cNvCxnSpPr>
            <a:cxnSpLocks/>
            <a:endCxn id="11" idx="1"/>
          </p:cNvCxnSpPr>
          <p:nvPr/>
        </p:nvCxnSpPr>
        <p:spPr>
          <a:xfrm>
            <a:off x="5185064" y="3480955"/>
            <a:ext cx="3625131" cy="15684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047FD1B-98DE-4147-A24C-4D37AE04FC77}"/>
              </a:ext>
            </a:extLst>
          </p:cNvPr>
          <p:cNvSpPr/>
          <p:nvPr/>
        </p:nvSpPr>
        <p:spPr>
          <a:xfrm>
            <a:off x="8499764" y="4998027"/>
            <a:ext cx="2119753" cy="3509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900E4E67-4128-4812-8A7E-BC6998564591}"/>
              </a:ext>
            </a:extLst>
          </p:cNvPr>
          <p:cNvSpPr/>
          <p:nvPr/>
        </p:nvSpPr>
        <p:spPr>
          <a:xfrm>
            <a:off x="8968904" y="5284178"/>
            <a:ext cx="1803013" cy="34480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0DE74205-F218-4E1E-8E80-28B756B9AFA3}"/>
              </a:ext>
            </a:extLst>
          </p:cNvPr>
          <p:cNvSpPr/>
          <p:nvPr/>
        </p:nvSpPr>
        <p:spPr>
          <a:xfrm>
            <a:off x="7973291" y="5628984"/>
            <a:ext cx="1856509" cy="3509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4C65E8D9-432B-4DE3-BC7E-1F086F25C80E}"/>
              </a:ext>
            </a:extLst>
          </p:cNvPr>
          <p:cNvCxnSpPr>
            <a:cxnSpLocks/>
            <a:endCxn id="12" idx="2"/>
          </p:cNvCxnSpPr>
          <p:nvPr/>
        </p:nvCxnSpPr>
        <p:spPr>
          <a:xfrm>
            <a:off x="5185064" y="3480954"/>
            <a:ext cx="3783840" cy="197562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D0D45C6-1987-4D40-8302-154270E1EE77}"/>
              </a:ext>
            </a:extLst>
          </p:cNvPr>
          <p:cNvCxnSpPr>
            <a:cxnSpLocks/>
            <a:endCxn id="13" idx="2"/>
          </p:cNvCxnSpPr>
          <p:nvPr/>
        </p:nvCxnSpPr>
        <p:spPr>
          <a:xfrm>
            <a:off x="5185064" y="3488287"/>
            <a:ext cx="2788227" cy="23161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395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72929F2-AB3E-4B47-83EA-543C0CBB6EC9}"/>
              </a:ext>
            </a:extLst>
          </p:cNvPr>
          <p:cNvCxnSpPr>
            <a:cxnSpLocks/>
          </p:cNvCxnSpPr>
          <p:nvPr/>
        </p:nvCxnSpPr>
        <p:spPr>
          <a:xfrm flipV="1">
            <a:off x="1080664" y="2227568"/>
            <a:ext cx="0" cy="70339"/>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40C108E-47EF-4059-9E42-0F760BA566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
        <p:nvSpPr>
          <p:cNvPr id="5" name="Rectangle 4">
            <a:extLst>
              <a:ext uri="{FF2B5EF4-FFF2-40B4-BE49-F238E27FC236}">
                <a16:creationId xmlns:a16="http://schemas.microsoft.com/office/drawing/2014/main" id="{62D02328-1928-4689-9777-C1ECBA9C70CF}"/>
              </a:ext>
            </a:extLst>
          </p:cNvPr>
          <p:cNvSpPr/>
          <p:nvPr/>
        </p:nvSpPr>
        <p:spPr>
          <a:xfrm>
            <a:off x="110836" y="35098"/>
            <a:ext cx="11979564" cy="6582929"/>
          </a:xfrm>
          <a:prstGeom prst="rect">
            <a:avLst/>
          </a:prstGeom>
          <a:solidFill>
            <a:schemeClr val="accent1">
              <a:lumMod val="40000"/>
              <a:lumOff val="60000"/>
            </a:schemeClr>
          </a:solidFill>
          <a:ln w="228600">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a:t>
            </a:r>
          </a:p>
        </p:txBody>
      </p:sp>
      <p:sp>
        <p:nvSpPr>
          <p:cNvPr id="4" name="Rectangle 3">
            <a:extLst>
              <a:ext uri="{FF2B5EF4-FFF2-40B4-BE49-F238E27FC236}">
                <a16:creationId xmlns:a16="http://schemas.microsoft.com/office/drawing/2014/main" id="{C6515041-E353-4ADB-BC6D-5FD5CFB9173B}"/>
              </a:ext>
            </a:extLst>
          </p:cNvPr>
          <p:cNvSpPr/>
          <p:nvPr/>
        </p:nvSpPr>
        <p:spPr>
          <a:xfrm>
            <a:off x="240632" y="272557"/>
            <a:ext cx="11662610" cy="707886"/>
          </a:xfrm>
          <a:prstGeom prst="rect">
            <a:avLst/>
          </a:prstGeom>
        </p:spPr>
        <p:txBody>
          <a:bodyPr wrap="square">
            <a:spAutoFit/>
          </a:bodyPr>
          <a:lstStyle/>
          <a:p>
            <a:pPr algn="ctr">
              <a:spcAft>
                <a:spcPts val="500"/>
              </a:spcAft>
            </a:pPr>
            <a:r>
              <a:rPr lang="en-US" sz="4000" b="1" dirty="0"/>
              <a:t>Babylon in Isaiah 13</a:t>
            </a:r>
            <a:endParaRPr lang="en-US" sz="1100" b="1" dirty="0">
              <a:solidFill>
                <a:schemeClr val="tx1"/>
              </a:solidFill>
              <a:latin typeface="Calibri" panose="020F0502020204030204" pitchFamily="34" charset="0"/>
            </a:endParaRPr>
          </a:p>
        </p:txBody>
      </p:sp>
      <p:sp>
        <p:nvSpPr>
          <p:cNvPr id="6" name="Rectangle 5">
            <a:extLst>
              <a:ext uri="{FF2B5EF4-FFF2-40B4-BE49-F238E27FC236}">
                <a16:creationId xmlns:a16="http://schemas.microsoft.com/office/drawing/2014/main" id="{87960A51-A595-4739-A398-49371A74217C}"/>
              </a:ext>
            </a:extLst>
          </p:cNvPr>
          <p:cNvSpPr/>
          <p:nvPr/>
        </p:nvSpPr>
        <p:spPr>
          <a:xfrm>
            <a:off x="5539388" y="1075268"/>
            <a:ext cx="6363854" cy="5197954"/>
          </a:xfrm>
          <a:prstGeom prst="rect">
            <a:avLst/>
          </a:prstGeom>
          <a:solidFill>
            <a:schemeClr val="accent1">
              <a:lumMod val="20000"/>
              <a:lumOff val="80000"/>
            </a:schemeClr>
          </a:solidFill>
          <a:ln w="1143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endParaRPr lang="en-US" sz="2000" b="1" dirty="0">
              <a:solidFill>
                <a:schemeClr val="tx1"/>
              </a:solidFill>
            </a:endParaRPr>
          </a:p>
          <a:p>
            <a:pPr lvl="1" algn="just"/>
            <a:endParaRPr lang="en-US" sz="2000" b="1" dirty="0">
              <a:solidFill>
                <a:schemeClr val="tx1"/>
              </a:solidFill>
            </a:endParaRPr>
          </a:p>
          <a:p>
            <a:pPr lvl="1" algn="just"/>
            <a:r>
              <a:rPr lang="en-US" sz="2000" b="1" dirty="0">
                <a:solidFill>
                  <a:schemeClr val="tx1"/>
                </a:solidFill>
              </a:rPr>
              <a:t>  15  Everyone who is found will be thrust through, And everyone who is captured will fall by the sword. </a:t>
            </a:r>
          </a:p>
          <a:p>
            <a:pPr lvl="1" algn="just"/>
            <a:r>
              <a:rPr lang="en-US" sz="2000" b="1" dirty="0">
                <a:solidFill>
                  <a:schemeClr val="tx1"/>
                </a:solidFill>
              </a:rPr>
              <a:t>  16  Their children also will be dashed to pieces before their eyes; Their houses will be plundered And their wives ravished. </a:t>
            </a:r>
          </a:p>
          <a:p>
            <a:pPr lvl="1" algn="just"/>
            <a:r>
              <a:rPr lang="en-US" sz="2000" b="1" dirty="0">
                <a:solidFill>
                  <a:schemeClr val="tx1"/>
                </a:solidFill>
              </a:rPr>
              <a:t>  17  "Behold, I will stir up the Medes against them, Who will not regard silver; And as for gold, they will not delight in it. . . </a:t>
            </a:r>
            <a:r>
              <a:rPr lang="en-US" sz="800" b="1" dirty="0">
                <a:solidFill>
                  <a:schemeClr val="tx1"/>
                </a:solidFill>
              </a:rPr>
              <a:t>. . </a:t>
            </a:r>
          </a:p>
          <a:p>
            <a:pPr lvl="1" algn="just"/>
            <a:r>
              <a:rPr lang="en-US" sz="800" b="1" dirty="0">
                <a:solidFill>
                  <a:schemeClr val="tx1"/>
                </a:solidFill>
              </a:rPr>
              <a:t> </a:t>
            </a:r>
          </a:p>
          <a:p>
            <a:pPr lvl="1" algn="just"/>
            <a:r>
              <a:rPr lang="en-US" sz="2000" b="1" dirty="0">
                <a:solidFill>
                  <a:schemeClr val="tx1"/>
                </a:solidFill>
              </a:rPr>
              <a:t>  19  And Babylon, the glory of kingdoms, The beauty of the Chaldeans' pride, Will be as when God overthrew Sodom and Gomorrah. </a:t>
            </a:r>
          </a:p>
          <a:p>
            <a:pPr lvl="1" algn="just"/>
            <a:r>
              <a:rPr lang="en-US" sz="2000" b="1" dirty="0">
                <a:solidFill>
                  <a:schemeClr val="tx1"/>
                </a:solidFill>
              </a:rPr>
              <a:t>  20  It will never be inhabited, Nor will it be settled from generation to generation; Nor will the Arabian pitch tents there, Nor will the shepherds make their sheepfolds there.</a:t>
            </a:r>
            <a:endParaRPr lang="en-US" sz="700" b="1" dirty="0">
              <a:solidFill>
                <a:schemeClr val="tx1"/>
              </a:solidFill>
            </a:endParaRPr>
          </a:p>
          <a:p>
            <a:pPr lvl="1" algn="just"/>
            <a:endParaRPr lang="en-US" sz="700" b="1" dirty="0">
              <a:solidFill>
                <a:schemeClr val="tx1"/>
              </a:solidFill>
            </a:endParaRPr>
          </a:p>
          <a:p>
            <a:pPr lvl="1" algn="just"/>
            <a:endParaRPr lang="en-US" sz="700" b="1" dirty="0">
              <a:solidFill>
                <a:schemeClr val="tx1"/>
              </a:solidFill>
            </a:endParaRPr>
          </a:p>
          <a:p>
            <a:pPr lvl="1" algn="just"/>
            <a:endParaRPr lang="en-US" sz="700" b="1" dirty="0">
              <a:solidFill>
                <a:schemeClr val="tx1"/>
              </a:solidFill>
            </a:endParaRPr>
          </a:p>
          <a:p>
            <a:pPr lvl="1" algn="just"/>
            <a:endParaRPr lang="en-US" sz="700" b="1" dirty="0">
              <a:solidFill>
                <a:schemeClr val="tx1"/>
              </a:solidFill>
            </a:endParaRPr>
          </a:p>
          <a:p>
            <a:pPr lvl="1" algn="just"/>
            <a:endParaRPr lang="en-US" sz="700" b="1" dirty="0">
              <a:solidFill>
                <a:schemeClr val="tx1"/>
              </a:solidFill>
            </a:endParaRPr>
          </a:p>
          <a:p>
            <a:pPr lvl="1" algn="just"/>
            <a:endParaRPr lang="en-US" sz="700" b="1" dirty="0">
              <a:solidFill>
                <a:schemeClr val="tx1"/>
              </a:solidFill>
            </a:endParaRPr>
          </a:p>
        </p:txBody>
      </p:sp>
      <p:sp>
        <p:nvSpPr>
          <p:cNvPr id="8" name="TextBox 7">
            <a:extLst>
              <a:ext uri="{FF2B5EF4-FFF2-40B4-BE49-F238E27FC236}">
                <a16:creationId xmlns:a16="http://schemas.microsoft.com/office/drawing/2014/main" id="{8B2504E9-3967-4602-8EE2-1A2FB1CDE980}"/>
              </a:ext>
            </a:extLst>
          </p:cNvPr>
          <p:cNvSpPr txBox="1"/>
          <p:nvPr/>
        </p:nvSpPr>
        <p:spPr>
          <a:xfrm>
            <a:off x="288758" y="1746444"/>
            <a:ext cx="5250630" cy="523220"/>
          </a:xfrm>
          <a:prstGeom prst="rect">
            <a:avLst/>
          </a:prstGeom>
          <a:noFill/>
        </p:spPr>
        <p:txBody>
          <a:bodyPr wrap="square" rtlCol="0">
            <a:spAutoFit/>
          </a:bodyPr>
          <a:lstStyle/>
          <a:p>
            <a:pPr marL="176213" indent="-176213">
              <a:spcAft>
                <a:spcPts val="600"/>
              </a:spcAft>
              <a:buFont typeface="Arial" panose="020B0604020202020204" pitchFamily="34" charset="0"/>
              <a:buChar char="•"/>
            </a:pPr>
            <a:r>
              <a:rPr lang="en-US" sz="2800" b="1" dirty="0">
                <a:solidFill>
                  <a:schemeClr val="tx1"/>
                </a:solidFill>
              </a:rPr>
              <a:t> Total destruction</a:t>
            </a:r>
          </a:p>
        </p:txBody>
      </p:sp>
      <p:cxnSp>
        <p:nvCxnSpPr>
          <p:cNvPr id="9" name="Straight Arrow Connector 8">
            <a:extLst>
              <a:ext uri="{FF2B5EF4-FFF2-40B4-BE49-F238E27FC236}">
                <a16:creationId xmlns:a16="http://schemas.microsoft.com/office/drawing/2014/main" id="{9D0CCE53-8960-49E9-9285-FA0AFA702D8C}"/>
              </a:ext>
            </a:extLst>
          </p:cNvPr>
          <p:cNvCxnSpPr>
            <a:cxnSpLocks/>
          </p:cNvCxnSpPr>
          <p:nvPr/>
        </p:nvCxnSpPr>
        <p:spPr>
          <a:xfrm flipV="1">
            <a:off x="3614640" y="1350818"/>
            <a:ext cx="2241179" cy="6572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23885800-2475-44DA-A3A2-0106D64404BC}"/>
              </a:ext>
            </a:extLst>
          </p:cNvPr>
          <p:cNvSpPr/>
          <p:nvPr/>
        </p:nvSpPr>
        <p:spPr>
          <a:xfrm>
            <a:off x="5855819" y="1082366"/>
            <a:ext cx="1646417" cy="3471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0B8BC346-C26C-4FB2-B3C4-320C1E35F40E}"/>
              </a:ext>
            </a:extLst>
          </p:cNvPr>
          <p:cNvSpPr/>
          <p:nvPr/>
        </p:nvSpPr>
        <p:spPr>
          <a:xfrm>
            <a:off x="6095999" y="1468735"/>
            <a:ext cx="1478973" cy="3623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520BB1F0-A34F-410F-88B6-3D60E0707D4B}"/>
              </a:ext>
            </a:extLst>
          </p:cNvPr>
          <p:cNvSpPr/>
          <p:nvPr/>
        </p:nvSpPr>
        <p:spPr>
          <a:xfrm>
            <a:off x="6762749" y="2043389"/>
            <a:ext cx="1478973" cy="3623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CCD7049F-8D96-477E-945E-C1B652C949A3}"/>
              </a:ext>
            </a:extLst>
          </p:cNvPr>
          <p:cNvSpPr/>
          <p:nvPr/>
        </p:nvSpPr>
        <p:spPr>
          <a:xfrm>
            <a:off x="6390408" y="2660246"/>
            <a:ext cx="1478973" cy="3623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B7F30230-D420-4746-BDA5-C7FCE19A0F47}"/>
              </a:ext>
            </a:extLst>
          </p:cNvPr>
          <p:cNvCxnSpPr>
            <a:cxnSpLocks/>
          </p:cNvCxnSpPr>
          <p:nvPr/>
        </p:nvCxnSpPr>
        <p:spPr>
          <a:xfrm flipV="1">
            <a:off x="3696552" y="1625072"/>
            <a:ext cx="2288612" cy="3984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BE57527-3232-4B04-BF2D-C29BC9809936}"/>
              </a:ext>
            </a:extLst>
          </p:cNvPr>
          <p:cNvCxnSpPr>
            <a:cxnSpLocks/>
            <a:endCxn id="12" idx="2"/>
          </p:cNvCxnSpPr>
          <p:nvPr/>
        </p:nvCxnSpPr>
        <p:spPr>
          <a:xfrm>
            <a:off x="3645023" y="2043390"/>
            <a:ext cx="3117726" cy="1811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69FFB78-004D-45E9-8B44-9C8E1D3969DC}"/>
              </a:ext>
            </a:extLst>
          </p:cNvPr>
          <p:cNvCxnSpPr>
            <a:cxnSpLocks/>
          </p:cNvCxnSpPr>
          <p:nvPr/>
        </p:nvCxnSpPr>
        <p:spPr>
          <a:xfrm>
            <a:off x="3662862" y="2089289"/>
            <a:ext cx="2668432" cy="7125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227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72929F2-AB3E-4B47-83EA-543C0CBB6EC9}"/>
              </a:ext>
            </a:extLst>
          </p:cNvPr>
          <p:cNvCxnSpPr>
            <a:cxnSpLocks/>
          </p:cNvCxnSpPr>
          <p:nvPr/>
        </p:nvCxnSpPr>
        <p:spPr>
          <a:xfrm flipV="1">
            <a:off x="1080664" y="2227568"/>
            <a:ext cx="0" cy="70339"/>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40C108E-47EF-4059-9E42-0F760BA566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
        <p:nvSpPr>
          <p:cNvPr id="5" name="Rectangle 4">
            <a:extLst>
              <a:ext uri="{FF2B5EF4-FFF2-40B4-BE49-F238E27FC236}">
                <a16:creationId xmlns:a16="http://schemas.microsoft.com/office/drawing/2014/main" id="{62D02328-1928-4689-9777-C1ECBA9C70CF}"/>
              </a:ext>
            </a:extLst>
          </p:cNvPr>
          <p:cNvSpPr/>
          <p:nvPr/>
        </p:nvSpPr>
        <p:spPr>
          <a:xfrm>
            <a:off x="110836" y="35098"/>
            <a:ext cx="11979564" cy="6582929"/>
          </a:xfrm>
          <a:prstGeom prst="rect">
            <a:avLst/>
          </a:prstGeom>
          <a:solidFill>
            <a:schemeClr val="accent1">
              <a:lumMod val="40000"/>
              <a:lumOff val="60000"/>
            </a:schemeClr>
          </a:solidFill>
          <a:ln w="228600">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a:t>
            </a:r>
          </a:p>
        </p:txBody>
      </p:sp>
      <p:sp>
        <p:nvSpPr>
          <p:cNvPr id="4" name="Rectangle 3">
            <a:extLst>
              <a:ext uri="{FF2B5EF4-FFF2-40B4-BE49-F238E27FC236}">
                <a16:creationId xmlns:a16="http://schemas.microsoft.com/office/drawing/2014/main" id="{C6515041-E353-4ADB-BC6D-5FD5CFB9173B}"/>
              </a:ext>
            </a:extLst>
          </p:cNvPr>
          <p:cNvSpPr/>
          <p:nvPr/>
        </p:nvSpPr>
        <p:spPr>
          <a:xfrm>
            <a:off x="240632" y="272557"/>
            <a:ext cx="11662610" cy="707886"/>
          </a:xfrm>
          <a:prstGeom prst="rect">
            <a:avLst/>
          </a:prstGeom>
        </p:spPr>
        <p:txBody>
          <a:bodyPr wrap="square">
            <a:spAutoFit/>
          </a:bodyPr>
          <a:lstStyle/>
          <a:p>
            <a:pPr algn="ctr">
              <a:spcAft>
                <a:spcPts val="500"/>
              </a:spcAft>
            </a:pPr>
            <a:r>
              <a:rPr lang="en-US" sz="4000" b="1" dirty="0"/>
              <a:t>Babylon in Isaiah 13</a:t>
            </a:r>
            <a:endParaRPr lang="en-US" sz="1100" b="1" dirty="0">
              <a:solidFill>
                <a:schemeClr val="tx1"/>
              </a:solidFill>
              <a:latin typeface="Calibri" panose="020F0502020204030204" pitchFamily="34" charset="0"/>
            </a:endParaRPr>
          </a:p>
        </p:txBody>
      </p:sp>
      <p:sp>
        <p:nvSpPr>
          <p:cNvPr id="6" name="Rectangle 5">
            <a:extLst>
              <a:ext uri="{FF2B5EF4-FFF2-40B4-BE49-F238E27FC236}">
                <a16:creationId xmlns:a16="http://schemas.microsoft.com/office/drawing/2014/main" id="{87960A51-A595-4739-A398-49371A74217C}"/>
              </a:ext>
            </a:extLst>
          </p:cNvPr>
          <p:cNvSpPr/>
          <p:nvPr/>
        </p:nvSpPr>
        <p:spPr>
          <a:xfrm>
            <a:off x="5539388" y="1075268"/>
            <a:ext cx="6363854" cy="5197954"/>
          </a:xfrm>
          <a:prstGeom prst="rect">
            <a:avLst/>
          </a:prstGeom>
          <a:solidFill>
            <a:schemeClr val="accent1">
              <a:lumMod val="20000"/>
              <a:lumOff val="80000"/>
            </a:schemeClr>
          </a:solidFill>
          <a:ln w="1143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endParaRPr lang="en-US" sz="2000" b="1" dirty="0">
              <a:solidFill>
                <a:schemeClr val="tx1"/>
              </a:solidFill>
            </a:endParaRPr>
          </a:p>
          <a:p>
            <a:pPr lvl="1" algn="just"/>
            <a:endParaRPr lang="en-US" sz="2000" b="1" dirty="0">
              <a:solidFill>
                <a:schemeClr val="tx1"/>
              </a:solidFill>
            </a:endParaRPr>
          </a:p>
          <a:p>
            <a:pPr lvl="1" algn="just"/>
            <a:r>
              <a:rPr lang="en-US" sz="2000" b="1" dirty="0">
                <a:solidFill>
                  <a:schemeClr val="tx1"/>
                </a:solidFill>
              </a:rPr>
              <a:t>  15  Everyone who is found will be thrust through, And everyone who is captured will fall by the sword. </a:t>
            </a:r>
          </a:p>
          <a:p>
            <a:pPr lvl="1" algn="just"/>
            <a:r>
              <a:rPr lang="en-US" sz="2000" b="1" dirty="0">
                <a:solidFill>
                  <a:schemeClr val="tx1"/>
                </a:solidFill>
              </a:rPr>
              <a:t>  16  Their children also will be dashed to pieces before their eyes; Their houses will be plundered And their wives ravished. </a:t>
            </a:r>
          </a:p>
          <a:p>
            <a:pPr lvl="1" algn="just"/>
            <a:r>
              <a:rPr lang="en-US" sz="2000" b="1" dirty="0">
                <a:solidFill>
                  <a:schemeClr val="tx1"/>
                </a:solidFill>
              </a:rPr>
              <a:t>  17  "Behold, I will stir up the Medes against them, Who will not regard silver; And as for gold, they will not delight in it. . . </a:t>
            </a:r>
            <a:r>
              <a:rPr lang="en-US" sz="800" b="1" dirty="0">
                <a:solidFill>
                  <a:schemeClr val="tx1"/>
                </a:solidFill>
              </a:rPr>
              <a:t>. . </a:t>
            </a:r>
          </a:p>
          <a:p>
            <a:pPr lvl="1" algn="just"/>
            <a:r>
              <a:rPr lang="en-US" sz="800" b="1" dirty="0">
                <a:solidFill>
                  <a:schemeClr val="tx1"/>
                </a:solidFill>
              </a:rPr>
              <a:t> </a:t>
            </a:r>
          </a:p>
          <a:p>
            <a:pPr lvl="1" algn="just"/>
            <a:r>
              <a:rPr lang="en-US" sz="2000" b="1" dirty="0">
                <a:solidFill>
                  <a:schemeClr val="tx1"/>
                </a:solidFill>
              </a:rPr>
              <a:t>  19  And Babylon, the glory of kingdoms, The beauty of the Chaldeans' pride, Will be as when God overthrew Sodom and Gomorrah. </a:t>
            </a:r>
          </a:p>
          <a:p>
            <a:pPr lvl="1" algn="just"/>
            <a:r>
              <a:rPr lang="en-US" sz="2000" b="1" dirty="0">
                <a:solidFill>
                  <a:schemeClr val="tx1"/>
                </a:solidFill>
              </a:rPr>
              <a:t>  20  It will never be inhabited, Nor will it be settled from generation to generation; Nor will the Arabian pitch tents there, Nor will the shepherds make their sheepfolds there.</a:t>
            </a:r>
            <a:endParaRPr lang="en-US" sz="700" b="1" dirty="0">
              <a:solidFill>
                <a:schemeClr val="tx1"/>
              </a:solidFill>
            </a:endParaRPr>
          </a:p>
          <a:p>
            <a:pPr lvl="1" algn="just"/>
            <a:endParaRPr lang="en-US" sz="700" b="1" dirty="0">
              <a:solidFill>
                <a:schemeClr val="tx1"/>
              </a:solidFill>
            </a:endParaRPr>
          </a:p>
          <a:p>
            <a:pPr lvl="1" algn="just"/>
            <a:endParaRPr lang="en-US" sz="700" b="1" dirty="0">
              <a:solidFill>
                <a:schemeClr val="tx1"/>
              </a:solidFill>
            </a:endParaRPr>
          </a:p>
          <a:p>
            <a:pPr lvl="1" algn="just"/>
            <a:endParaRPr lang="en-US" sz="700" b="1" dirty="0">
              <a:solidFill>
                <a:schemeClr val="tx1"/>
              </a:solidFill>
            </a:endParaRPr>
          </a:p>
          <a:p>
            <a:pPr lvl="1" algn="just"/>
            <a:endParaRPr lang="en-US" sz="700" b="1" dirty="0">
              <a:solidFill>
                <a:schemeClr val="tx1"/>
              </a:solidFill>
            </a:endParaRPr>
          </a:p>
          <a:p>
            <a:pPr lvl="1" algn="just"/>
            <a:endParaRPr lang="en-US" sz="700" b="1" dirty="0">
              <a:solidFill>
                <a:schemeClr val="tx1"/>
              </a:solidFill>
            </a:endParaRPr>
          </a:p>
          <a:p>
            <a:pPr lvl="1" algn="just"/>
            <a:endParaRPr lang="en-US" sz="700" b="1" dirty="0">
              <a:solidFill>
                <a:schemeClr val="tx1"/>
              </a:solidFill>
            </a:endParaRPr>
          </a:p>
        </p:txBody>
      </p:sp>
      <p:sp>
        <p:nvSpPr>
          <p:cNvPr id="8" name="TextBox 7">
            <a:extLst>
              <a:ext uri="{FF2B5EF4-FFF2-40B4-BE49-F238E27FC236}">
                <a16:creationId xmlns:a16="http://schemas.microsoft.com/office/drawing/2014/main" id="{8B2504E9-3967-4602-8EE2-1A2FB1CDE980}"/>
              </a:ext>
            </a:extLst>
          </p:cNvPr>
          <p:cNvSpPr txBox="1"/>
          <p:nvPr/>
        </p:nvSpPr>
        <p:spPr>
          <a:xfrm>
            <a:off x="288758" y="1746444"/>
            <a:ext cx="5250630" cy="1031051"/>
          </a:xfrm>
          <a:prstGeom prst="rect">
            <a:avLst/>
          </a:prstGeom>
          <a:noFill/>
        </p:spPr>
        <p:txBody>
          <a:bodyPr wrap="square" rtlCol="0">
            <a:spAutoFit/>
          </a:bodyPr>
          <a:lstStyle/>
          <a:p>
            <a:pPr marL="176213" indent="-176213">
              <a:spcAft>
                <a:spcPts val="600"/>
              </a:spcAft>
              <a:buFont typeface="Arial" panose="020B0604020202020204" pitchFamily="34" charset="0"/>
              <a:buChar char="•"/>
            </a:pPr>
            <a:r>
              <a:rPr lang="en-US" sz="2800" b="1" dirty="0">
                <a:solidFill>
                  <a:schemeClr val="tx1"/>
                </a:solidFill>
              </a:rPr>
              <a:t> Total destruction</a:t>
            </a:r>
          </a:p>
          <a:p>
            <a:pPr marL="176213" indent="-176213">
              <a:spcAft>
                <a:spcPts val="600"/>
              </a:spcAft>
              <a:buFont typeface="Arial" panose="020B0604020202020204" pitchFamily="34" charset="0"/>
              <a:buChar char="•"/>
            </a:pPr>
            <a:r>
              <a:rPr lang="en-US" sz="2800" b="1" dirty="0">
                <a:solidFill>
                  <a:schemeClr val="tx1"/>
                </a:solidFill>
              </a:rPr>
              <a:t> Tells nation who He will use</a:t>
            </a:r>
          </a:p>
        </p:txBody>
      </p:sp>
      <p:cxnSp>
        <p:nvCxnSpPr>
          <p:cNvPr id="9" name="Straight Arrow Connector 8">
            <a:extLst>
              <a:ext uri="{FF2B5EF4-FFF2-40B4-BE49-F238E27FC236}">
                <a16:creationId xmlns:a16="http://schemas.microsoft.com/office/drawing/2014/main" id="{9D0CCE53-8960-49E9-9285-FA0AFA702D8C}"/>
              </a:ext>
            </a:extLst>
          </p:cNvPr>
          <p:cNvCxnSpPr>
            <a:cxnSpLocks/>
          </p:cNvCxnSpPr>
          <p:nvPr/>
        </p:nvCxnSpPr>
        <p:spPr>
          <a:xfrm>
            <a:off x="5394613" y="2531213"/>
            <a:ext cx="3416878" cy="5902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23885800-2475-44DA-A3A2-0106D64404BC}"/>
              </a:ext>
            </a:extLst>
          </p:cNvPr>
          <p:cNvSpPr/>
          <p:nvPr/>
        </p:nvSpPr>
        <p:spPr>
          <a:xfrm>
            <a:off x="8894617" y="2916312"/>
            <a:ext cx="1620991" cy="4102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10533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72929F2-AB3E-4B47-83EA-543C0CBB6EC9}"/>
              </a:ext>
            </a:extLst>
          </p:cNvPr>
          <p:cNvCxnSpPr>
            <a:cxnSpLocks/>
          </p:cNvCxnSpPr>
          <p:nvPr/>
        </p:nvCxnSpPr>
        <p:spPr>
          <a:xfrm flipV="1">
            <a:off x="1080664" y="2227568"/>
            <a:ext cx="0" cy="70339"/>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40C108E-47EF-4059-9E42-0F760BA566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
        <p:nvSpPr>
          <p:cNvPr id="5" name="Rectangle 4">
            <a:extLst>
              <a:ext uri="{FF2B5EF4-FFF2-40B4-BE49-F238E27FC236}">
                <a16:creationId xmlns:a16="http://schemas.microsoft.com/office/drawing/2014/main" id="{62D02328-1928-4689-9777-C1ECBA9C70CF}"/>
              </a:ext>
            </a:extLst>
          </p:cNvPr>
          <p:cNvSpPr/>
          <p:nvPr/>
        </p:nvSpPr>
        <p:spPr>
          <a:xfrm>
            <a:off x="110836" y="35098"/>
            <a:ext cx="11979564" cy="6582929"/>
          </a:xfrm>
          <a:prstGeom prst="rect">
            <a:avLst/>
          </a:prstGeom>
          <a:solidFill>
            <a:schemeClr val="accent1">
              <a:lumMod val="40000"/>
              <a:lumOff val="60000"/>
            </a:schemeClr>
          </a:solidFill>
          <a:ln w="228600">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a:t>
            </a:r>
          </a:p>
        </p:txBody>
      </p:sp>
      <p:sp>
        <p:nvSpPr>
          <p:cNvPr id="4" name="Rectangle 3">
            <a:extLst>
              <a:ext uri="{FF2B5EF4-FFF2-40B4-BE49-F238E27FC236}">
                <a16:creationId xmlns:a16="http://schemas.microsoft.com/office/drawing/2014/main" id="{C6515041-E353-4ADB-BC6D-5FD5CFB9173B}"/>
              </a:ext>
            </a:extLst>
          </p:cNvPr>
          <p:cNvSpPr/>
          <p:nvPr/>
        </p:nvSpPr>
        <p:spPr>
          <a:xfrm>
            <a:off x="240632" y="272557"/>
            <a:ext cx="11662610" cy="707886"/>
          </a:xfrm>
          <a:prstGeom prst="rect">
            <a:avLst/>
          </a:prstGeom>
        </p:spPr>
        <p:txBody>
          <a:bodyPr wrap="square">
            <a:spAutoFit/>
          </a:bodyPr>
          <a:lstStyle/>
          <a:p>
            <a:pPr algn="ctr">
              <a:spcAft>
                <a:spcPts val="500"/>
              </a:spcAft>
            </a:pPr>
            <a:r>
              <a:rPr lang="en-US" sz="4000" b="1" dirty="0"/>
              <a:t>Babylon in Isaiah 13</a:t>
            </a:r>
            <a:endParaRPr lang="en-US" sz="1100" b="1" dirty="0">
              <a:solidFill>
                <a:schemeClr val="tx1"/>
              </a:solidFill>
              <a:latin typeface="Calibri" panose="020F0502020204030204" pitchFamily="34" charset="0"/>
            </a:endParaRPr>
          </a:p>
        </p:txBody>
      </p:sp>
      <p:sp>
        <p:nvSpPr>
          <p:cNvPr id="6" name="Rectangle 5">
            <a:extLst>
              <a:ext uri="{FF2B5EF4-FFF2-40B4-BE49-F238E27FC236}">
                <a16:creationId xmlns:a16="http://schemas.microsoft.com/office/drawing/2014/main" id="{87960A51-A595-4739-A398-49371A74217C}"/>
              </a:ext>
            </a:extLst>
          </p:cNvPr>
          <p:cNvSpPr/>
          <p:nvPr/>
        </p:nvSpPr>
        <p:spPr>
          <a:xfrm>
            <a:off x="5539388" y="1075268"/>
            <a:ext cx="6363854" cy="5197954"/>
          </a:xfrm>
          <a:prstGeom prst="rect">
            <a:avLst/>
          </a:prstGeom>
          <a:solidFill>
            <a:schemeClr val="accent1">
              <a:lumMod val="20000"/>
              <a:lumOff val="80000"/>
            </a:schemeClr>
          </a:solidFill>
          <a:ln w="1143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endParaRPr lang="en-US" sz="2000" b="1" dirty="0">
              <a:solidFill>
                <a:schemeClr val="tx1"/>
              </a:solidFill>
            </a:endParaRPr>
          </a:p>
          <a:p>
            <a:pPr lvl="1" algn="just"/>
            <a:endParaRPr lang="en-US" sz="2000" b="1" dirty="0">
              <a:solidFill>
                <a:schemeClr val="tx1"/>
              </a:solidFill>
            </a:endParaRPr>
          </a:p>
          <a:p>
            <a:pPr lvl="1" algn="just"/>
            <a:r>
              <a:rPr lang="en-US" sz="2000" b="1" dirty="0">
                <a:solidFill>
                  <a:schemeClr val="tx1"/>
                </a:solidFill>
              </a:rPr>
              <a:t>  15  Everyone who is found will be thrust through, And everyone who is captured will fall by the sword. </a:t>
            </a:r>
          </a:p>
          <a:p>
            <a:pPr lvl="1" algn="just"/>
            <a:r>
              <a:rPr lang="en-US" sz="2000" b="1" dirty="0">
                <a:solidFill>
                  <a:schemeClr val="tx1"/>
                </a:solidFill>
              </a:rPr>
              <a:t>  16  Their children also will be dashed to pieces before their eyes; Their houses will be plundered And their wives ravished. </a:t>
            </a:r>
          </a:p>
          <a:p>
            <a:pPr lvl="1" algn="just"/>
            <a:r>
              <a:rPr lang="en-US" sz="2000" b="1" dirty="0">
                <a:solidFill>
                  <a:schemeClr val="tx1"/>
                </a:solidFill>
              </a:rPr>
              <a:t>  17  "Behold, I will stir up the Medes against them, Who will not regard silver; And as for gold, they will not delight in it. . . </a:t>
            </a:r>
            <a:r>
              <a:rPr lang="en-US" sz="800" b="1" dirty="0">
                <a:solidFill>
                  <a:schemeClr val="tx1"/>
                </a:solidFill>
              </a:rPr>
              <a:t>. . </a:t>
            </a:r>
          </a:p>
          <a:p>
            <a:pPr lvl="1" algn="just"/>
            <a:r>
              <a:rPr lang="en-US" sz="800" b="1" dirty="0">
                <a:solidFill>
                  <a:schemeClr val="tx1"/>
                </a:solidFill>
              </a:rPr>
              <a:t> </a:t>
            </a:r>
          </a:p>
          <a:p>
            <a:pPr lvl="1" algn="just"/>
            <a:r>
              <a:rPr lang="en-US" sz="2000" b="1" dirty="0">
                <a:solidFill>
                  <a:schemeClr val="tx1"/>
                </a:solidFill>
              </a:rPr>
              <a:t>  19  And Babylon, the glory of kingdoms, The beauty of the Chaldeans' pride, Will be as when God overthrew Sodom and Gomorrah. </a:t>
            </a:r>
          </a:p>
          <a:p>
            <a:pPr lvl="1" algn="just"/>
            <a:r>
              <a:rPr lang="en-US" sz="2000" b="1" dirty="0">
                <a:solidFill>
                  <a:schemeClr val="tx1"/>
                </a:solidFill>
              </a:rPr>
              <a:t>  20  It will never be inhabited, Nor will it be settled from generation to generation; Nor will the Arabian pitch tents there, Nor will the shepherds make their sheepfolds there.</a:t>
            </a:r>
            <a:endParaRPr lang="en-US" sz="700" b="1" dirty="0">
              <a:solidFill>
                <a:schemeClr val="tx1"/>
              </a:solidFill>
            </a:endParaRPr>
          </a:p>
          <a:p>
            <a:pPr lvl="1" algn="just"/>
            <a:endParaRPr lang="en-US" sz="700" b="1" dirty="0">
              <a:solidFill>
                <a:schemeClr val="tx1"/>
              </a:solidFill>
            </a:endParaRPr>
          </a:p>
          <a:p>
            <a:pPr lvl="1" algn="just"/>
            <a:endParaRPr lang="en-US" sz="700" b="1" dirty="0">
              <a:solidFill>
                <a:schemeClr val="tx1"/>
              </a:solidFill>
            </a:endParaRPr>
          </a:p>
          <a:p>
            <a:pPr lvl="1" algn="just"/>
            <a:endParaRPr lang="en-US" sz="700" b="1" dirty="0">
              <a:solidFill>
                <a:schemeClr val="tx1"/>
              </a:solidFill>
            </a:endParaRPr>
          </a:p>
          <a:p>
            <a:pPr lvl="1" algn="just"/>
            <a:endParaRPr lang="en-US" sz="700" b="1" dirty="0">
              <a:solidFill>
                <a:schemeClr val="tx1"/>
              </a:solidFill>
            </a:endParaRPr>
          </a:p>
          <a:p>
            <a:pPr lvl="1" algn="just"/>
            <a:endParaRPr lang="en-US" sz="700" b="1" dirty="0">
              <a:solidFill>
                <a:schemeClr val="tx1"/>
              </a:solidFill>
            </a:endParaRPr>
          </a:p>
          <a:p>
            <a:pPr lvl="1" algn="just"/>
            <a:endParaRPr lang="en-US" sz="700" b="1" dirty="0">
              <a:solidFill>
                <a:schemeClr val="tx1"/>
              </a:solidFill>
            </a:endParaRPr>
          </a:p>
        </p:txBody>
      </p:sp>
      <p:sp>
        <p:nvSpPr>
          <p:cNvPr id="8" name="TextBox 7">
            <a:extLst>
              <a:ext uri="{FF2B5EF4-FFF2-40B4-BE49-F238E27FC236}">
                <a16:creationId xmlns:a16="http://schemas.microsoft.com/office/drawing/2014/main" id="{8B2504E9-3967-4602-8EE2-1A2FB1CDE980}"/>
              </a:ext>
            </a:extLst>
          </p:cNvPr>
          <p:cNvSpPr txBox="1"/>
          <p:nvPr/>
        </p:nvSpPr>
        <p:spPr>
          <a:xfrm>
            <a:off x="288758" y="1746444"/>
            <a:ext cx="5250630" cy="1031051"/>
          </a:xfrm>
          <a:prstGeom prst="rect">
            <a:avLst/>
          </a:prstGeom>
          <a:noFill/>
        </p:spPr>
        <p:txBody>
          <a:bodyPr wrap="square" rtlCol="0">
            <a:spAutoFit/>
          </a:bodyPr>
          <a:lstStyle/>
          <a:p>
            <a:pPr marL="176213" indent="-176213">
              <a:spcAft>
                <a:spcPts val="600"/>
              </a:spcAft>
              <a:buFont typeface="Arial" panose="020B0604020202020204" pitchFamily="34" charset="0"/>
              <a:buChar char="•"/>
            </a:pPr>
            <a:r>
              <a:rPr lang="en-US" sz="2800" b="1" dirty="0">
                <a:solidFill>
                  <a:schemeClr val="tx1"/>
                </a:solidFill>
              </a:rPr>
              <a:t> Total destruction</a:t>
            </a:r>
          </a:p>
          <a:p>
            <a:pPr marL="176213" indent="-176213">
              <a:spcAft>
                <a:spcPts val="600"/>
              </a:spcAft>
              <a:buFont typeface="Arial" panose="020B0604020202020204" pitchFamily="34" charset="0"/>
              <a:buChar char="•"/>
            </a:pPr>
            <a:r>
              <a:rPr lang="en-US" sz="2800" b="1" dirty="0">
                <a:solidFill>
                  <a:schemeClr val="tx1"/>
                </a:solidFill>
              </a:rPr>
              <a:t> Tells nation who He will use</a:t>
            </a:r>
          </a:p>
        </p:txBody>
      </p:sp>
      <p:cxnSp>
        <p:nvCxnSpPr>
          <p:cNvPr id="9" name="Straight Arrow Connector 8">
            <a:extLst>
              <a:ext uri="{FF2B5EF4-FFF2-40B4-BE49-F238E27FC236}">
                <a16:creationId xmlns:a16="http://schemas.microsoft.com/office/drawing/2014/main" id="{9D0CCE53-8960-49E9-9285-FA0AFA702D8C}"/>
              </a:ext>
            </a:extLst>
          </p:cNvPr>
          <p:cNvCxnSpPr>
            <a:cxnSpLocks/>
          </p:cNvCxnSpPr>
          <p:nvPr/>
        </p:nvCxnSpPr>
        <p:spPr>
          <a:xfrm>
            <a:off x="5394613" y="2531213"/>
            <a:ext cx="3416878" cy="5902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23885800-2475-44DA-A3A2-0106D64404BC}"/>
              </a:ext>
            </a:extLst>
          </p:cNvPr>
          <p:cNvSpPr/>
          <p:nvPr/>
        </p:nvSpPr>
        <p:spPr>
          <a:xfrm>
            <a:off x="8894617" y="2916312"/>
            <a:ext cx="1620991" cy="4102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0348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72929F2-AB3E-4B47-83EA-543C0CBB6EC9}"/>
              </a:ext>
            </a:extLst>
          </p:cNvPr>
          <p:cNvCxnSpPr>
            <a:cxnSpLocks/>
          </p:cNvCxnSpPr>
          <p:nvPr/>
        </p:nvCxnSpPr>
        <p:spPr>
          <a:xfrm flipV="1">
            <a:off x="1080664" y="2227568"/>
            <a:ext cx="0" cy="70339"/>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40C108E-47EF-4059-9E42-0F760BA566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
        <p:nvSpPr>
          <p:cNvPr id="5" name="Rectangle 4">
            <a:extLst>
              <a:ext uri="{FF2B5EF4-FFF2-40B4-BE49-F238E27FC236}">
                <a16:creationId xmlns:a16="http://schemas.microsoft.com/office/drawing/2014/main" id="{62D02328-1928-4689-9777-C1ECBA9C70CF}"/>
              </a:ext>
            </a:extLst>
          </p:cNvPr>
          <p:cNvSpPr/>
          <p:nvPr/>
        </p:nvSpPr>
        <p:spPr>
          <a:xfrm>
            <a:off x="110836" y="35098"/>
            <a:ext cx="11979564" cy="6582929"/>
          </a:xfrm>
          <a:prstGeom prst="rect">
            <a:avLst/>
          </a:prstGeom>
          <a:solidFill>
            <a:schemeClr val="accent1">
              <a:lumMod val="40000"/>
              <a:lumOff val="60000"/>
            </a:schemeClr>
          </a:solidFill>
          <a:ln w="228600">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a:t>
            </a:r>
          </a:p>
        </p:txBody>
      </p:sp>
      <p:sp>
        <p:nvSpPr>
          <p:cNvPr id="4" name="Rectangle 3">
            <a:extLst>
              <a:ext uri="{FF2B5EF4-FFF2-40B4-BE49-F238E27FC236}">
                <a16:creationId xmlns:a16="http://schemas.microsoft.com/office/drawing/2014/main" id="{C6515041-E353-4ADB-BC6D-5FD5CFB9173B}"/>
              </a:ext>
            </a:extLst>
          </p:cNvPr>
          <p:cNvSpPr/>
          <p:nvPr/>
        </p:nvSpPr>
        <p:spPr>
          <a:xfrm>
            <a:off x="240632" y="272557"/>
            <a:ext cx="11662610" cy="707886"/>
          </a:xfrm>
          <a:prstGeom prst="rect">
            <a:avLst/>
          </a:prstGeom>
        </p:spPr>
        <p:txBody>
          <a:bodyPr wrap="square">
            <a:spAutoFit/>
          </a:bodyPr>
          <a:lstStyle/>
          <a:p>
            <a:pPr algn="ctr">
              <a:spcAft>
                <a:spcPts val="500"/>
              </a:spcAft>
            </a:pPr>
            <a:r>
              <a:rPr lang="en-US" sz="4000" b="1" dirty="0"/>
              <a:t>Babylon in Isaiah 13</a:t>
            </a:r>
            <a:endParaRPr lang="en-US" sz="1100" b="1" dirty="0">
              <a:solidFill>
                <a:schemeClr val="tx1"/>
              </a:solidFill>
              <a:latin typeface="Calibri" panose="020F0502020204030204" pitchFamily="34" charset="0"/>
            </a:endParaRPr>
          </a:p>
        </p:txBody>
      </p:sp>
      <p:sp>
        <p:nvSpPr>
          <p:cNvPr id="6" name="Rectangle 5">
            <a:extLst>
              <a:ext uri="{FF2B5EF4-FFF2-40B4-BE49-F238E27FC236}">
                <a16:creationId xmlns:a16="http://schemas.microsoft.com/office/drawing/2014/main" id="{87960A51-A595-4739-A398-49371A74217C}"/>
              </a:ext>
            </a:extLst>
          </p:cNvPr>
          <p:cNvSpPr/>
          <p:nvPr/>
        </p:nvSpPr>
        <p:spPr>
          <a:xfrm>
            <a:off x="5539388" y="1075268"/>
            <a:ext cx="6363854" cy="5197954"/>
          </a:xfrm>
          <a:prstGeom prst="rect">
            <a:avLst/>
          </a:prstGeom>
          <a:solidFill>
            <a:schemeClr val="accent1">
              <a:lumMod val="20000"/>
              <a:lumOff val="80000"/>
            </a:schemeClr>
          </a:solidFill>
          <a:ln w="1143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endParaRPr lang="en-US" sz="2000" b="1" dirty="0">
              <a:solidFill>
                <a:schemeClr val="tx1"/>
              </a:solidFill>
            </a:endParaRPr>
          </a:p>
          <a:p>
            <a:pPr lvl="1" algn="just"/>
            <a:endParaRPr lang="en-US" sz="2000" b="1" dirty="0">
              <a:solidFill>
                <a:schemeClr val="tx1"/>
              </a:solidFill>
            </a:endParaRPr>
          </a:p>
          <a:p>
            <a:pPr lvl="1" algn="just"/>
            <a:r>
              <a:rPr lang="en-US" sz="2000" b="1" dirty="0">
                <a:solidFill>
                  <a:schemeClr val="tx1"/>
                </a:solidFill>
              </a:rPr>
              <a:t>  15  Everyone who is found will be thrust through, And everyone who is captured will fall by the sword. </a:t>
            </a:r>
          </a:p>
          <a:p>
            <a:pPr lvl="1" algn="just"/>
            <a:r>
              <a:rPr lang="en-US" sz="2000" b="1" dirty="0">
                <a:solidFill>
                  <a:schemeClr val="tx1"/>
                </a:solidFill>
              </a:rPr>
              <a:t>  16  Their children also will be dashed to pieces before their eyes; Their houses will be plundered And their wives ravished. </a:t>
            </a:r>
          </a:p>
          <a:p>
            <a:pPr lvl="1" algn="just"/>
            <a:r>
              <a:rPr lang="en-US" sz="2000" b="1" dirty="0">
                <a:solidFill>
                  <a:schemeClr val="tx1"/>
                </a:solidFill>
              </a:rPr>
              <a:t>  17  "Behold, I will stir up the Medes against them, Who will not regard silver; And as for gold, they will not delight in it. . . </a:t>
            </a:r>
            <a:r>
              <a:rPr lang="en-US" sz="800" b="1" dirty="0">
                <a:solidFill>
                  <a:schemeClr val="tx1"/>
                </a:solidFill>
              </a:rPr>
              <a:t>. . </a:t>
            </a:r>
          </a:p>
          <a:p>
            <a:pPr lvl="1" algn="just"/>
            <a:r>
              <a:rPr lang="en-US" sz="800" b="1" dirty="0">
                <a:solidFill>
                  <a:schemeClr val="tx1"/>
                </a:solidFill>
              </a:rPr>
              <a:t> </a:t>
            </a:r>
          </a:p>
          <a:p>
            <a:pPr lvl="1" algn="just"/>
            <a:r>
              <a:rPr lang="en-US" sz="2000" b="1" dirty="0">
                <a:solidFill>
                  <a:schemeClr val="tx1"/>
                </a:solidFill>
              </a:rPr>
              <a:t>  19  And Babylon, the glory of kingdoms, The beauty of the Chaldeans' pride, Will be as when God overthrew Sodom and Gomorrah. </a:t>
            </a:r>
          </a:p>
          <a:p>
            <a:pPr lvl="1" algn="just"/>
            <a:r>
              <a:rPr lang="en-US" sz="2000" b="1" dirty="0">
                <a:solidFill>
                  <a:schemeClr val="tx1"/>
                </a:solidFill>
              </a:rPr>
              <a:t>  20  It will never be inhabited, Nor will it be settled from generation to generation; Nor will the Arabian pitch tents there, Nor will the shepherds make their sheepfolds there.</a:t>
            </a:r>
            <a:endParaRPr lang="en-US" sz="700" b="1" dirty="0">
              <a:solidFill>
                <a:schemeClr val="tx1"/>
              </a:solidFill>
            </a:endParaRPr>
          </a:p>
          <a:p>
            <a:pPr lvl="1" algn="just"/>
            <a:endParaRPr lang="en-US" sz="700" b="1" dirty="0">
              <a:solidFill>
                <a:schemeClr val="tx1"/>
              </a:solidFill>
            </a:endParaRPr>
          </a:p>
          <a:p>
            <a:pPr lvl="1" algn="just"/>
            <a:endParaRPr lang="en-US" sz="700" b="1" dirty="0">
              <a:solidFill>
                <a:schemeClr val="tx1"/>
              </a:solidFill>
            </a:endParaRPr>
          </a:p>
          <a:p>
            <a:pPr lvl="1" algn="just"/>
            <a:endParaRPr lang="en-US" sz="700" b="1" dirty="0">
              <a:solidFill>
                <a:schemeClr val="tx1"/>
              </a:solidFill>
            </a:endParaRPr>
          </a:p>
          <a:p>
            <a:pPr lvl="1" algn="just"/>
            <a:endParaRPr lang="en-US" sz="700" b="1" dirty="0">
              <a:solidFill>
                <a:schemeClr val="tx1"/>
              </a:solidFill>
            </a:endParaRPr>
          </a:p>
          <a:p>
            <a:pPr lvl="1" algn="just"/>
            <a:endParaRPr lang="en-US" sz="700" b="1" dirty="0">
              <a:solidFill>
                <a:schemeClr val="tx1"/>
              </a:solidFill>
            </a:endParaRPr>
          </a:p>
          <a:p>
            <a:pPr lvl="1" algn="just"/>
            <a:endParaRPr lang="en-US" sz="700" b="1" dirty="0">
              <a:solidFill>
                <a:schemeClr val="tx1"/>
              </a:solidFill>
            </a:endParaRPr>
          </a:p>
        </p:txBody>
      </p:sp>
      <p:sp>
        <p:nvSpPr>
          <p:cNvPr id="8" name="TextBox 7">
            <a:extLst>
              <a:ext uri="{FF2B5EF4-FFF2-40B4-BE49-F238E27FC236}">
                <a16:creationId xmlns:a16="http://schemas.microsoft.com/office/drawing/2014/main" id="{8B2504E9-3967-4602-8EE2-1A2FB1CDE980}"/>
              </a:ext>
            </a:extLst>
          </p:cNvPr>
          <p:cNvSpPr txBox="1"/>
          <p:nvPr/>
        </p:nvSpPr>
        <p:spPr>
          <a:xfrm>
            <a:off x="288758" y="1746444"/>
            <a:ext cx="5250630" cy="2046714"/>
          </a:xfrm>
          <a:prstGeom prst="rect">
            <a:avLst/>
          </a:prstGeom>
          <a:noFill/>
        </p:spPr>
        <p:txBody>
          <a:bodyPr wrap="square" rtlCol="0">
            <a:spAutoFit/>
          </a:bodyPr>
          <a:lstStyle/>
          <a:p>
            <a:pPr marL="176213" indent="-176213">
              <a:spcAft>
                <a:spcPts val="600"/>
              </a:spcAft>
              <a:buFont typeface="Arial" panose="020B0604020202020204" pitchFamily="34" charset="0"/>
              <a:buChar char="•"/>
            </a:pPr>
            <a:r>
              <a:rPr lang="en-US" sz="2800" b="1" dirty="0">
                <a:solidFill>
                  <a:schemeClr val="tx1"/>
                </a:solidFill>
              </a:rPr>
              <a:t> Total destruction</a:t>
            </a:r>
          </a:p>
          <a:p>
            <a:pPr marL="176213" indent="-176213">
              <a:spcAft>
                <a:spcPts val="600"/>
              </a:spcAft>
              <a:buFont typeface="Arial" panose="020B0604020202020204" pitchFamily="34" charset="0"/>
              <a:buChar char="•"/>
            </a:pPr>
            <a:r>
              <a:rPr lang="en-US" sz="2800" b="1" dirty="0">
                <a:solidFill>
                  <a:schemeClr val="tx1"/>
                </a:solidFill>
              </a:rPr>
              <a:t> Tells nation who He will use</a:t>
            </a:r>
          </a:p>
          <a:p>
            <a:pPr marL="176213" indent="-176213">
              <a:spcAft>
                <a:spcPts val="600"/>
              </a:spcAft>
              <a:buFont typeface="Arial" panose="020B0604020202020204" pitchFamily="34" charset="0"/>
              <a:buChar char="•"/>
            </a:pPr>
            <a:r>
              <a:rPr lang="en-US" sz="2800" b="1" dirty="0">
                <a:solidFill>
                  <a:schemeClr val="tx1"/>
                </a:solidFill>
              </a:rPr>
              <a:t> Prophecy 200+ years before</a:t>
            </a:r>
          </a:p>
          <a:p>
            <a:pPr>
              <a:spcAft>
                <a:spcPts val="600"/>
              </a:spcAft>
            </a:pPr>
            <a:r>
              <a:rPr lang="en-US" sz="2800" b="1" dirty="0">
                <a:solidFill>
                  <a:schemeClr val="tx1"/>
                </a:solidFill>
              </a:rPr>
              <a:t>   Babylon destroyed</a:t>
            </a:r>
          </a:p>
        </p:txBody>
      </p:sp>
      <p:cxnSp>
        <p:nvCxnSpPr>
          <p:cNvPr id="9" name="Straight Arrow Connector 8">
            <a:extLst>
              <a:ext uri="{FF2B5EF4-FFF2-40B4-BE49-F238E27FC236}">
                <a16:creationId xmlns:a16="http://schemas.microsoft.com/office/drawing/2014/main" id="{9D0CCE53-8960-49E9-9285-FA0AFA702D8C}"/>
              </a:ext>
            </a:extLst>
          </p:cNvPr>
          <p:cNvCxnSpPr>
            <a:cxnSpLocks/>
          </p:cNvCxnSpPr>
          <p:nvPr/>
        </p:nvCxnSpPr>
        <p:spPr>
          <a:xfrm>
            <a:off x="5394613" y="2531213"/>
            <a:ext cx="3416878" cy="5902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23885800-2475-44DA-A3A2-0106D64404BC}"/>
              </a:ext>
            </a:extLst>
          </p:cNvPr>
          <p:cNvSpPr/>
          <p:nvPr/>
        </p:nvSpPr>
        <p:spPr>
          <a:xfrm>
            <a:off x="8894617" y="2916312"/>
            <a:ext cx="1620991" cy="4102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5751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72929F2-AB3E-4B47-83EA-543C0CBB6EC9}"/>
              </a:ext>
            </a:extLst>
          </p:cNvPr>
          <p:cNvCxnSpPr>
            <a:cxnSpLocks/>
          </p:cNvCxnSpPr>
          <p:nvPr/>
        </p:nvCxnSpPr>
        <p:spPr>
          <a:xfrm flipV="1">
            <a:off x="1080664" y="2227568"/>
            <a:ext cx="0" cy="70339"/>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40C108E-47EF-4059-9E42-0F760BA566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
        <p:nvSpPr>
          <p:cNvPr id="5" name="Rectangle 4">
            <a:extLst>
              <a:ext uri="{FF2B5EF4-FFF2-40B4-BE49-F238E27FC236}">
                <a16:creationId xmlns:a16="http://schemas.microsoft.com/office/drawing/2014/main" id="{62D02328-1928-4689-9777-C1ECBA9C70CF}"/>
              </a:ext>
            </a:extLst>
          </p:cNvPr>
          <p:cNvSpPr/>
          <p:nvPr/>
        </p:nvSpPr>
        <p:spPr>
          <a:xfrm>
            <a:off x="82155" y="136525"/>
            <a:ext cx="11979564" cy="6582929"/>
          </a:xfrm>
          <a:prstGeom prst="rect">
            <a:avLst/>
          </a:prstGeom>
          <a:solidFill>
            <a:schemeClr val="accent1">
              <a:lumMod val="40000"/>
              <a:lumOff val="60000"/>
            </a:schemeClr>
          </a:solidFill>
          <a:ln w="228600">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a:t>
            </a:r>
          </a:p>
        </p:txBody>
      </p:sp>
      <p:sp>
        <p:nvSpPr>
          <p:cNvPr id="4" name="Rectangle 3">
            <a:extLst>
              <a:ext uri="{FF2B5EF4-FFF2-40B4-BE49-F238E27FC236}">
                <a16:creationId xmlns:a16="http://schemas.microsoft.com/office/drawing/2014/main" id="{C6515041-E353-4ADB-BC6D-5FD5CFB9173B}"/>
              </a:ext>
            </a:extLst>
          </p:cNvPr>
          <p:cNvSpPr/>
          <p:nvPr/>
        </p:nvSpPr>
        <p:spPr>
          <a:xfrm>
            <a:off x="240632" y="272557"/>
            <a:ext cx="11662610" cy="707886"/>
          </a:xfrm>
          <a:prstGeom prst="rect">
            <a:avLst/>
          </a:prstGeom>
        </p:spPr>
        <p:txBody>
          <a:bodyPr wrap="square">
            <a:spAutoFit/>
          </a:bodyPr>
          <a:lstStyle/>
          <a:p>
            <a:pPr algn="ctr">
              <a:spcAft>
                <a:spcPts val="500"/>
              </a:spcAft>
            </a:pPr>
            <a:r>
              <a:rPr lang="en-US" sz="4000" b="1" dirty="0"/>
              <a:t>Babylon in Isaiah 13</a:t>
            </a:r>
            <a:endParaRPr lang="en-US" sz="1100" b="1" dirty="0">
              <a:solidFill>
                <a:schemeClr val="tx1"/>
              </a:solidFill>
              <a:latin typeface="Calibri" panose="020F0502020204030204" pitchFamily="34" charset="0"/>
            </a:endParaRPr>
          </a:p>
        </p:txBody>
      </p:sp>
      <p:sp>
        <p:nvSpPr>
          <p:cNvPr id="6" name="Rectangle 5">
            <a:extLst>
              <a:ext uri="{FF2B5EF4-FFF2-40B4-BE49-F238E27FC236}">
                <a16:creationId xmlns:a16="http://schemas.microsoft.com/office/drawing/2014/main" id="{87960A51-A595-4739-A398-49371A74217C}"/>
              </a:ext>
            </a:extLst>
          </p:cNvPr>
          <p:cNvSpPr/>
          <p:nvPr/>
        </p:nvSpPr>
        <p:spPr>
          <a:xfrm>
            <a:off x="5539388" y="1075268"/>
            <a:ext cx="6363854" cy="5197954"/>
          </a:xfrm>
          <a:prstGeom prst="rect">
            <a:avLst/>
          </a:prstGeom>
          <a:solidFill>
            <a:schemeClr val="accent1">
              <a:lumMod val="20000"/>
              <a:lumOff val="80000"/>
            </a:schemeClr>
          </a:solidFill>
          <a:ln w="1143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endParaRPr lang="en-US" sz="2000" b="1" dirty="0">
              <a:solidFill>
                <a:schemeClr val="tx1"/>
              </a:solidFill>
            </a:endParaRPr>
          </a:p>
          <a:p>
            <a:pPr lvl="1" algn="just"/>
            <a:endParaRPr lang="en-US" sz="2000" b="1" dirty="0">
              <a:solidFill>
                <a:schemeClr val="tx1"/>
              </a:solidFill>
            </a:endParaRPr>
          </a:p>
          <a:p>
            <a:pPr lvl="1" algn="just"/>
            <a:r>
              <a:rPr lang="en-US" sz="2000" b="1" dirty="0">
                <a:solidFill>
                  <a:schemeClr val="tx1"/>
                </a:solidFill>
              </a:rPr>
              <a:t>  15  Everyone who is found will be thrust through, And everyone who is captured will fall by the sword. </a:t>
            </a:r>
          </a:p>
          <a:p>
            <a:pPr lvl="1" algn="just"/>
            <a:r>
              <a:rPr lang="en-US" sz="2000" b="1" dirty="0">
                <a:solidFill>
                  <a:schemeClr val="tx1"/>
                </a:solidFill>
              </a:rPr>
              <a:t>  16  Their children also will be dashed to pieces before their eyes; Their houses will be plundered And their wives ravished. </a:t>
            </a:r>
          </a:p>
          <a:p>
            <a:pPr lvl="1" algn="just"/>
            <a:r>
              <a:rPr lang="en-US" sz="2000" b="1" dirty="0">
                <a:solidFill>
                  <a:schemeClr val="tx1"/>
                </a:solidFill>
              </a:rPr>
              <a:t>  17  "Behold, I will stir up the Medes against them, Who will not regard silver; And as for gold, they will not delight in it. . . </a:t>
            </a:r>
            <a:r>
              <a:rPr lang="en-US" sz="800" b="1" dirty="0">
                <a:solidFill>
                  <a:schemeClr val="tx1"/>
                </a:solidFill>
              </a:rPr>
              <a:t>. . </a:t>
            </a:r>
          </a:p>
          <a:p>
            <a:pPr lvl="1" algn="just"/>
            <a:r>
              <a:rPr lang="en-US" sz="800" b="1" dirty="0">
                <a:solidFill>
                  <a:schemeClr val="tx1"/>
                </a:solidFill>
              </a:rPr>
              <a:t> </a:t>
            </a:r>
          </a:p>
          <a:p>
            <a:pPr lvl="1" algn="just"/>
            <a:r>
              <a:rPr lang="en-US" sz="2000" b="1" dirty="0">
                <a:solidFill>
                  <a:schemeClr val="tx1"/>
                </a:solidFill>
              </a:rPr>
              <a:t>  19  And Babylon, the glory of kingdoms, The beauty of the Chaldeans' pride, Will be as when God overthrew Sodom and Gomorrah. </a:t>
            </a:r>
          </a:p>
          <a:p>
            <a:pPr lvl="1" algn="just"/>
            <a:r>
              <a:rPr lang="en-US" sz="2000" b="1" dirty="0">
                <a:solidFill>
                  <a:schemeClr val="tx1"/>
                </a:solidFill>
              </a:rPr>
              <a:t>  20  It will never be inhabited, Nor will it be settled from generation to generation; Nor will the Arabian pitch tents there, Nor will the shepherds make their sheepfolds there.</a:t>
            </a:r>
            <a:endParaRPr lang="en-US" sz="700" b="1" dirty="0">
              <a:solidFill>
                <a:schemeClr val="tx1"/>
              </a:solidFill>
            </a:endParaRPr>
          </a:p>
          <a:p>
            <a:pPr lvl="1" algn="just"/>
            <a:endParaRPr lang="en-US" sz="700" b="1" dirty="0">
              <a:solidFill>
                <a:schemeClr val="tx1"/>
              </a:solidFill>
            </a:endParaRPr>
          </a:p>
          <a:p>
            <a:pPr lvl="1" algn="just"/>
            <a:endParaRPr lang="en-US" sz="700" b="1" dirty="0">
              <a:solidFill>
                <a:schemeClr val="tx1"/>
              </a:solidFill>
            </a:endParaRPr>
          </a:p>
          <a:p>
            <a:pPr lvl="1" algn="just"/>
            <a:endParaRPr lang="en-US" sz="700" b="1" dirty="0">
              <a:solidFill>
                <a:schemeClr val="tx1"/>
              </a:solidFill>
            </a:endParaRPr>
          </a:p>
          <a:p>
            <a:pPr lvl="1" algn="just"/>
            <a:endParaRPr lang="en-US" sz="700" b="1" dirty="0">
              <a:solidFill>
                <a:schemeClr val="tx1"/>
              </a:solidFill>
            </a:endParaRPr>
          </a:p>
          <a:p>
            <a:pPr lvl="1" algn="just"/>
            <a:endParaRPr lang="en-US" sz="700" b="1" dirty="0">
              <a:solidFill>
                <a:schemeClr val="tx1"/>
              </a:solidFill>
            </a:endParaRPr>
          </a:p>
          <a:p>
            <a:pPr lvl="1" algn="just"/>
            <a:endParaRPr lang="en-US" sz="700" b="1" dirty="0">
              <a:solidFill>
                <a:schemeClr val="tx1"/>
              </a:solidFill>
            </a:endParaRPr>
          </a:p>
        </p:txBody>
      </p:sp>
      <p:sp>
        <p:nvSpPr>
          <p:cNvPr id="8" name="TextBox 7">
            <a:extLst>
              <a:ext uri="{FF2B5EF4-FFF2-40B4-BE49-F238E27FC236}">
                <a16:creationId xmlns:a16="http://schemas.microsoft.com/office/drawing/2014/main" id="{8B2504E9-3967-4602-8EE2-1A2FB1CDE980}"/>
              </a:ext>
            </a:extLst>
          </p:cNvPr>
          <p:cNvSpPr txBox="1"/>
          <p:nvPr/>
        </p:nvSpPr>
        <p:spPr>
          <a:xfrm>
            <a:off x="288758" y="1746444"/>
            <a:ext cx="5250630" cy="3062377"/>
          </a:xfrm>
          <a:prstGeom prst="rect">
            <a:avLst/>
          </a:prstGeom>
          <a:noFill/>
        </p:spPr>
        <p:txBody>
          <a:bodyPr wrap="square" rtlCol="0">
            <a:spAutoFit/>
          </a:bodyPr>
          <a:lstStyle/>
          <a:p>
            <a:pPr marL="176213" indent="-176213">
              <a:spcAft>
                <a:spcPts val="600"/>
              </a:spcAft>
              <a:buFont typeface="Arial" panose="020B0604020202020204" pitchFamily="34" charset="0"/>
              <a:buChar char="•"/>
            </a:pPr>
            <a:r>
              <a:rPr lang="en-US" sz="2800" b="1" dirty="0">
                <a:solidFill>
                  <a:schemeClr val="tx1"/>
                </a:solidFill>
              </a:rPr>
              <a:t> Total destruction</a:t>
            </a:r>
          </a:p>
          <a:p>
            <a:pPr marL="176213" indent="-176213">
              <a:spcAft>
                <a:spcPts val="600"/>
              </a:spcAft>
              <a:buFont typeface="Arial" panose="020B0604020202020204" pitchFamily="34" charset="0"/>
              <a:buChar char="•"/>
            </a:pPr>
            <a:r>
              <a:rPr lang="en-US" sz="2800" b="1" dirty="0">
                <a:solidFill>
                  <a:schemeClr val="tx1"/>
                </a:solidFill>
              </a:rPr>
              <a:t> Tells nation who He will use</a:t>
            </a:r>
          </a:p>
          <a:p>
            <a:pPr marL="176213" indent="-176213">
              <a:spcAft>
                <a:spcPts val="600"/>
              </a:spcAft>
              <a:buFont typeface="Arial" panose="020B0604020202020204" pitchFamily="34" charset="0"/>
              <a:buChar char="•"/>
            </a:pPr>
            <a:r>
              <a:rPr lang="en-US" sz="2800" b="1" dirty="0">
                <a:solidFill>
                  <a:schemeClr val="tx1"/>
                </a:solidFill>
              </a:rPr>
              <a:t> Prophecy 200+ years before</a:t>
            </a:r>
          </a:p>
          <a:p>
            <a:pPr>
              <a:spcAft>
                <a:spcPts val="600"/>
              </a:spcAft>
            </a:pPr>
            <a:r>
              <a:rPr lang="en-US" sz="2800" b="1" dirty="0">
                <a:solidFill>
                  <a:schemeClr val="tx1"/>
                </a:solidFill>
              </a:rPr>
              <a:t>   Babylon destroyed</a:t>
            </a:r>
          </a:p>
          <a:p>
            <a:pPr marL="176213" indent="-176213">
              <a:spcAft>
                <a:spcPts val="600"/>
              </a:spcAft>
              <a:buFont typeface="Arial" panose="020B0604020202020204" pitchFamily="34" charset="0"/>
              <a:buChar char="•"/>
            </a:pPr>
            <a:r>
              <a:rPr lang="en-US" sz="2800" b="1" dirty="0">
                <a:solidFill>
                  <a:schemeClr val="tx1"/>
                </a:solidFill>
              </a:rPr>
              <a:t> Destroyed like Sodom</a:t>
            </a:r>
          </a:p>
          <a:p>
            <a:pPr marL="176213" indent="-176213">
              <a:spcAft>
                <a:spcPts val="600"/>
              </a:spcAft>
              <a:buFont typeface="Arial" panose="020B0604020202020204" pitchFamily="34" charset="0"/>
              <a:buChar char="•"/>
            </a:pPr>
            <a:r>
              <a:rPr lang="en-US" sz="2800" b="1" dirty="0">
                <a:solidFill>
                  <a:schemeClr val="tx1"/>
                </a:solidFill>
              </a:rPr>
              <a:t> It will NEVER be rebuilt</a:t>
            </a:r>
          </a:p>
        </p:txBody>
      </p:sp>
      <p:cxnSp>
        <p:nvCxnSpPr>
          <p:cNvPr id="9" name="Straight Arrow Connector 8">
            <a:extLst>
              <a:ext uri="{FF2B5EF4-FFF2-40B4-BE49-F238E27FC236}">
                <a16:creationId xmlns:a16="http://schemas.microsoft.com/office/drawing/2014/main" id="{9D0CCE53-8960-49E9-9285-FA0AFA702D8C}"/>
              </a:ext>
            </a:extLst>
          </p:cNvPr>
          <p:cNvCxnSpPr>
            <a:cxnSpLocks/>
          </p:cNvCxnSpPr>
          <p:nvPr/>
        </p:nvCxnSpPr>
        <p:spPr>
          <a:xfrm>
            <a:off x="4457700" y="4042064"/>
            <a:ext cx="2639291" cy="7389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23885800-2475-44DA-A3A2-0106D64404BC}"/>
              </a:ext>
            </a:extLst>
          </p:cNvPr>
          <p:cNvSpPr/>
          <p:nvPr/>
        </p:nvSpPr>
        <p:spPr>
          <a:xfrm>
            <a:off x="7211291" y="4488873"/>
            <a:ext cx="3325090" cy="584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0753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72929F2-AB3E-4B47-83EA-543C0CBB6EC9}"/>
              </a:ext>
            </a:extLst>
          </p:cNvPr>
          <p:cNvCxnSpPr>
            <a:cxnSpLocks/>
          </p:cNvCxnSpPr>
          <p:nvPr/>
        </p:nvCxnSpPr>
        <p:spPr>
          <a:xfrm flipV="1">
            <a:off x="1080664" y="2227568"/>
            <a:ext cx="0" cy="70339"/>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40C108E-47EF-4059-9E42-0F760BA566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
        <p:nvSpPr>
          <p:cNvPr id="5" name="Rectangle 4">
            <a:extLst>
              <a:ext uri="{FF2B5EF4-FFF2-40B4-BE49-F238E27FC236}">
                <a16:creationId xmlns:a16="http://schemas.microsoft.com/office/drawing/2014/main" id="{62D02328-1928-4689-9777-C1ECBA9C70CF}"/>
              </a:ext>
            </a:extLst>
          </p:cNvPr>
          <p:cNvSpPr/>
          <p:nvPr/>
        </p:nvSpPr>
        <p:spPr>
          <a:xfrm>
            <a:off x="106218" y="136525"/>
            <a:ext cx="11979564" cy="6582929"/>
          </a:xfrm>
          <a:prstGeom prst="rect">
            <a:avLst/>
          </a:prstGeom>
          <a:solidFill>
            <a:schemeClr val="accent1">
              <a:lumMod val="40000"/>
              <a:lumOff val="60000"/>
            </a:schemeClr>
          </a:solidFill>
          <a:ln w="228600">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a:t>
            </a:r>
          </a:p>
        </p:txBody>
      </p:sp>
      <p:sp>
        <p:nvSpPr>
          <p:cNvPr id="4" name="Rectangle 3">
            <a:extLst>
              <a:ext uri="{FF2B5EF4-FFF2-40B4-BE49-F238E27FC236}">
                <a16:creationId xmlns:a16="http://schemas.microsoft.com/office/drawing/2014/main" id="{C6515041-E353-4ADB-BC6D-5FD5CFB9173B}"/>
              </a:ext>
            </a:extLst>
          </p:cNvPr>
          <p:cNvSpPr/>
          <p:nvPr/>
        </p:nvSpPr>
        <p:spPr>
          <a:xfrm>
            <a:off x="240632" y="272557"/>
            <a:ext cx="11662610" cy="707886"/>
          </a:xfrm>
          <a:prstGeom prst="rect">
            <a:avLst/>
          </a:prstGeom>
        </p:spPr>
        <p:txBody>
          <a:bodyPr wrap="square">
            <a:spAutoFit/>
          </a:bodyPr>
          <a:lstStyle/>
          <a:p>
            <a:pPr algn="ctr">
              <a:spcAft>
                <a:spcPts val="500"/>
              </a:spcAft>
            </a:pPr>
            <a:r>
              <a:rPr lang="en-US" sz="4000" b="1" dirty="0"/>
              <a:t>Babylon in Isaiah 13</a:t>
            </a:r>
            <a:endParaRPr lang="en-US" sz="1100" b="1" dirty="0">
              <a:solidFill>
                <a:schemeClr val="tx1"/>
              </a:solidFill>
              <a:latin typeface="Calibri" panose="020F0502020204030204" pitchFamily="34" charset="0"/>
            </a:endParaRPr>
          </a:p>
        </p:txBody>
      </p:sp>
      <p:sp>
        <p:nvSpPr>
          <p:cNvPr id="6" name="Rectangle 5">
            <a:extLst>
              <a:ext uri="{FF2B5EF4-FFF2-40B4-BE49-F238E27FC236}">
                <a16:creationId xmlns:a16="http://schemas.microsoft.com/office/drawing/2014/main" id="{87960A51-A595-4739-A398-49371A74217C}"/>
              </a:ext>
            </a:extLst>
          </p:cNvPr>
          <p:cNvSpPr/>
          <p:nvPr/>
        </p:nvSpPr>
        <p:spPr>
          <a:xfrm>
            <a:off x="5539388" y="1075268"/>
            <a:ext cx="6363854" cy="5197954"/>
          </a:xfrm>
          <a:prstGeom prst="rect">
            <a:avLst/>
          </a:prstGeom>
          <a:solidFill>
            <a:schemeClr val="accent1">
              <a:lumMod val="20000"/>
              <a:lumOff val="80000"/>
            </a:schemeClr>
          </a:solidFill>
          <a:ln w="1143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endParaRPr lang="en-US" sz="2000" b="1" dirty="0">
              <a:solidFill>
                <a:schemeClr val="tx1"/>
              </a:solidFill>
            </a:endParaRPr>
          </a:p>
          <a:p>
            <a:pPr lvl="1" algn="just"/>
            <a:endParaRPr lang="en-US" sz="2000" b="1" dirty="0">
              <a:solidFill>
                <a:schemeClr val="tx1"/>
              </a:solidFill>
            </a:endParaRPr>
          </a:p>
          <a:p>
            <a:pPr lvl="1" algn="just"/>
            <a:r>
              <a:rPr lang="en-US" sz="2000" b="1" dirty="0">
                <a:solidFill>
                  <a:schemeClr val="tx1"/>
                </a:solidFill>
              </a:rPr>
              <a:t>  15  Everyone who is found will be thrust through, And everyone who is captured will fall by the sword. </a:t>
            </a:r>
          </a:p>
          <a:p>
            <a:pPr lvl="1" algn="just"/>
            <a:r>
              <a:rPr lang="en-US" sz="2000" b="1" dirty="0">
                <a:solidFill>
                  <a:schemeClr val="tx1"/>
                </a:solidFill>
              </a:rPr>
              <a:t>  16  Their children also will be dashed to pieces before their eyes; Their houses will be plundered And their wives ravished. </a:t>
            </a:r>
          </a:p>
          <a:p>
            <a:pPr lvl="1" algn="just"/>
            <a:r>
              <a:rPr lang="en-US" sz="2000" b="1" dirty="0">
                <a:solidFill>
                  <a:schemeClr val="tx1"/>
                </a:solidFill>
              </a:rPr>
              <a:t>  17  "Behold, I will stir up the Medes against them, Who will not regard silver; And as for gold, they will not delight in it. . . </a:t>
            </a:r>
            <a:r>
              <a:rPr lang="en-US" sz="800" b="1" dirty="0">
                <a:solidFill>
                  <a:schemeClr val="tx1"/>
                </a:solidFill>
              </a:rPr>
              <a:t>. . </a:t>
            </a:r>
          </a:p>
          <a:p>
            <a:pPr lvl="1" algn="just"/>
            <a:r>
              <a:rPr lang="en-US" sz="800" b="1" dirty="0">
                <a:solidFill>
                  <a:schemeClr val="tx1"/>
                </a:solidFill>
              </a:rPr>
              <a:t> </a:t>
            </a:r>
          </a:p>
          <a:p>
            <a:pPr lvl="1" algn="just"/>
            <a:r>
              <a:rPr lang="en-US" sz="2000" b="1" dirty="0">
                <a:solidFill>
                  <a:schemeClr val="tx1"/>
                </a:solidFill>
              </a:rPr>
              <a:t>  19  And Babylon, the glory of kingdoms, The beauty of the Chaldeans' pride, Will be as when God overthrew Sodom and Gomorrah. </a:t>
            </a:r>
          </a:p>
          <a:p>
            <a:pPr lvl="1" algn="just"/>
            <a:r>
              <a:rPr lang="en-US" sz="2000" b="1" dirty="0">
                <a:solidFill>
                  <a:schemeClr val="tx1"/>
                </a:solidFill>
              </a:rPr>
              <a:t>  20  It will never be inhabited, Nor will it be settled from generation to generation; Nor will the Arabian pitch tents there, Nor will the shepherds make their sheepfolds there.</a:t>
            </a:r>
            <a:endParaRPr lang="en-US" sz="700" b="1" dirty="0">
              <a:solidFill>
                <a:schemeClr val="tx1"/>
              </a:solidFill>
            </a:endParaRPr>
          </a:p>
          <a:p>
            <a:pPr lvl="1" algn="just"/>
            <a:endParaRPr lang="en-US" sz="700" b="1" dirty="0">
              <a:solidFill>
                <a:schemeClr val="tx1"/>
              </a:solidFill>
            </a:endParaRPr>
          </a:p>
          <a:p>
            <a:pPr lvl="1" algn="just"/>
            <a:endParaRPr lang="en-US" sz="700" b="1" dirty="0">
              <a:solidFill>
                <a:schemeClr val="tx1"/>
              </a:solidFill>
            </a:endParaRPr>
          </a:p>
          <a:p>
            <a:pPr lvl="1" algn="just"/>
            <a:endParaRPr lang="en-US" sz="700" b="1" dirty="0">
              <a:solidFill>
                <a:schemeClr val="tx1"/>
              </a:solidFill>
            </a:endParaRPr>
          </a:p>
          <a:p>
            <a:pPr lvl="1" algn="just"/>
            <a:endParaRPr lang="en-US" sz="700" b="1" dirty="0">
              <a:solidFill>
                <a:schemeClr val="tx1"/>
              </a:solidFill>
            </a:endParaRPr>
          </a:p>
          <a:p>
            <a:pPr lvl="1" algn="just"/>
            <a:endParaRPr lang="en-US" sz="700" b="1" dirty="0">
              <a:solidFill>
                <a:schemeClr val="tx1"/>
              </a:solidFill>
            </a:endParaRPr>
          </a:p>
          <a:p>
            <a:pPr lvl="1" algn="just"/>
            <a:endParaRPr lang="en-US" sz="700" b="1" dirty="0">
              <a:solidFill>
                <a:schemeClr val="tx1"/>
              </a:solidFill>
            </a:endParaRPr>
          </a:p>
        </p:txBody>
      </p:sp>
      <p:sp>
        <p:nvSpPr>
          <p:cNvPr id="8" name="TextBox 7">
            <a:extLst>
              <a:ext uri="{FF2B5EF4-FFF2-40B4-BE49-F238E27FC236}">
                <a16:creationId xmlns:a16="http://schemas.microsoft.com/office/drawing/2014/main" id="{8B2504E9-3967-4602-8EE2-1A2FB1CDE980}"/>
              </a:ext>
            </a:extLst>
          </p:cNvPr>
          <p:cNvSpPr txBox="1"/>
          <p:nvPr/>
        </p:nvSpPr>
        <p:spPr>
          <a:xfrm>
            <a:off x="288758" y="1746444"/>
            <a:ext cx="5250630" cy="3062377"/>
          </a:xfrm>
          <a:prstGeom prst="rect">
            <a:avLst/>
          </a:prstGeom>
          <a:noFill/>
        </p:spPr>
        <p:txBody>
          <a:bodyPr wrap="square" rtlCol="0">
            <a:spAutoFit/>
          </a:bodyPr>
          <a:lstStyle/>
          <a:p>
            <a:pPr marL="176213" indent="-176213">
              <a:spcAft>
                <a:spcPts val="600"/>
              </a:spcAft>
              <a:buFont typeface="Arial" panose="020B0604020202020204" pitchFamily="34" charset="0"/>
              <a:buChar char="•"/>
            </a:pPr>
            <a:r>
              <a:rPr lang="en-US" sz="2800" b="1" dirty="0">
                <a:solidFill>
                  <a:schemeClr val="tx1"/>
                </a:solidFill>
              </a:rPr>
              <a:t> Total destruction</a:t>
            </a:r>
          </a:p>
          <a:p>
            <a:pPr marL="176213" indent="-176213">
              <a:spcAft>
                <a:spcPts val="600"/>
              </a:spcAft>
              <a:buFont typeface="Arial" panose="020B0604020202020204" pitchFamily="34" charset="0"/>
              <a:buChar char="•"/>
            </a:pPr>
            <a:r>
              <a:rPr lang="en-US" sz="2800" b="1" dirty="0">
                <a:solidFill>
                  <a:schemeClr val="tx1"/>
                </a:solidFill>
              </a:rPr>
              <a:t> Tells nation who He will use</a:t>
            </a:r>
          </a:p>
          <a:p>
            <a:pPr marL="176213" indent="-176213">
              <a:spcAft>
                <a:spcPts val="600"/>
              </a:spcAft>
              <a:buFont typeface="Arial" panose="020B0604020202020204" pitchFamily="34" charset="0"/>
              <a:buChar char="•"/>
            </a:pPr>
            <a:r>
              <a:rPr lang="en-US" sz="2800" b="1" dirty="0">
                <a:solidFill>
                  <a:schemeClr val="tx1"/>
                </a:solidFill>
              </a:rPr>
              <a:t> Prophecy 200+ years before</a:t>
            </a:r>
          </a:p>
          <a:p>
            <a:pPr>
              <a:spcAft>
                <a:spcPts val="600"/>
              </a:spcAft>
            </a:pPr>
            <a:r>
              <a:rPr lang="en-US" sz="2800" b="1" dirty="0">
                <a:solidFill>
                  <a:schemeClr val="tx1"/>
                </a:solidFill>
              </a:rPr>
              <a:t>   Babylon destroyed</a:t>
            </a:r>
          </a:p>
          <a:p>
            <a:pPr marL="176213" indent="-176213">
              <a:spcAft>
                <a:spcPts val="600"/>
              </a:spcAft>
              <a:buFont typeface="Arial" panose="020B0604020202020204" pitchFamily="34" charset="0"/>
              <a:buChar char="•"/>
            </a:pPr>
            <a:r>
              <a:rPr lang="en-US" sz="2800" b="1" dirty="0">
                <a:solidFill>
                  <a:schemeClr val="tx1"/>
                </a:solidFill>
              </a:rPr>
              <a:t> Destroyed like Sodom</a:t>
            </a:r>
          </a:p>
          <a:p>
            <a:pPr marL="176213" indent="-176213">
              <a:spcAft>
                <a:spcPts val="600"/>
              </a:spcAft>
              <a:buFont typeface="Arial" panose="020B0604020202020204" pitchFamily="34" charset="0"/>
              <a:buChar char="•"/>
            </a:pPr>
            <a:r>
              <a:rPr lang="en-US" sz="2800" b="1" dirty="0">
                <a:solidFill>
                  <a:schemeClr val="tx1"/>
                </a:solidFill>
              </a:rPr>
              <a:t> It will NEVER be rebuilt</a:t>
            </a:r>
          </a:p>
        </p:txBody>
      </p:sp>
      <p:cxnSp>
        <p:nvCxnSpPr>
          <p:cNvPr id="9" name="Straight Arrow Connector 8">
            <a:extLst>
              <a:ext uri="{FF2B5EF4-FFF2-40B4-BE49-F238E27FC236}">
                <a16:creationId xmlns:a16="http://schemas.microsoft.com/office/drawing/2014/main" id="{9D0CCE53-8960-49E9-9285-FA0AFA702D8C}"/>
              </a:ext>
            </a:extLst>
          </p:cNvPr>
          <p:cNvCxnSpPr>
            <a:cxnSpLocks/>
          </p:cNvCxnSpPr>
          <p:nvPr/>
        </p:nvCxnSpPr>
        <p:spPr>
          <a:xfrm>
            <a:off x="4655461" y="4491182"/>
            <a:ext cx="1416476" cy="558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23885800-2475-44DA-A3A2-0106D64404BC}"/>
              </a:ext>
            </a:extLst>
          </p:cNvPr>
          <p:cNvSpPr/>
          <p:nvPr/>
        </p:nvSpPr>
        <p:spPr>
          <a:xfrm>
            <a:off x="6071937" y="4946074"/>
            <a:ext cx="3290272" cy="3673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0844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72929F2-AB3E-4B47-83EA-543C0CBB6EC9}"/>
              </a:ext>
            </a:extLst>
          </p:cNvPr>
          <p:cNvCxnSpPr>
            <a:cxnSpLocks/>
          </p:cNvCxnSpPr>
          <p:nvPr/>
        </p:nvCxnSpPr>
        <p:spPr>
          <a:xfrm flipV="1">
            <a:off x="1080664" y="2227568"/>
            <a:ext cx="0" cy="70339"/>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40C108E-47EF-4059-9E42-0F760BA566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5" name="Rectangle 4">
            <a:extLst>
              <a:ext uri="{FF2B5EF4-FFF2-40B4-BE49-F238E27FC236}">
                <a16:creationId xmlns:a16="http://schemas.microsoft.com/office/drawing/2014/main" id="{62D02328-1928-4689-9777-C1ECBA9C70CF}"/>
              </a:ext>
            </a:extLst>
          </p:cNvPr>
          <p:cNvSpPr/>
          <p:nvPr/>
        </p:nvSpPr>
        <p:spPr>
          <a:xfrm>
            <a:off x="110836" y="138546"/>
            <a:ext cx="11979564" cy="6582929"/>
          </a:xfrm>
          <a:prstGeom prst="rect">
            <a:avLst/>
          </a:prstGeom>
          <a:solidFill>
            <a:schemeClr val="accent1">
              <a:lumMod val="40000"/>
              <a:lumOff val="60000"/>
            </a:schemeClr>
          </a:solidFill>
          <a:ln w="228600">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C1BEE9B-B734-4843-8A45-FAC1FDA7C6C3}"/>
              </a:ext>
            </a:extLst>
          </p:cNvPr>
          <p:cNvPicPr>
            <a:picLocks noChangeAspect="1"/>
          </p:cNvPicPr>
          <p:nvPr/>
        </p:nvPicPr>
        <p:blipFill>
          <a:blip r:embed="rId3"/>
          <a:stretch>
            <a:fillRect/>
          </a:stretch>
        </p:blipFill>
        <p:spPr>
          <a:xfrm>
            <a:off x="2471873" y="322117"/>
            <a:ext cx="7333852" cy="6184987"/>
          </a:xfrm>
          <a:prstGeom prst="rect">
            <a:avLst/>
          </a:prstGeom>
        </p:spPr>
      </p:pic>
    </p:spTree>
    <p:extLst>
      <p:ext uri="{BB962C8B-B14F-4D97-AF65-F5344CB8AC3E}">
        <p14:creationId xmlns:p14="http://schemas.microsoft.com/office/powerpoint/2010/main" val="3107336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72929F2-AB3E-4B47-83EA-543C0CBB6EC9}"/>
              </a:ext>
            </a:extLst>
          </p:cNvPr>
          <p:cNvCxnSpPr>
            <a:cxnSpLocks/>
          </p:cNvCxnSpPr>
          <p:nvPr/>
        </p:nvCxnSpPr>
        <p:spPr>
          <a:xfrm flipV="1">
            <a:off x="974446" y="2516818"/>
            <a:ext cx="0" cy="70339"/>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40C108E-47EF-4059-9E42-0F760BA56621}"/>
              </a:ext>
            </a:extLst>
          </p:cNvPr>
          <p:cNvSpPr>
            <a:spLocks noGrp="1"/>
          </p:cNvSpPr>
          <p:nvPr>
            <p:ph type="sldNum" idx="12"/>
          </p:nvPr>
        </p:nvSpPr>
        <p:spPr>
          <a:xfrm>
            <a:off x="8504382" y="6645600"/>
            <a:ext cx="2743200" cy="365125"/>
          </a:xfrm>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5" name="Rectangle 4">
            <a:extLst>
              <a:ext uri="{FF2B5EF4-FFF2-40B4-BE49-F238E27FC236}">
                <a16:creationId xmlns:a16="http://schemas.microsoft.com/office/drawing/2014/main" id="{62D02328-1928-4689-9777-C1ECBA9C70CF}"/>
              </a:ext>
            </a:extLst>
          </p:cNvPr>
          <p:cNvSpPr/>
          <p:nvPr/>
        </p:nvSpPr>
        <p:spPr>
          <a:xfrm>
            <a:off x="106218" y="137535"/>
            <a:ext cx="11979564" cy="6582929"/>
          </a:xfrm>
          <a:prstGeom prst="rect">
            <a:avLst/>
          </a:prstGeom>
          <a:solidFill>
            <a:schemeClr val="accent1">
              <a:lumMod val="40000"/>
              <a:lumOff val="60000"/>
            </a:schemeClr>
          </a:solidFill>
          <a:ln w="228600">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a:t>
            </a:r>
          </a:p>
        </p:txBody>
      </p:sp>
      <p:sp>
        <p:nvSpPr>
          <p:cNvPr id="6" name="Rectangle 5">
            <a:extLst>
              <a:ext uri="{FF2B5EF4-FFF2-40B4-BE49-F238E27FC236}">
                <a16:creationId xmlns:a16="http://schemas.microsoft.com/office/drawing/2014/main" id="{87960A51-A595-4739-A398-49371A74217C}"/>
              </a:ext>
            </a:extLst>
          </p:cNvPr>
          <p:cNvSpPr/>
          <p:nvPr/>
        </p:nvSpPr>
        <p:spPr>
          <a:xfrm>
            <a:off x="5433170" y="1364518"/>
            <a:ext cx="6363854" cy="5197954"/>
          </a:xfrm>
          <a:prstGeom prst="rect">
            <a:avLst/>
          </a:prstGeom>
          <a:solidFill>
            <a:schemeClr val="accent1">
              <a:lumMod val="20000"/>
              <a:lumOff val="80000"/>
            </a:schemeClr>
          </a:solidFill>
          <a:ln w="1143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n-US" sz="1770" b="1" dirty="0">
                <a:solidFill>
                  <a:schemeClr val="tx1"/>
                </a:solidFill>
              </a:rPr>
              <a:t>  Babylon, located about 80 km (50 miles) south of modern Baghdad in Iraq, was an ancient  city with a history of settlement dating back to the 3rd millennium B.C. The greatest period in the city’s history was in the 6th century BCE during the reign of Nebuchadnezzar II when the city was the capital of the Neo-Babylonian Empire. The empire had been founded by Nebuchadnezzar’s father </a:t>
            </a:r>
            <a:r>
              <a:rPr lang="en-US" sz="1770" b="1" dirty="0" err="1">
                <a:solidFill>
                  <a:schemeClr val="tx1"/>
                </a:solidFill>
              </a:rPr>
              <a:t>Nabopolassar</a:t>
            </a:r>
            <a:r>
              <a:rPr lang="en-US" sz="1770" b="1" dirty="0">
                <a:solidFill>
                  <a:schemeClr val="tx1"/>
                </a:solidFill>
              </a:rPr>
              <a:t> (r. 625-605 B.C.) after his victories over the Assyrian Empire. Nebuchadnezzar II would go on to even greater things, including the capture of Jerusalem in 597 B.C. The Babylonian king then set about making his capital one of the most splendid cities in the world. The </a:t>
            </a:r>
            <a:r>
              <a:rPr lang="en-US" sz="1770" b="1" dirty="0" err="1">
                <a:solidFill>
                  <a:schemeClr val="tx1"/>
                </a:solidFill>
              </a:rPr>
              <a:t>Istar</a:t>
            </a:r>
            <a:r>
              <a:rPr lang="en-US" sz="1770" b="1" dirty="0">
                <a:solidFill>
                  <a:schemeClr val="tx1"/>
                </a:solidFill>
              </a:rPr>
              <a:t> Gate was built c. 575 B.C. with its fine towers and depictions in tiles of animals both real and imaginary, a 7-20 km brick double wall surrounded the city - the largest ever built - and then, possibly, he added the extensive pleasure gardens whose fame spread throughout the ancient world.</a:t>
            </a:r>
          </a:p>
        </p:txBody>
      </p:sp>
      <p:sp>
        <p:nvSpPr>
          <p:cNvPr id="8" name="TextBox 7">
            <a:extLst>
              <a:ext uri="{FF2B5EF4-FFF2-40B4-BE49-F238E27FC236}">
                <a16:creationId xmlns:a16="http://schemas.microsoft.com/office/drawing/2014/main" id="{8B2504E9-3967-4602-8EE2-1A2FB1CDE980}"/>
              </a:ext>
            </a:extLst>
          </p:cNvPr>
          <p:cNvSpPr txBox="1"/>
          <p:nvPr/>
        </p:nvSpPr>
        <p:spPr>
          <a:xfrm>
            <a:off x="182540" y="2035694"/>
            <a:ext cx="5063472" cy="523220"/>
          </a:xfrm>
          <a:prstGeom prst="rect">
            <a:avLst/>
          </a:prstGeom>
          <a:noFill/>
        </p:spPr>
        <p:txBody>
          <a:bodyPr wrap="square" rtlCol="0">
            <a:spAutoFit/>
          </a:bodyPr>
          <a:lstStyle/>
          <a:p>
            <a:pPr algn="ctr">
              <a:spcAft>
                <a:spcPts val="600"/>
              </a:spcAft>
            </a:pPr>
            <a:r>
              <a:rPr lang="en-US" sz="2800" b="1" dirty="0">
                <a:solidFill>
                  <a:schemeClr val="tx1"/>
                </a:solidFill>
              </a:rPr>
              <a:t> Brief History of Babylon</a:t>
            </a:r>
          </a:p>
        </p:txBody>
      </p:sp>
      <p:sp>
        <p:nvSpPr>
          <p:cNvPr id="10" name="Rectangle 9">
            <a:extLst>
              <a:ext uri="{FF2B5EF4-FFF2-40B4-BE49-F238E27FC236}">
                <a16:creationId xmlns:a16="http://schemas.microsoft.com/office/drawing/2014/main" id="{76241BCF-FAF1-4DBA-9DD2-9DE7E0458BF7}"/>
              </a:ext>
            </a:extLst>
          </p:cNvPr>
          <p:cNvSpPr/>
          <p:nvPr/>
        </p:nvSpPr>
        <p:spPr>
          <a:xfrm>
            <a:off x="134414" y="561807"/>
            <a:ext cx="11662610" cy="707886"/>
          </a:xfrm>
          <a:prstGeom prst="rect">
            <a:avLst/>
          </a:prstGeom>
        </p:spPr>
        <p:txBody>
          <a:bodyPr wrap="square">
            <a:spAutoFit/>
          </a:bodyPr>
          <a:lstStyle/>
          <a:p>
            <a:pPr algn="ctr">
              <a:spcAft>
                <a:spcPts val="500"/>
              </a:spcAft>
            </a:pPr>
            <a:r>
              <a:rPr lang="en-US" sz="4000" b="1" dirty="0"/>
              <a:t>Babylon in Isaiah 13</a:t>
            </a:r>
            <a:endParaRPr lang="en-US" sz="11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379020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72929F2-AB3E-4B47-83EA-543C0CBB6EC9}"/>
              </a:ext>
            </a:extLst>
          </p:cNvPr>
          <p:cNvCxnSpPr>
            <a:cxnSpLocks/>
          </p:cNvCxnSpPr>
          <p:nvPr/>
        </p:nvCxnSpPr>
        <p:spPr>
          <a:xfrm flipV="1">
            <a:off x="974446" y="2516818"/>
            <a:ext cx="0" cy="70339"/>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40C108E-47EF-4059-9E42-0F760BA56621}"/>
              </a:ext>
            </a:extLst>
          </p:cNvPr>
          <p:cNvSpPr>
            <a:spLocks noGrp="1"/>
          </p:cNvSpPr>
          <p:nvPr>
            <p:ph type="sldNum" idx="12"/>
          </p:nvPr>
        </p:nvSpPr>
        <p:spPr>
          <a:xfrm>
            <a:off x="8504382" y="6645600"/>
            <a:ext cx="2743200" cy="365125"/>
          </a:xfrm>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5" name="Rectangle 4">
            <a:extLst>
              <a:ext uri="{FF2B5EF4-FFF2-40B4-BE49-F238E27FC236}">
                <a16:creationId xmlns:a16="http://schemas.microsoft.com/office/drawing/2014/main" id="{62D02328-1928-4689-9777-C1ECBA9C70CF}"/>
              </a:ext>
            </a:extLst>
          </p:cNvPr>
          <p:cNvSpPr/>
          <p:nvPr/>
        </p:nvSpPr>
        <p:spPr>
          <a:xfrm>
            <a:off x="106218" y="137535"/>
            <a:ext cx="11979564" cy="6582929"/>
          </a:xfrm>
          <a:prstGeom prst="rect">
            <a:avLst/>
          </a:prstGeom>
          <a:solidFill>
            <a:schemeClr val="accent1">
              <a:lumMod val="40000"/>
              <a:lumOff val="60000"/>
            </a:schemeClr>
          </a:solidFill>
          <a:ln w="228600">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a:t>
            </a:r>
          </a:p>
        </p:txBody>
      </p:sp>
      <p:sp>
        <p:nvSpPr>
          <p:cNvPr id="8" name="TextBox 7">
            <a:extLst>
              <a:ext uri="{FF2B5EF4-FFF2-40B4-BE49-F238E27FC236}">
                <a16:creationId xmlns:a16="http://schemas.microsoft.com/office/drawing/2014/main" id="{8B2504E9-3967-4602-8EE2-1A2FB1CDE980}"/>
              </a:ext>
            </a:extLst>
          </p:cNvPr>
          <p:cNvSpPr txBox="1"/>
          <p:nvPr/>
        </p:nvSpPr>
        <p:spPr>
          <a:xfrm>
            <a:off x="182540" y="2035694"/>
            <a:ext cx="3245268" cy="523220"/>
          </a:xfrm>
          <a:prstGeom prst="rect">
            <a:avLst/>
          </a:prstGeom>
          <a:noFill/>
        </p:spPr>
        <p:txBody>
          <a:bodyPr wrap="square" rtlCol="0">
            <a:spAutoFit/>
          </a:bodyPr>
          <a:lstStyle/>
          <a:p>
            <a:pPr>
              <a:spcAft>
                <a:spcPts val="600"/>
              </a:spcAft>
            </a:pPr>
            <a:r>
              <a:rPr lang="en-US" sz="2800" b="1" dirty="0">
                <a:solidFill>
                  <a:schemeClr val="tx1"/>
                </a:solidFill>
              </a:rPr>
              <a:t> Ruins of Babylon</a:t>
            </a:r>
          </a:p>
        </p:txBody>
      </p:sp>
      <p:pic>
        <p:nvPicPr>
          <p:cNvPr id="9" name="Picture 2">
            <a:extLst>
              <a:ext uri="{FF2B5EF4-FFF2-40B4-BE49-F238E27FC236}">
                <a16:creationId xmlns:a16="http://schemas.microsoft.com/office/drawing/2014/main" id="{B56AD763-21FC-4187-890C-66501D0DC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473" y="338677"/>
            <a:ext cx="8226431" cy="6169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6253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72929F2-AB3E-4B47-83EA-543C0CBB6EC9}"/>
              </a:ext>
            </a:extLst>
          </p:cNvPr>
          <p:cNvCxnSpPr>
            <a:cxnSpLocks/>
          </p:cNvCxnSpPr>
          <p:nvPr/>
        </p:nvCxnSpPr>
        <p:spPr>
          <a:xfrm flipV="1">
            <a:off x="974446" y="2516818"/>
            <a:ext cx="0" cy="70339"/>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40C108E-47EF-4059-9E42-0F760BA56621}"/>
              </a:ext>
            </a:extLst>
          </p:cNvPr>
          <p:cNvSpPr>
            <a:spLocks noGrp="1"/>
          </p:cNvSpPr>
          <p:nvPr>
            <p:ph type="sldNum" idx="12"/>
          </p:nvPr>
        </p:nvSpPr>
        <p:spPr>
          <a:xfrm>
            <a:off x="8504382" y="6645600"/>
            <a:ext cx="2743200" cy="365125"/>
          </a:xfrm>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5" name="Rectangle 4">
            <a:extLst>
              <a:ext uri="{FF2B5EF4-FFF2-40B4-BE49-F238E27FC236}">
                <a16:creationId xmlns:a16="http://schemas.microsoft.com/office/drawing/2014/main" id="{62D02328-1928-4689-9777-C1ECBA9C70CF}"/>
              </a:ext>
            </a:extLst>
          </p:cNvPr>
          <p:cNvSpPr/>
          <p:nvPr/>
        </p:nvSpPr>
        <p:spPr>
          <a:xfrm>
            <a:off x="106218" y="137535"/>
            <a:ext cx="11979564" cy="6582929"/>
          </a:xfrm>
          <a:prstGeom prst="rect">
            <a:avLst/>
          </a:prstGeom>
          <a:solidFill>
            <a:schemeClr val="accent1">
              <a:lumMod val="40000"/>
              <a:lumOff val="60000"/>
            </a:schemeClr>
          </a:solidFill>
          <a:ln w="228600">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a:t>
            </a:r>
          </a:p>
        </p:txBody>
      </p:sp>
      <p:sp>
        <p:nvSpPr>
          <p:cNvPr id="8" name="TextBox 7">
            <a:extLst>
              <a:ext uri="{FF2B5EF4-FFF2-40B4-BE49-F238E27FC236}">
                <a16:creationId xmlns:a16="http://schemas.microsoft.com/office/drawing/2014/main" id="{8B2504E9-3967-4602-8EE2-1A2FB1CDE980}"/>
              </a:ext>
            </a:extLst>
          </p:cNvPr>
          <p:cNvSpPr txBox="1"/>
          <p:nvPr/>
        </p:nvSpPr>
        <p:spPr>
          <a:xfrm>
            <a:off x="182540" y="2035694"/>
            <a:ext cx="3245268" cy="523220"/>
          </a:xfrm>
          <a:prstGeom prst="rect">
            <a:avLst/>
          </a:prstGeom>
          <a:noFill/>
        </p:spPr>
        <p:txBody>
          <a:bodyPr wrap="square" rtlCol="0">
            <a:spAutoFit/>
          </a:bodyPr>
          <a:lstStyle/>
          <a:p>
            <a:pPr>
              <a:spcAft>
                <a:spcPts val="600"/>
              </a:spcAft>
            </a:pPr>
            <a:r>
              <a:rPr lang="en-US" sz="2800" b="1" dirty="0">
                <a:solidFill>
                  <a:schemeClr val="tx1"/>
                </a:solidFill>
              </a:rPr>
              <a:t> Ruins of Babylon</a:t>
            </a:r>
          </a:p>
        </p:txBody>
      </p:sp>
      <p:pic>
        <p:nvPicPr>
          <p:cNvPr id="7" name="Picture 3">
            <a:extLst>
              <a:ext uri="{FF2B5EF4-FFF2-40B4-BE49-F238E27FC236}">
                <a16:creationId xmlns:a16="http://schemas.microsoft.com/office/drawing/2014/main" id="{8D98857D-253C-4C98-8396-DA6BFF47D2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6390" y="318059"/>
            <a:ext cx="8327145" cy="624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5459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72929F2-AB3E-4B47-83EA-543C0CBB6EC9}"/>
              </a:ext>
            </a:extLst>
          </p:cNvPr>
          <p:cNvCxnSpPr>
            <a:cxnSpLocks/>
          </p:cNvCxnSpPr>
          <p:nvPr/>
        </p:nvCxnSpPr>
        <p:spPr>
          <a:xfrm flipV="1">
            <a:off x="974446" y="2541532"/>
            <a:ext cx="0" cy="70339"/>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40C108E-47EF-4059-9E42-0F760BA56621}"/>
              </a:ext>
            </a:extLst>
          </p:cNvPr>
          <p:cNvSpPr>
            <a:spLocks noGrp="1"/>
          </p:cNvSpPr>
          <p:nvPr>
            <p:ph type="sldNum" idx="12"/>
          </p:nvPr>
        </p:nvSpPr>
        <p:spPr>
          <a:xfrm>
            <a:off x="8504382" y="6670314"/>
            <a:ext cx="2743200" cy="365125"/>
          </a:xfrm>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5" name="Rectangle 4">
            <a:extLst>
              <a:ext uri="{FF2B5EF4-FFF2-40B4-BE49-F238E27FC236}">
                <a16:creationId xmlns:a16="http://schemas.microsoft.com/office/drawing/2014/main" id="{62D02328-1928-4689-9777-C1ECBA9C70CF}"/>
              </a:ext>
            </a:extLst>
          </p:cNvPr>
          <p:cNvSpPr/>
          <p:nvPr/>
        </p:nvSpPr>
        <p:spPr>
          <a:xfrm>
            <a:off x="106218" y="137535"/>
            <a:ext cx="11979564" cy="6582929"/>
          </a:xfrm>
          <a:prstGeom prst="rect">
            <a:avLst/>
          </a:prstGeom>
          <a:solidFill>
            <a:schemeClr val="accent1">
              <a:lumMod val="40000"/>
              <a:lumOff val="60000"/>
            </a:schemeClr>
          </a:solidFill>
          <a:ln w="228600">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a:t>
            </a:r>
          </a:p>
        </p:txBody>
      </p:sp>
      <p:sp>
        <p:nvSpPr>
          <p:cNvPr id="8" name="TextBox 7">
            <a:extLst>
              <a:ext uri="{FF2B5EF4-FFF2-40B4-BE49-F238E27FC236}">
                <a16:creationId xmlns:a16="http://schemas.microsoft.com/office/drawing/2014/main" id="{8B2504E9-3967-4602-8EE2-1A2FB1CDE980}"/>
              </a:ext>
            </a:extLst>
          </p:cNvPr>
          <p:cNvSpPr txBox="1"/>
          <p:nvPr/>
        </p:nvSpPr>
        <p:spPr>
          <a:xfrm>
            <a:off x="219611" y="2035694"/>
            <a:ext cx="2362952" cy="1031051"/>
          </a:xfrm>
          <a:prstGeom prst="rect">
            <a:avLst/>
          </a:prstGeom>
          <a:noFill/>
        </p:spPr>
        <p:txBody>
          <a:bodyPr wrap="square" rtlCol="0">
            <a:spAutoFit/>
          </a:bodyPr>
          <a:lstStyle/>
          <a:p>
            <a:pPr algn="ctr">
              <a:spcAft>
                <a:spcPts val="600"/>
              </a:spcAft>
            </a:pPr>
            <a:r>
              <a:rPr lang="en-US" sz="2800" b="1" dirty="0">
                <a:solidFill>
                  <a:schemeClr val="tx1"/>
                </a:solidFill>
              </a:rPr>
              <a:t> Babylon</a:t>
            </a:r>
          </a:p>
          <a:p>
            <a:pPr algn="ctr">
              <a:spcAft>
                <a:spcPts val="600"/>
              </a:spcAft>
            </a:pPr>
            <a:r>
              <a:rPr lang="en-US" sz="2800" b="1" dirty="0" err="1">
                <a:solidFill>
                  <a:schemeClr val="tx1"/>
                </a:solidFill>
              </a:rPr>
              <a:t>Istar</a:t>
            </a:r>
            <a:r>
              <a:rPr lang="en-US" sz="2800" b="1" dirty="0">
                <a:solidFill>
                  <a:schemeClr val="tx1"/>
                </a:solidFill>
              </a:rPr>
              <a:t> Gate</a:t>
            </a:r>
          </a:p>
        </p:txBody>
      </p:sp>
      <p:pic>
        <p:nvPicPr>
          <p:cNvPr id="10" name="Picture 2">
            <a:extLst>
              <a:ext uri="{FF2B5EF4-FFF2-40B4-BE49-F238E27FC236}">
                <a16:creationId xmlns:a16="http://schemas.microsoft.com/office/drawing/2014/main" id="{6C52A268-8692-4C58-9E48-B623330717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7137" y="332945"/>
            <a:ext cx="9268598" cy="617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3762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72929F2-AB3E-4B47-83EA-543C0CBB6EC9}"/>
              </a:ext>
            </a:extLst>
          </p:cNvPr>
          <p:cNvCxnSpPr>
            <a:cxnSpLocks/>
          </p:cNvCxnSpPr>
          <p:nvPr/>
        </p:nvCxnSpPr>
        <p:spPr>
          <a:xfrm flipV="1">
            <a:off x="974446" y="2541532"/>
            <a:ext cx="0" cy="70339"/>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40C108E-47EF-4059-9E42-0F760BA56621}"/>
              </a:ext>
            </a:extLst>
          </p:cNvPr>
          <p:cNvSpPr>
            <a:spLocks noGrp="1"/>
          </p:cNvSpPr>
          <p:nvPr>
            <p:ph type="sldNum" idx="12"/>
          </p:nvPr>
        </p:nvSpPr>
        <p:spPr>
          <a:xfrm>
            <a:off x="8504382" y="6670314"/>
            <a:ext cx="2743200" cy="365125"/>
          </a:xfrm>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5" name="Rectangle 4">
            <a:extLst>
              <a:ext uri="{FF2B5EF4-FFF2-40B4-BE49-F238E27FC236}">
                <a16:creationId xmlns:a16="http://schemas.microsoft.com/office/drawing/2014/main" id="{62D02328-1928-4689-9777-C1ECBA9C70CF}"/>
              </a:ext>
            </a:extLst>
          </p:cNvPr>
          <p:cNvSpPr/>
          <p:nvPr/>
        </p:nvSpPr>
        <p:spPr>
          <a:xfrm>
            <a:off x="106218" y="137535"/>
            <a:ext cx="11979564" cy="6582929"/>
          </a:xfrm>
          <a:prstGeom prst="rect">
            <a:avLst/>
          </a:prstGeom>
          <a:solidFill>
            <a:schemeClr val="accent1">
              <a:lumMod val="40000"/>
              <a:lumOff val="60000"/>
            </a:schemeClr>
          </a:solidFill>
          <a:ln w="228600">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a:t>
            </a:r>
          </a:p>
        </p:txBody>
      </p:sp>
      <p:pic>
        <p:nvPicPr>
          <p:cNvPr id="7" name="Picture 2">
            <a:extLst>
              <a:ext uri="{FF2B5EF4-FFF2-40B4-BE49-F238E27FC236}">
                <a16:creationId xmlns:a16="http://schemas.microsoft.com/office/drawing/2014/main" id="{3AB1666E-05B9-4424-8FBA-73FC423A3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6514" y="342105"/>
            <a:ext cx="7777162" cy="617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097BB45-B3CD-4BDF-AA9F-E0D6C5811BAB}"/>
              </a:ext>
            </a:extLst>
          </p:cNvPr>
          <p:cNvSpPr txBox="1"/>
          <p:nvPr/>
        </p:nvSpPr>
        <p:spPr>
          <a:xfrm>
            <a:off x="420130" y="1924483"/>
            <a:ext cx="3306132" cy="1031051"/>
          </a:xfrm>
          <a:prstGeom prst="rect">
            <a:avLst/>
          </a:prstGeom>
          <a:noFill/>
        </p:spPr>
        <p:txBody>
          <a:bodyPr wrap="square" rtlCol="0">
            <a:spAutoFit/>
          </a:bodyPr>
          <a:lstStyle/>
          <a:p>
            <a:pPr algn="ctr">
              <a:spcAft>
                <a:spcPts val="600"/>
              </a:spcAft>
            </a:pPr>
            <a:r>
              <a:rPr lang="en-US" sz="2800" b="1" dirty="0">
                <a:solidFill>
                  <a:schemeClr val="tx1"/>
                </a:solidFill>
              </a:rPr>
              <a:t> Babylon</a:t>
            </a:r>
          </a:p>
          <a:p>
            <a:pPr algn="ctr">
              <a:spcAft>
                <a:spcPts val="600"/>
              </a:spcAft>
            </a:pPr>
            <a:r>
              <a:rPr lang="en-US" sz="2800" b="1" dirty="0" err="1">
                <a:solidFill>
                  <a:schemeClr val="tx1"/>
                </a:solidFill>
              </a:rPr>
              <a:t>Istar</a:t>
            </a:r>
            <a:r>
              <a:rPr lang="en-US" sz="2800" b="1" dirty="0">
                <a:solidFill>
                  <a:schemeClr val="tx1"/>
                </a:solidFill>
              </a:rPr>
              <a:t> Gate</a:t>
            </a:r>
          </a:p>
        </p:txBody>
      </p:sp>
    </p:spTree>
    <p:extLst>
      <p:ext uri="{BB962C8B-B14F-4D97-AF65-F5344CB8AC3E}">
        <p14:creationId xmlns:p14="http://schemas.microsoft.com/office/powerpoint/2010/main" val="405901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72929F2-AB3E-4B47-83EA-543C0CBB6EC9}"/>
              </a:ext>
            </a:extLst>
          </p:cNvPr>
          <p:cNvCxnSpPr>
            <a:cxnSpLocks/>
          </p:cNvCxnSpPr>
          <p:nvPr/>
        </p:nvCxnSpPr>
        <p:spPr>
          <a:xfrm flipV="1">
            <a:off x="974446" y="2541532"/>
            <a:ext cx="0" cy="70339"/>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40C108E-47EF-4059-9E42-0F760BA56621}"/>
              </a:ext>
            </a:extLst>
          </p:cNvPr>
          <p:cNvSpPr>
            <a:spLocks noGrp="1"/>
          </p:cNvSpPr>
          <p:nvPr>
            <p:ph type="sldNum" idx="12"/>
          </p:nvPr>
        </p:nvSpPr>
        <p:spPr>
          <a:xfrm>
            <a:off x="8504382" y="6670314"/>
            <a:ext cx="2743200" cy="365125"/>
          </a:xfrm>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5" name="Rectangle 4">
            <a:extLst>
              <a:ext uri="{FF2B5EF4-FFF2-40B4-BE49-F238E27FC236}">
                <a16:creationId xmlns:a16="http://schemas.microsoft.com/office/drawing/2014/main" id="{62D02328-1928-4689-9777-C1ECBA9C70CF}"/>
              </a:ext>
            </a:extLst>
          </p:cNvPr>
          <p:cNvSpPr/>
          <p:nvPr/>
        </p:nvSpPr>
        <p:spPr>
          <a:xfrm>
            <a:off x="106218" y="137535"/>
            <a:ext cx="11979564" cy="6582929"/>
          </a:xfrm>
          <a:prstGeom prst="rect">
            <a:avLst/>
          </a:prstGeom>
          <a:solidFill>
            <a:schemeClr val="accent1">
              <a:lumMod val="40000"/>
              <a:lumOff val="60000"/>
            </a:schemeClr>
          </a:solidFill>
          <a:ln w="228600">
            <a:solidFill>
              <a:schemeClr val="accent5">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a:t>
            </a:r>
          </a:p>
        </p:txBody>
      </p:sp>
      <p:sp>
        <p:nvSpPr>
          <p:cNvPr id="8" name="TextBox 7">
            <a:extLst>
              <a:ext uri="{FF2B5EF4-FFF2-40B4-BE49-F238E27FC236}">
                <a16:creationId xmlns:a16="http://schemas.microsoft.com/office/drawing/2014/main" id="{8B2504E9-3967-4602-8EE2-1A2FB1CDE980}"/>
              </a:ext>
            </a:extLst>
          </p:cNvPr>
          <p:cNvSpPr txBox="1"/>
          <p:nvPr/>
        </p:nvSpPr>
        <p:spPr>
          <a:xfrm>
            <a:off x="420130" y="1924483"/>
            <a:ext cx="3306132" cy="1031051"/>
          </a:xfrm>
          <a:prstGeom prst="rect">
            <a:avLst/>
          </a:prstGeom>
          <a:noFill/>
        </p:spPr>
        <p:txBody>
          <a:bodyPr wrap="square" rtlCol="0">
            <a:spAutoFit/>
          </a:bodyPr>
          <a:lstStyle/>
          <a:p>
            <a:pPr algn="ctr">
              <a:spcAft>
                <a:spcPts val="600"/>
              </a:spcAft>
            </a:pPr>
            <a:r>
              <a:rPr lang="en-US" sz="2800" b="1" dirty="0">
                <a:solidFill>
                  <a:schemeClr val="tx1"/>
                </a:solidFill>
              </a:rPr>
              <a:t> Babylon</a:t>
            </a:r>
          </a:p>
          <a:p>
            <a:pPr algn="ctr">
              <a:spcAft>
                <a:spcPts val="600"/>
              </a:spcAft>
            </a:pPr>
            <a:r>
              <a:rPr lang="en-US" sz="2800" b="1" dirty="0" err="1">
                <a:solidFill>
                  <a:schemeClr val="tx1"/>
                </a:solidFill>
              </a:rPr>
              <a:t>Istar</a:t>
            </a:r>
            <a:r>
              <a:rPr lang="en-US" sz="2800" b="1" dirty="0">
                <a:solidFill>
                  <a:schemeClr val="tx1"/>
                </a:solidFill>
              </a:rPr>
              <a:t> Gate</a:t>
            </a:r>
          </a:p>
        </p:txBody>
      </p:sp>
      <p:pic>
        <p:nvPicPr>
          <p:cNvPr id="9" name="Picture 2">
            <a:extLst>
              <a:ext uri="{FF2B5EF4-FFF2-40B4-BE49-F238E27FC236}">
                <a16:creationId xmlns:a16="http://schemas.microsoft.com/office/drawing/2014/main" id="{52C13E28-220E-4852-88E5-E817FB4C5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9833" y="364114"/>
            <a:ext cx="8053843" cy="614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75560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766</Words>
  <Application>Microsoft Office PowerPoint</Application>
  <PresentationFormat>Widescreen</PresentationFormat>
  <Paragraphs>293</Paragraphs>
  <Slides>27</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Can I Know I Am  Doing His Will—How Can I Find His Will?</dc:title>
  <dc:creator>Dan</dc:creator>
  <cp:lastModifiedBy>Cindy Nelson</cp:lastModifiedBy>
  <cp:revision>285</cp:revision>
  <cp:lastPrinted>2019-08-20T18:41:31Z</cp:lastPrinted>
  <dcterms:modified xsi:type="dcterms:W3CDTF">2019-08-26T14:19:45Z</dcterms:modified>
</cp:coreProperties>
</file>