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69" r:id="rId4"/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E2CD-190A-4A1D-8054-4933C66C2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F9672-8EEA-434B-98E1-62570D245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2B7BB-E3E3-4B3F-A21F-1281EE1C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003D-A494-41E1-9FA6-2E4997DF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1666-DF14-4A78-8547-260D101F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1BDDBC-B746-44D6-B224-D27757A171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4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CB1F9-07AD-45CF-BE60-8B4ED945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8F2FE-BD0C-4D2B-AEDB-40D4C4E8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5B6B-10DB-4E99-8D58-600DEA51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BD48-CE5E-40C7-B57E-8E77B510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9494-6D36-4E1E-A577-8CEB6498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31763-AEA0-4029-98D6-4FAE70DA5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18B71-5328-43EC-9EC9-E7E4D8AF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0112D-F726-42B3-9928-130A8353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6ADEF-56C7-45AF-A350-3BEDCCAE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10C9-7558-49B3-BA20-F379BBDF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4C0EB-2BC9-41DF-B902-BC794F891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3E020-28C4-435B-921F-3C1D0DA99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D0455-7EBD-438C-B5E0-834BC88F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88091-E95C-4482-B989-62B2402B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5DCCC-61F8-4173-95FB-2D12E64A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78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4CDA-184E-4C1F-9C78-CEC89914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00CB6-44AC-44DC-ABE9-CD1CC68A0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4A0B4-C682-481A-80E7-178FAAE3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5ECD1-AA1C-4DEB-87FF-236CE960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8FB1-A531-460F-8F1F-DA9DA5D3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63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DB719-9941-4B84-8525-8B5E1CFDD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95645-2269-42A7-9BC0-049C0B8FC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F774-CB08-4A0E-800C-A46B6E7F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9BE17-390E-4BC0-95B7-669DE35B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BF6D3-2149-479C-B858-4F38CDE3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858FFD-9783-4298-A944-F59ACCCAC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C81B-BEA7-484D-9BF8-05BAFB96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059680"/>
            <a:ext cx="11783683" cy="5798320"/>
          </a:xfrm>
        </p:spPr>
        <p:txBody>
          <a:bodyPr>
            <a:normAutofit/>
          </a:bodyPr>
          <a:lstStyle>
            <a:lvl1pPr marL="341313" indent="-341313">
              <a:buFont typeface="Arial" panose="020B0604020202020204" pitchFamily="34" charset="0"/>
              <a:buChar char="•"/>
              <a:defRPr sz="2800" b="1">
                <a:effectLst>
                  <a:glow rad="76200">
                    <a:schemeClr val="bg1"/>
                  </a:glow>
                </a:effectLst>
              </a:defRPr>
            </a:lvl1pPr>
            <a:lvl2pPr marL="742950" indent="-290513">
              <a:buFont typeface="Calibri" panose="020F0502020204030204" pitchFamily="34" charset="0"/>
              <a:buChar char="−"/>
              <a:defRPr sz="2400" b="1">
                <a:effectLst>
                  <a:glow rad="76200">
                    <a:schemeClr val="bg1"/>
                  </a:glow>
                </a:effectLst>
              </a:defRPr>
            </a:lvl2pPr>
            <a:lvl3pPr marL="1081088" indent="0">
              <a:buFont typeface="+mj-lt"/>
              <a:buNone/>
              <a:defRPr sz="2000"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sz="1800"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sz="1800"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7660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004A5C-A93A-4145-A570-67EEA18B8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C81B-BEA7-484D-9BF8-05BAFB96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085316"/>
            <a:ext cx="11783683" cy="5772683"/>
          </a:xfrm>
        </p:spPr>
        <p:txBody>
          <a:bodyPr>
            <a:normAutofit/>
          </a:bodyPr>
          <a:lstStyle>
            <a:lvl1pPr marL="461963" indent="-461963">
              <a:buFont typeface="+mj-lt"/>
              <a:buAutoNum type="romanUcPeriod"/>
              <a:defRPr sz="3200" b="1">
                <a:effectLst>
                  <a:glow rad="76200">
                    <a:schemeClr val="bg1"/>
                  </a:glow>
                </a:effectLst>
              </a:defRPr>
            </a:lvl1pPr>
            <a:lvl2pPr marL="1025525" indent="-452438">
              <a:buFont typeface="+mj-lt"/>
              <a:buAutoNum type="alphaUcPeriod"/>
              <a:defRPr sz="2800" b="1">
                <a:effectLst>
                  <a:glow rad="76200">
                    <a:schemeClr val="bg1"/>
                  </a:glow>
                </a:effectLst>
              </a:defRPr>
            </a:lvl2pPr>
            <a:lvl3pPr marL="1484313" indent="-403225">
              <a:buFont typeface="+mj-lt"/>
              <a:buAutoNum type="arabicPeriod"/>
              <a:defRPr sz="2400" b="1">
                <a:effectLst>
                  <a:glow rad="76200">
                    <a:schemeClr val="bg1"/>
                  </a:glow>
                </a:effectLst>
              </a:defRPr>
            </a:lvl3pPr>
            <a:lvl4pPr marL="2057400" indent="-457200">
              <a:buFont typeface="+mj-lt"/>
              <a:buAutoNum type="alphaLcParenR"/>
              <a:defRPr sz="2000"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15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74078D-1757-40CC-9126-7EF49A5AE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C81B-BEA7-484D-9BF8-05BAFB96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059680"/>
            <a:ext cx="11783683" cy="5798320"/>
          </a:xfrm>
        </p:spPr>
        <p:txBody>
          <a:bodyPr>
            <a:normAutofit/>
          </a:bodyPr>
          <a:lstStyle>
            <a:lvl1pPr marL="341313" indent="-341313">
              <a:buFont typeface="Arial" panose="020B0604020202020204" pitchFamily="34" charset="0"/>
              <a:buChar char="•"/>
              <a:defRPr sz="2800" b="1">
                <a:effectLst>
                  <a:glow rad="76200">
                    <a:schemeClr val="bg1"/>
                  </a:glow>
                </a:effectLst>
              </a:defRPr>
            </a:lvl1pPr>
            <a:lvl2pPr marL="742950" indent="-290513">
              <a:buFont typeface="Calibri" panose="020F0502020204030204" pitchFamily="34" charset="0"/>
              <a:buChar char="−"/>
              <a:defRPr sz="2400" b="1">
                <a:effectLst>
                  <a:glow rad="76200">
                    <a:schemeClr val="bg1"/>
                  </a:glow>
                </a:effectLst>
              </a:defRPr>
            </a:lvl2pPr>
            <a:lvl3pPr marL="1081088" indent="0">
              <a:buFont typeface="+mj-lt"/>
              <a:buNone/>
              <a:defRPr sz="2000"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sz="1800"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sz="1800"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6368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FE8744-B8D3-4775-94B9-1261329833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C81B-BEA7-484D-9BF8-05BAFB96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025444"/>
            <a:ext cx="11783683" cy="4832555"/>
          </a:xfrm>
        </p:spPr>
        <p:txBody>
          <a:bodyPr>
            <a:normAutofit/>
          </a:bodyPr>
          <a:lstStyle>
            <a:lvl1pPr marL="569913" indent="-569913">
              <a:buFont typeface="+mj-lt"/>
              <a:buAutoNum type="romanUcPeriod"/>
              <a:defRPr sz="3200" b="1">
                <a:effectLst>
                  <a:glow rad="76200">
                    <a:schemeClr val="bg1"/>
                  </a:glow>
                </a:effectLst>
              </a:defRPr>
            </a:lvl1pPr>
            <a:lvl2pPr marL="1081088" indent="-457200">
              <a:buFont typeface="+mj-lt"/>
              <a:buAutoNum type="alphaUcPeriod"/>
              <a:defRPr sz="2800" b="1">
                <a:effectLst>
                  <a:glow rad="76200">
                    <a:schemeClr val="bg1"/>
                  </a:glow>
                </a:effectLst>
              </a:defRPr>
            </a:lvl2pPr>
            <a:lvl3pPr marL="1484313" indent="-403225">
              <a:buFont typeface="+mj-lt"/>
              <a:buAutoNum type="arabicPeriod"/>
              <a:defRPr sz="2400"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503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1DBE-19D4-4639-8E83-22771DB5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EF606-F907-49AA-8B73-564689D15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A823B-FF97-43D4-B6F3-3D9DBE73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FF68D-98EF-46D1-A7EF-B1EF742F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795A5-BB89-4C49-B372-634737B4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7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6AEF-04F7-4F14-BC4F-EB698FA5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FF15-26C5-4E75-ABA9-FF5E506E0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C905D-29C2-4CAD-9CF9-1B9188EDE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62264-2245-4E15-9B35-4630BA85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0FF88-685D-4773-B6BA-0B138484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3BF62-141F-42F1-9BA7-4949C1B2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8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6728-D13B-43B3-8150-5314FF6B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D9C62-8DEF-4282-8961-C3BE61F65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A273D-55AF-4959-A1FA-2A026A49C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5C4BB-71B8-4B74-8AC3-FF3F8F277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682A7-67D2-4BB2-9C9D-2C86BB950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C424A1-1DE8-4376-A6E2-85787992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02F56-8293-45D8-A91D-2C3BE928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24499-6741-4C7B-A2FF-3C283FFD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9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969B-0257-4272-9737-A146D08A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2E70AF-A50B-4B60-9E62-94CBE755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28479-A739-49E1-8347-803C93E6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776F4-FBB0-4905-8C86-83D673E7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A42CB-0F00-4F07-91F6-5AD45D4F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8216B-6968-4F7B-AB5B-C9FFA294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7E914-1561-4F27-89CF-1E8175578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CA34-A110-4185-B153-7D5823C6657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71238-13C4-4EDA-A457-A6FC3FF67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4DAF6-060A-4C93-9AF1-BFFAF70CA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1" r:id="rId3"/>
    <p:sldLayoutId id="2147483663" r:id="rId4"/>
    <p:sldLayoutId id="214748366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49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90F42C-227A-49B5-A9B7-97E64399F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059680"/>
            <a:ext cx="11915955" cy="5798320"/>
          </a:xfrm>
        </p:spPr>
        <p:txBody>
          <a:bodyPr>
            <a:normAutofit/>
          </a:bodyPr>
          <a:lstStyle/>
          <a:p>
            <a:r>
              <a:rPr lang="en-US" dirty="0"/>
              <a:t>Isaiah prophesied during the fall of Israel to Assyria (722 B.C.)</a:t>
            </a:r>
          </a:p>
          <a:p>
            <a:r>
              <a:rPr lang="en-US" dirty="0"/>
              <a:t>Isaiah warned Judah that the same fate awaited her if no change </a:t>
            </a:r>
          </a:p>
          <a:p>
            <a:r>
              <a:rPr lang="en-US" dirty="0"/>
              <a:t>Isaiah challenged the sin and hypocrisy of God’s people in Judah</a:t>
            </a:r>
          </a:p>
          <a:p>
            <a:r>
              <a:rPr lang="en-US" dirty="0"/>
              <a:t>Isaiah rebuked the leaders for putting their trust in political alliances</a:t>
            </a:r>
          </a:p>
          <a:p>
            <a:r>
              <a:rPr lang="en-US" dirty="0"/>
              <a:t>Isaiah urged genuine repentance and reformation of life</a:t>
            </a:r>
          </a:p>
          <a:p>
            <a:r>
              <a:rPr lang="en-US" dirty="0"/>
              <a:t>Isaiah showed the universal sovereignty of God and accountability of all men</a:t>
            </a:r>
          </a:p>
          <a:p>
            <a:r>
              <a:rPr lang="en-US" dirty="0"/>
              <a:t>Isaiah foretold judgment on various sinful cities and nations</a:t>
            </a:r>
          </a:p>
          <a:p>
            <a:r>
              <a:rPr lang="en-US" dirty="0"/>
              <a:t>Isaiah foretold Judah’s captivity in Babylon</a:t>
            </a:r>
          </a:p>
          <a:p>
            <a:r>
              <a:rPr lang="en-US" dirty="0"/>
              <a:t>Isaiah foretold deliverance and restoration of Judah</a:t>
            </a:r>
          </a:p>
          <a:p>
            <a:r>
              <a:rPr lang="en-US" dirty="0"/>
              <a:t>Isaiah foretold of the coming, suffering and reign of the Messiah </a:t>
            </a:r>
          </a:p>
        </p:txBody>
      </p:sp>
    </p:spTree>
    <p:extLst>
      <p:ext uri="{BB962C8B-B14F-4D97-AF65-F5344CB8AC3E}">
        <p14:creationId xmlns:p14="http://schemas.microsoft.com/office/powerpoint/2010/main" val="2630231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90F42C-227A-49B5-A9B7-97E64399F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Judgment/Punishment to Come from God (Ch. 1-39)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Prophecies of Coming Punishment (Ch. 1-35)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Prophecies Concerning Judah and Jerusalem (Ch. 1-12)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Prophecies Concerning Foreign Nations (Ch. 13-23)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Judgments Upon the Nations (Ch. 24-27)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Warnings and Promises to the North and the South (Ch. 28-35)</a:t>
            </a:r>
          </a:p>
          <a:p>
            <a:pPr lvl="3">
              <a:lnSpc>
                <a:spcPct val="95000"/>
              </a:lnSpc>
            </a:pPr>
            <a:r>
              <a:rPr lang="en-US" dirty="0"/>
              <a:t>Woes Pronounced (Ch. 28-33)</a:t>
            </a:r>
          </a:p>
          <a:p>
            <a:pPr lvl="3">
              <a:lnSpc>
                <a:spcPct val="95000"/>
              </a:lnSpc>
            </a:pPr>
            <a:r>
              <a:rPr lang="en-US" dirty="0"/>
              <a:t>Judgment of God’s Enemies (Ch. 34)</a:t>
            </a:r>
          </a:p>
          <a:p>
            <a:pPr lvl="3">
              <a:lnSpc>
                <a:spcPct val="95000"/>
              </a:lnSpc>
            </a:pPr>
            <a:r>
              <a:rPr lang="en-US" dirty="0"/>
              <a:t>Salvation for God’s People (Ch. 35)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A Historical Section (Ch. 36-39)</a:t>
            </a:r>
          </a:p>
          <a:p>
            <a:pPr>
              <a:lnSpc>
                <a:spcPct val="95000"/>
              </a:lnSpc>
            </a:pPr>
            <a:r>
              <a:rPr lang="en-US" dirty="0"/>
              <a:t>Comfort/Blessings to Come from God (Ch. 40-66)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Deliverance from Babylonian Captivity (Ch. 40-48)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Ultimate Deliverance Through Jehovah’s Suffering Servant (Ch. 49-57)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Future Glory of the Messianic Age (Ch. 58-66)</a:t>
            </a:r>
          </a:p>
        </p:txBody>
      </p:sp>
    </p:spTree>
    <p:extLst>
      <p:ext uri="{BB962C8B-B14F-4D97-AF65-F5344CB8AC3E}">
        <p14:creationId xmlns:p14="http://schemas.microsoft.com/office/powerpoint/2010/main" val="915676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47C07-0550-4625-A259-8A6B7B2C3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Judgment of God’s Enemies (Chap. 34)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Judgment of the Nations (34:1-4)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Judgment Against “Edom” (34:5-15)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The Certainty of This Judgment (34:16-17)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Salvation for God’s People (Chap. 35)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God’s New Life Is Coming (35:1-2)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God’s Salvation Is Coming (35:3-4)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God’s Marvelous Blessings Are Coming (35:5-7)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God’s Highway of Holiness Is Coming (35:8-10)</a:t>
            </a:r>
          </a:p>
        </p:txBody>
      </p:sp>
    </p:spTree>
    <p:extLst>
      <p:ext uri="{BB962C8B-B14F-4D97-AF65-F5344CB8AC3E}">
        <p14:creationId xmlns:p14="http://schemas.microsoft.com/office/powerpoint/2010/main" val="1209393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316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29</cp:revision>
  <dcterms:created xsi:type="dcterms:W3CDTF">2019-06-22T20:45:21Z</dcterms:created>
  <dcterms:modified xsi:type="dcterms:W3CDTF">2019-08-14T22:02:07Z</dcterms:modified>
</cp:coreProperties>
</file>