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omments/comment1.xml" ContentType="application/vnd.openxmlformats-officedocument.presentationml.comments+xml"/>
  <Override PartName="/ppt/notesSlides/notesSlide5.xml" ContentType="application/vnd.openxmlformats-officedocument.presentationml.notesSlide+xml"/>
  <Override PartName="/ppt/comments/comment2.xml" ContentType="application/vnd.openxmlformats-officedocument.presentationml.comments+xml"/>
  <Override PartName="/ppt/notesSlides/notesSlide6.xml" ContentType="application/vnd.openxmlformats-officedocument.presentationml.notesSlide+xml"/>
  <Override PartName="/ppt/comments/comment3.xml" ContentType="application/vnd.openxmlformats-officedocument.presentationml.comments+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omments/comment4.xml" ContentType="application/vnd.openxmlformats-officedocument.presentationml.comments+xml"/>
  <Override PartName="/ppt/notesSlides/notesSlide14.xml" ContentType="application/vnd.openxmlformats-officedocument.presentationml.notesSlide+xml"/>
  <Override PartName="/ppt/comments/comment5.xml" ContentType="application/vnd.openxmlformats-officedocument.presentationml.comments+xml"/>
  <Override PartName="/ppt/notesSlides/notesSlide15.xml" ContentType="application/vnd.openxmlformats-officedocument.presentationml.notesSlide+xml"/>
  <Override PartName="/ppt/comments/comment6.xml" ContentType="application/vnd.openxmlformats-officedocument.presentationml.comments+xml"/>
  <Override PartName="/ppt/notesSlides/notesSlide16.xml" ContentType="application/vnd.openxmlformats-officedocument.presentationml.notesSlide+xml"/>
  <Override PartName="/ppt/comments/comment7.xml" ContentType="application/vnd.openxmlformats-officedocument.presentationml.comments+xml"/>
  <Override PartName="/ppt/notesSlides/notesSlide17.xml" ContentType="application/vnd.openxmlformats-officedocument.presentationml.notesSlide+xml"/>
  <Override PartName="/ppt/comments/comment8.xml" ContentType="application/vnd.openxmlformats-officedocument.presentationml.comments+xml"/>
  <Override PartName="/ppt/notesSlides/notesSlide18.xml" ContentType="application/vnd.openxmlformats-officedocument.presentationml.notesSlide+xml"/>
  <Override PartName="/ppt/comments/comment9.xml" ContentType="application/vnd.openxmlformats-officedocument.presentationml.comments+xml"/>
  <Override PartName="/ppt/notesSlides/notesSlide19.xml" ContentType="application/vnd.openxmlformats-officedocument.presentationml.notesSlide+xml"/>
  <Override PartName="/ppt/comments/comment10.xml" ContentType="application/vnd.openxmlformats-officedocument.presentationml.comments+xml"/>
  <Override PartName="/ppt/notesSlides/notesSlide20.xml" ContentType="application/vnd.openxmlformats-officedocument.presentationml.notesSlide+xml"/>
  <Override PartName="/ppt/comments/comment11.xml" ContentType="application/vnd.openxmlformats-officedocument.presentationml.comments+xml"/>
  <Override PartName="/ppt/notesSlides/notesSlide21.xml" ContentType="application/vnd.openxmlformats-officedocument.presentationml.notesSlide+xml"/>
  <Override PartName="/ppt/comments/comment12.xml" ContentType="application/vnd.openxmlformats-officedocument.presentationml.comments+xml"/>
  <Override PartName="/ppt/notesSlides/notesSlide22.xml" ContentType="application/vnd.openxmlformats-officedocument.presentationml.notesSlide+xml"/>
  <Override PartName="/ppt/comments/comment13.xml" ContentType="application/vnd.openxmlformats-officedocument.presentationml.comments+xml"/>
  <Override PartName="/ppt/notesSlides/notesSlide23.xml" ContentType="application/vnd.openxmlformats-officedocument.presentationml.notesSlide+xml"/>
  <Override PartName="/ppt/comments/comment14.xml" ContentType="application/vnd.openxmlformats-officedocument.presentationml.comments+xml"/>
  <Override PartName="/ppt/notesSlides/notesSlide24.xml" ContentType="application/vnd.openxmlformats-officedocument.presentationml.notesSlide+xml"/>
  <Override PartName="/ppt/comments/comment15.xml" ContentType="application/vnd.openxmlformats-officedocument.presentationml.comments+xml"/>
  <Override PartName="/ppt/notesSlides/notesSlide25.xml" ContentType="application/vnd.openxmlformats-officedocument.presentationml.notesSlide+xml"/>
  <Override PartName="/ppt/comments/comment16.xml" ContentType="application/vnd.openxmlformats-officedocument.presentationml.comments+xml"/>
  <Override PartName="/ppt/notesSlides/notesSlide26.xml" ContentType="application/vnd.openxmlformats-officedocument.presentationml.notesSlide+xml"/>
  <Override PartName="/ppt/comments/comment17.xml" ContentType="application/vnd.openxmlformats-officedocument.presentationml.comments+xml"/>
  <Override PartName="/ppt/notesSlides/notesSlide27.xml" ContentType="application/vnd.openxmlformats-officedocument.presentationml.notesSlide+xml"/>
  <Override PartName="/ppt/comments/comment18.xml" ContentType="application/vnd.openxmlformats-officedocument.presentationml.comments+xml"/>
  <Override PartName="/ppt/notesSlides/notesSlide28.xml" ContentType="application/vnd.openxmlformats-officedocument.presentationml.notesSlide+xml"/>
  <Override PartName="/ppt/comments/comment19.xml" ContentType="application/vnd.openxmlformats-officedocument.presentationml.comments+xml"/>
  <Override PartName="/ppt/notesSlides/notesSlide29.xml" ContentType="application/vnd.openxmlformats-officedocument.presentationml.notesSlide+xml"/>
  <Override PartName="/ppt/comments/comment20.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31"/>
  </p:notesMasterIdLst>
  <p:handoutMasterIdLst>
    <p:handoutMasterId r:id="rId32"/>
  </p:handoutMasterIdLst>
  <p:sldIdLst>
    <p:sldId id="1864" r:id="rId2"/>
    <p:sldId id="1881" r:id="rId3"/>
    <p:sldId id="1869" r:id="rId4"/>
    <p:sldId id="1915" r:id="rId5"/>
    <p:sldId id="1971" r:id="rId6"/>
    <p:sldId id="1972" r:id="rId7"/>
    <p:sldId id="1942" r:id="rId8"/>
    <p:sldId id="1949" r:id="rId9"/>
    <p:sldId id="1950" r:id="rId10"/>
    <p:sldId id="1951" r:id="rId11"/>
    <p:sldId id="1952" r:id="rId12"/>
    <p:sldId id="1953" r:id="rId13"/>
    <p:sldId id="1954" r:id="rId14"/>
    <p:sldId id="1955" r:id="rId15"/>
    <p:sldId id="1960" r:id="rId16"/>
    <p:sldId id="1956" r:id="rId17"/>
    <p:sldId id="1957" r:id="rId18"/>
    <p:sldId id="1958" r:id="rId19"/>
    <p:sldId id="1944" r:id="rId20"/>
    <p:sldId id="1961" r:id="rId21"/>
    <p:sldId id="1962" r:id="rId22"/>
    <p:sldId id="1963" r:id="rId23"/>
    <p:sldId id="1964" r:id="rId24"/>
    <p:sldId id="1966" r:id="rId25"/>
    <p:sldId id="1967" r:id="rId26"/>
    <p:sldId id="1947" r:id="rId27"/>
    <p:sldId id="1968" r:id="rId28"/>
    <p:sldId id="1969" r:id="rId29"/>
    <p:sldId id="1970" r:id="rId30"/>
  </p:sldIdLst>
  <p:sldSz cx="12192000" cy="6858000"/>
  <p:notesSz cx="7102475" cy="9388475"/>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84" userDrawn="1">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an" initials="D" lastIdx="2" clrIdx="0">
    <p:extLst>
      <p:ext uri="{19B8F6BF-5375-455C-9EA6-DF929625EA0E}">
        <p15:presenceInfo xmlns:p15="http://schemas.microsoft.com/office/powerpoint/2012/main" userId="Dan"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08075"/>
    <a:srgbClr val="EEDE9C"/>
    <a:srgbClr val="860A0A"/>
    <a:srgbClr val="D2A16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34580" autoAdjust="0"/>
    <p:restoredTop sz="86410" autoAdjust="0"/>
  </p:normalViewPr>
  <p:slideViewPr>
    <p:cSldViewPr snapToGrid="0">
      <p:cViewPr varScale="1">
        <p:scale>
          <a:sx n="94" d="100"/>
          <a:sy n="94" d="100"/>
        </p:scale>
        <p:origin x="108" y="492"/>
      </p:cViewPr>
      <p:guideLst>
        <p:guide orient="horz" pos="2184"/>
        <p:guide pos="3840"/>
      </p:guideLst>
    </p:cSldViewPr>
  </p:slideViewPr>
  <p:outlineViewPr>
    <p:cViewPr>
      <p:scale>
        <a:sx n="33" d="100"/>
        <a:sy n="33" d="100"/>
      </p:scale>
      <p:origin x="0" y="0"/>
    </p:cViewPr>
  </p:outlineViewPr>
  <p:notesTextViewPr>
    <p:cViewPr>
      <p:scale>
        <a:sx n="75" d="100"/>
        <a:sy n="75" d="100"/>
      </p:scale>
      <p:origin x="0" y="0"/>
    </p:cViewPr>
  </p:notesTextViewPr>
  <p:sorterViewPr>
    <p:cViewPr>
      <p:scale>
        <a:sx n="100" d="100"/>
        <a:sy n="100" d="100"/>
      </p:scale>
      <p:origin x="0" y="-6883"/>
    </p:cViewPr>
  </p:sorterViewPr>
  <p:notesViewPr>
    <p:cSldViewPr snapToGrid="0" showGuides="1">
      <p:cViewPr varScale="1">
        <p:scale>
          <a:sx n="61" d="100"/>
          <a:sy n="61" d="100"/>
        </p:scale>
        <p:origin x="3125" y="67"/>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9-07-31T11:05:00.929" idx="2">
    <p:pos x="855" y="4617"/>
    <p:text/>
    <p:extLst>
      <p:ext uri="{C676402C-5697-4E1C-873F-D02D1690AC5C}">
        <p15:threadingInfo xmlns:p15="http://schemas.microsoft.com/office/powerpoint/2012/main" timeZoneBias="240"/>
      </p:ext>
    </p:extLst>
  </p:cm>
</p:cmLst>
</file>

<file path=ppt/comments/comment10.xml><?xml version="1.0" encoding="utf-8"?>
<p:cmLst xmlns:a="http://schemas.openxmlformats.org/drawingml/2006/main" xmlns:r="http://schemas.openxmlformats.org/officeDocument/2006/relationships" xmlns:p="http://schemas.openxmlformats.org/presentationml/2006/main">
  <p:cm authorId="1" dt="2019-07-31T11:05:00.929" idx="2">
    <p:pos x="855" y="4617"/>
    <p:text/>
    <p:extLst>
      <p:ext uri="{C676402C-5697-4E1C-873F-D02D1690AC5C}">
        <p15:threadingInfo xmlns:p15="http://schemas.microsoft.com/office/powerpoint/2012/main" timeZoneBias="240"/>
      </p:ext>
    </p:extLst>
  </p:cm>
</p:cmLst>
</file>

<file path=ppt/comments/comment11.xml><?xml version="1.0" encoding="utf-8"?>
<p:cmLst xmlns:a="http://schemas.openxmlformats.org/drawingml/2006/main" xmlns:r="http://schemas.openxmlformats.org/officeDocument/2006/relationships" xmlns:p="http://schemas.openxmlformats.org/presentationml/2006/main">
  <p:cm authorId="1" dt="2019-07-31T11:05:00.929" idx="2">
    <p:pos x="855" y="4617"/>
    <p:text/>
    <p:extLst>
      <p:ext uri="{C676402C-5697-4E1C-873F-D02D1690AC5C}">
        <p15:threadingInfo xmlns:p15="http://schemas.microsoft.com/office/powerpoint/2012/main" timeZoneBias="240"/>
      </p:ext>
    </p:extLst>
  </p:cm>
</p:cmLst>
</file>

<file path=ppt/comments/comment12.xml><?xml version="1.0" encoding="utf-8"?>
<p:cmLst xmlns:a="http://schemas.openxmlformats.org/drawingml/2006/main" xmlns:r="http://schemas.openxmlformats.org/officeDocument/2006/relationships" xmlns:p="http://schemas.openxmlformats.org/presentationml/2006/main">
  <p:cm authorId="1" dt="2019-07-31T11:05:00.929" idx="2">
    <p:pos x="855" y="4617"/>
    <p:text/>
    <p:extLst>
      <p:ext uri="{C676402C-5697-4E1C-873F-D02D1690AC5C}">
        <p15:threadingInfo xmlns:p15="http://schemas.microsoft.com/office/powerpoint/2012/main" timeZoneBias="240"/>
      </p:ext>
    </p:extLst>
  </p:cm>
</p:cmLst>
</file>

<file path=ppt/comments/comment13.xml><?xml version="1.0" encoding="utf-8"?>
<p:cmLst xmlns:a="http://schemas.openxmlformats.org/drawingml/2006/main" xmlns:r="http://schemas.openxmlformats.org/officeDocument/2006/relationships" xmlns:p="http://schemas.openxmlformats.org/presentationml/2006/main">
  <p:cm authorId="1" dt="2019-07-31T11:05:00.929" idx="2">
    <p:pos x="855" y="4617"/>
    <p:text/>
    <p:extLst>
      <p:ext uri="{C676402C-5697-4E1C-873F-D02D1690AC5C}">
        <p15:threadingInfo xmlns:p15="http://schemas.microsoft.com/office/powerpoint/2012/main" timeZoneBias="240"/>
      </p:ext>
    </p:extLst>
  </p:cm>
</p:cmLst>
</file>

<file path=ppt/comments/comment14.xml><?xml version="1.0" encoding="utf-8"?>
<p:cmLst xmlns:a="http://schemas.openxmlformats.org/drawingml/2006/main" xmlns:r="http://schemas.openxmlformats.org/officeDocument/2006/relationships" xmlns:p="http://schemas.openxmlformats.org/presentationml/2006/main">
  <p:cm authorId="1" dt="2019-07-31T11:05:00.929" idx="2">
    <p:pos x="855" y="4617"/>
    <p:text/>
    <p:extLst>
      <p:ext uri="{C676402C-5697-4E1C-873F-D02D1690AC5C}">
        <p15:threadingInfo xmlns:p15="http://schemas.microsoft.com/office/powerpoint/2012/main" timeZoneBias="240"/>
      </p:ext>
    </p:extLst>
  </p:cm>
</p:cmLst>
</file>

<file path=ppt/comments/comment15.xml><?xml version="1.0" encoding="utf-8"?>
<p:cmLst xmlns:a="http://schemas.openxmlformats.org/drawingml/2006/main" xmlns:r="http://schemas.openxmlformats.org/officeDocument/2006/relationships" xmlns:p="http://schemas.openxmlformats.org/presentationml/2006/main">
  <p:cm authorId="1" dt="2019-07-31T11:05:00.929" idx="2">
    <p:pos x="855" y="4617"/>
    <p:text/>
    <p:extLst>
      <p:ext uri="{C676402C-5697-4E1C-873F-D02D1690AC5C}">
        <p15:threadingInfo xmlns:p15="http://schemas.microsoft.com/office/powerpoint/2012/main" timeZoneBias="240"/>
      </p:ext>
    </p:extLst>
  </p:cm>
</p:cmLst>
</file>

<file path=ppt/comments/comment16.xml><?xml version="1.0" encoding="utf-8"?>
<p:cmLst xmlns:a="http://schemas.openxmlformats.org/drawingml/2006/main" xmlns:r="http://schemas.openxmlformats.org/officeDocument/2006/relationships" xmlns:p="http://schemas.openxmlformats.org/presentationml/2006/main">
  <p:cm authorId="1" dt="2019-07-31T11:05:00.929" idx="2">
    <p:pos x="855" y="4617"/>
    <p:text/>
    <p:extLst>
      <p:ext uri="{C676402C-5697-4E1C-873F-D02D1690AC5C}">
        <p15:threadingInfo xmlns:p15="http://schemas.microsoft.com/office/powerpoint/2012/main" timeZoneBias="240"/>
      </p:ext>
    </p:extLst>
  </p:cm>
</p:cmLst>
</file>

<file path=ppt/comments/comment17.xml><?xml version="1.0" encoding="utf-8"?>
<p:cmLst xmlns:a="http://schemas.openxmlformats.org/drawingml/2006/main" xmlns:r="http://schemas.openxmlformats.org/officeDocument/2006/relationships" xmlns:p="http://schemas.openxmlformats.org/presentationml/2006/main">
  <p:cm authorId="1" dt="2019-07-31T11:05:00.929" idx="2">
    <p:pos x="855" y="4617"/>
    <p:text/>
    <p:extLst>
      <p:ext uri="{C676402C-5697-4E1C-873F-D02D1690AC5C}">
        <p15:threadingInfo xmlns:p15="http://schemas.microsoft.com/office/powerpoint/2012/main" timeZoneBias="240"/>
      </p:ext>
    </p:extLst>
  </p:cm>
</p:cmLst>
</file>

<file path=ppt/comments/comment18.xml><?xml version="1.0" encoding="utf-8"?>
<p:cmLst xmlns:a="http://schemas.openxmlformats.org/drawingml/2006/main" xmlns:r="http://schemas.openxmlformats.org/officeDocument/2006/relationships" xmlns:p="http://schemas.openxmlformats.org/presentationml/2006/main">
  <p:cm authorId="1" dt="2019-07-31T11:05:00.929" idx="2">
    <p:pos x="855" y="4617"/>
    <p:text/>
    <p:extLst>
      <p:ext uri="{C676402C-5697-4E1C-873F-D02D1690AC5C}">
        <p15:threadingInfo xmlns:p15="http://schemas.microsoft.com/office/powerpoint/2012/main" timeZoneBias="240"/>
      </p:ext>
    </p:extLst>
  </p:cm>
</p:cmLst>
</file>

<file path=ppt/comments/comment19.xml><?xml version="1.0" encoding="utf-8"?>
<p:cmLst xmlns:a="http://schemas.openxmlformats.org/drawingml/2006/main" xmlns:r="http://schemas.openxmlformats.org/officeDocument/2006/relationships" xmlns:p="http://schemas.openxmlformats.org/presentationml/2006/main">
  <p:cm authorId="1" dt="2019-07-31T11:05:00.929" idx="2">
    <p:pos x="855" y="4617"/>
    <p:text/>
    <p:extLst>
      <p:ext uri="{C676402C-5697-4E1C-873F-D02D1690AC5C}">
        <p15:threadingInfo xmlns:p15="http://schemas.microsoft.com/office/powerpoint/2012/main" timeZoneBias="240"/>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19-07-31T11:05:00.929" idx="2">
    <p:pos x="855" y="4617"/>
    <p:text/>
    <p:extLst>
      <p:ext uri="{C676402C-5697-4E1C-873F-D02D1690AC5C}">
        <p15:threadingInfo xmlns:p15="http://schemas.microsoft.com/office/powerpoint/2012/main" timeZoneBias="240"/>
      </p:ext>
    </p:extLst>
  </p:cm>
</p:cmLst>
</file>

<file path=ppt/comments/comment20.xml><?xml version="1.0" encoding="utf-8"?>
<p:cmLst xmlns:a="http://schemas.openxmlformats.org/drawingml/2006/main" xmlns:r="http://schemas.openxmlformats.org/officeDocument/2006/relationships" xmlns:p="http://schemas.openxmlformats.org/presentationml/2006/main">
  <p:cm authorId="1" dt="2019-07-31T11:05:00.929" idx="2">
    <p:pos x="855" y="4617"/>
    <p:text/>
    <p:extLst>
      <p:ext uri="{C676402C-5697-4E1C-873F-D02D1690AC5C}">
        <p15:threadingInfo xmlns:p15="http://schemas.microsoft.com/office/powerpoint/2012/main" timeZoneBias="240"/>
      </p:ext>
    </p:extLst>
  </p:cm>
</p:cmLst>
</file>

<file path=ppt/comments/comment3.xml><?xml version="1.0" encoding="utf-8"?>
<p:cmLst xmlns:a="http://schemas.openxmlformats.org/drawingml/2006/main" xmlns:r="http://schemas.openxmlformats.org/officeDocument/2006/relationships" xmlns:p="http://schemas.openxmlformats.org/presentationml/2006/main">
  <p:cm authorId="1" dt="2019-07-31T11:05:00.929" idx="2">
    <p:pos x="855" y="4617"/>
    <p:text/>
    <p:extLst>
      <p:ext uri="{C676402C-5697-4E1C-873F-D02D1690AC5C}">
        <p15:threadingInfo xmlns:p15="http://schemas.microsoft.com/office/powerpoint/2012/main" timeZoneBias="240"/>
      </p:ext>
    </p:extLst>
  </p:cm>
</p:cmLst>
</file>

<file path=ppt/comments/comment4.xml><?xml version="1.0" encoding="utf-8"?>
<p:cmLst xmlns:a="http://schemas.openxmlformats.org/drawingml/2006/main" xmlns:r="http://schemas.openxmlformats.org/officeDocument/2006/relationships" xmlns:p="http://schemas.openxmlformats.org/presentationml/2006/main">
  <p:cm authorId="1" dt="2019-07-31T11:05:00.929" idx="2">
    <p:pos x="855" y="4617"/>
    <p:text/>
    <p:extLst>
      <p:ext uri="{C676402C-5697-4E1C-873F-D02D1690AC5C}">
        <p15:threadingInfo xmlns:p15="http://schemas.microsoft.com/office/powerpoint/2012/main" timeZoneBias="240"/>
      </p:ext>
    </p:extLst>
  </p:cm>
</p:cmLst>
</file>

<file path=ppt/comments/comment5.xml><?xml version="1.0" encoding="utf-8"?>
<p:cmLst xmlns:a="http://schemas.openxmlformats.org/drawingml/2006/main" xmlns:r="http://schemas.openxmlformats.org/officeDocument/2006/relationships" xmlns:p="http://schemas.openxmlformats.org/presentationml/2006/main">
  <p:cm authorId="1" dt="2019-07-31T11:05:00.929" idx="2">
    <p:pos x="855" y="4617"/>
    <p:text/>
    <p:extLst>
      <p:ext uri="{C676402C-5697-4E1C-873F-D02D1690AC5C}">
        <p15:threadingInfo xmlns:p15="http://schemas.microsoft.com/office/powerpoint/2012/main" timeZoneBias="240"/>
      </p:ext>
    </p:extLst>
  </p:cm>
</p:cmLst>
</file>

<file path=ppt/comments/comment6.xml><?xml version="1.0" encoding="utf-8"?>
<p:cmLst xmlns:a="http://schemas.openxmlformats.org/drawingml/2006/main" xmlns:r="http://schemas.openxmlformats.org/officeDocument/2006/relationships" xmlns:p="http://schemas.openxmlformats.org/presentationml/2006/main">
  <p:cm authorId="1" dt="2019-07-31T11:05:00.929" idx="2">
    <p:pos x="855" y="4617"/>
    <p:text/>
    <p:extLst>
      <p:ext uri="{C676402C-5697-4E1C-873F-D02D1690AC5C}">
        <p15:threadingInfo xmlns:p15="http://schemas.microsoft.com/office/powerpoint/2012/main" timeZoneBias="240"/>
      </p:ext>
    </p:extLst>
  </p:cm>
</p:cmLst>
</file>

<file path=ppt/comments/comment7.xml><?xml version="1.0" encoding="utf-8"?>
<p:cmLst xmlns:a="http://schemas.openxmlformats.org/drawingml/2006/main" xmlns:r="http://schemas.openxmlformats.org/officeDocument/2006/relationships" xmlns:p="http://schemas.openxmlformats.org/presentationml/2006/main">
  <p:cm authorId="1" dt="2019-07-31T11:05:00.929" idx="2">
    <p:pos x="855" y="4617"/>
    <p:text/>
    <p:extLst>
      <p:ext uri="{C676402C-5697-4E1C-873F-D02D1690AC5C}">
        <p15:threadingInfo xmlns:p15="http://schemas.microsoft.com/office/powerpoint/2012/main" timeZoneBias="240"/>
      </p:ext>
    </p:extLst>
  </p:cm>
</p:cmLst>
</file>

<file path=ppt/comments/comment8.xml><?xml version="1.0" encoding="utf-8"?>
<p:cmLst xmlns:a="http://schemas.openxmlformats.org/drawingml/2006/main" xmlns:r="http://schemas.openxmlformats.org/officeDocument/2006/relationships" xmlns:p="http://schemas.openxmlformats.org/presentationml/2006/main">
  <p:cm authorId="1" dt="2019-07-31T11:05:00.929" idx="2">
    <p:pos x="855" y="4617"/>
    <p:text/>
    <p:extLst>
      <p:ext uri="{C676402C-5697-4E1C-873F-D02D1690AC5C}">
        <p15:threadingInfo xmlns:p15="http://schemas.microsoft.com/office/powerpoint/2012/main" timeZoneBias="240"/>
      </p:ext>
    </p:extLst>
  </p:cm>
</p:cmLst>
</file>

<file path=ppt/comments/comment9.xml><?xml version="1.0" encoding="utf-8"?>
<p:cmLst xmlns:a="http://schemas.openxmlformats.org/drawingml/2006/main" xmlns:r="http://schemas.openxmlformats.org/officeDocument/2006/relationships" xmlns:p="http://schemas.openxmlformats.org/presentationml/2006/main">
  <p:cm authorId="1" dt="2019-07-31T11:05:00.929" idx="2">
    <p:pos x="855" y="4617"/>
    <p:text/>
    <p:extLst>
      <p:ext uri="{C676402C-5697-4E1C-873F-D02D1690AC5C}">
        <p15:threadingInfo xmlns:p15="http://schemas.microsoft.com/office/powerpoint/2012/main" timeZoneBias="24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DC05C11-85CC-4A72-8840-09EA5F247F0F}"/>
              </a:ext>
            </a:extLst>
          </p:cNvPr>
          <p:cNvSpPr>
            <a:spLocks noGrp="1"/>
          </p:cNvSpPr>
          <p:nvPr>
            <p:ph type="hdr" sz="quarter"/>
          </p:nvPr>
        </p:nvSpPr>
        <p:spPr>
          <a:xfrm>
            <a:off x="2" y="0"/>
            <a:ext cx="3078163" cy="469900"/>
          </a:xfrm>
          <a:prstGeom prst="rect">
            <a:avLst/>
          </a:prstGeom>
        </p:spPr>
        <p:txBody>
          <a:bodyPr vert="horz" lIns="91431" tIns="45716" rIns="91431" bIns="45716" rtlCol="0"/>
          <a:lstStyle>
            <a:lvl1pPr algn="l">
              <a:defRPr sz="1200"/>
            </a:lvl1pPr>
          </a:lstStyle>
          <a:p>
            <a:endParaRPr lang="en-US" dirty="0"/>
          </a:p>
        </p:txBody>
      </p:sp>
      <p:sp>
        <p:nvSpPr>
          <p:cNvPr id="3" name="Date Placeholder 2">
            <a:extLst>
              <a:ext uri="{FF2B5EF4-FFF2-40B4-BE49-F238E27FC236}">
                <a16:creationId xmlns:a16="http://schemas.microsoft.com/office/drawing/2014/main" id="{11ABB54F-94B3-489C-836B-EE56E076C80A}"/>
              </a:ext>
            </a:extLst>
          </p:cNvPr>
          <p:cNvSpPr>
            <a:spLocks noGrp="1"/>
          </p:cNvSpPr>
          <p:nvPr>
            <p:ph type="dt" sz="quarter" idx="1"/>
          </p:nvPr>
        </p:nvSpPr>
        <p:spPr>
          <a:xfrm>
            <a:off x="4022726" y="0"/>
            <a:ext cx="3078163" cy="469900"/>
          </a:xfrm>
          <a:prstGeom prst="rect">
            <a:avLst/>
          </a:prstGeom>
        </p:spPr>
        <p:txBody>
          <a:bodyPr vert="horz" lIns="91431" tIns="45716" rIns="91431" bIns="45716" rtlCol="0"/>
          <a:lstStyle>
            <a:lvl1pPr algn="r">
              <a:defRPr sz="1200"/>
            </a:lvl1pPr>
          </a:lstStyle>
          <a:p>
            <a:fld id="{E394A81C-ADBD-4272-AFB6-C20F19B759A6}" type="datetimeFigureOut">
              <a:rPr lang="en-US" smtClean="0"/>
              <a:t>7/31/2019</a:t>
            </a:fld>
            <a:endParaRPr lang="en-US" dirty="0"/>
          </a:p>
        </p:txBody>
      </p:sp>
      <p:sp>
        <p:nvSpPr>
          <p:cNvPr id="4" name="Footer Placeholder 3">
            <a:extLst>
              <a:ext uri="{FF2B5EF4-FFF2-40B4-BE49-F238E27FC236}">
                <a16:creationId xmlns:a16="http://schemas.microsoft.com/office/drawing/2014/main" id="{FE42178E-8AB7-47FE-B318-6C37AEC248CF}"/>
              </a:ext>
            </a:extLst>
          </p:cNvPr>
          <p:cNvSpPr>
            <a:spLocks noGrp="1"/>
          </p:cNvSpPr>
          <p:nvPr>
            <p:ph type="ftr" sz="quarter" idx="2"/>
          </p:nvPr>
        </p:nvSpPr>
        <p:spPr>
          <a:xfrm>
            <a:off x="2" y="8918576"/>
            <a:ext cx="3078163" cy="469900"/>
          </a:xfrm>
          <a:prstGeom prst="rect">
            <a:avLst/>
          </a:prstGeom>
        </p:spPr>
        <p:txBody>
          <a:bodyPr vert="horz" lIns="91431" tIns="45716" rIns="91431" bIns="45716"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75860AB7-3333-4EF5-BA29-252D24B81CBB}"/>
              </a:ext>
            </a:extLst>
          </p:cNvPr>
          <p:cNvSpPr>
            <a:spLocks noGrp="1"/>
          </p:cNvSpPr>
          <p:nvPr>
            <p:ph type="sldNum" sz="quarter" idx="3"/>
          </p:nvPr>
        </p:nvSpPr>
        <p:spPr>
          <a:xfrm>
            <a:off x="4022726" y="8918576"/>
            <a:ext cx="3078163" cy="469900"/>
          </a:xfrm>
          <a:prstGeom prst="rect">
            <a:avLst/>
          </a:prstGeom>
        </p:spPr>
        <p:txBody>
          <a:bodyPr vert="horz" lIns="91431" tIns="45716" rIns="91431" bIns="45716" rtlCol="0" anchor="b"/>
          <a:lstStyle>
            <a:lvl1pPr algn="r">
              <a:defRPr sz="1200"/>
            </a:lvl1pPr>
          </a:lstStyle>
          <a:p>
            <a:fld id="{FF1C3FAF-1055-4D9E-94CE-AB3C222662F3}" type="slidenum">
              <a:rPr lang="en-US" smtClean="0"/>
              <a:t>‹#›</a:t>
            </a:fld>
            <a:endParaRPr lang="en-US" dirty="0"/>
          </a:p>
        </p:txBody>
      </p:sp>
    </p:spTree>
    <p:extLst>
      <p:ext uri="{BB962C8B-B14F-4D97-AF65-F5344CB8AC3E}">
        <p14:creationId xmlns:p14="http://schemas.microsoft.com/office/powerpoint/2010/main" val="330909014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422275" y="704850"/>
            <a:ext cx="6259513" cy="352107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710248" y="4459527"/>
            <a:ext cx="5681980" cy="4224814"/>
          </a:xfrm>
          <a:prstGeom prst="rect">
            <a:avLst/>
          </a:prstGeom>
          <a:noFill/>
          <a:ln>
            <a:noFill/>
          </a:ln>
        </p:spPr>
        <p:txBody>
          <a:bodyPr spcFirstLastPara="1" wrap="square" lIns="94204" tIns="94204" rIns="94204" bIns="94204" anchor="t" anchorCtr="0"/>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10248" y="4459527"/>
            <a:ext cx="5681980" cy="4224814"/>
          </a:xfrm>
          <a:prstGeom prst="rect">
            <a:avLst/>
          </a:prstGeom>
        </p:spPr>
        <p:txBody>
          <a:bodyPr spcFirstLastPara="1" wrap="square" lIns="94204" tIns="94204" rIns="94204" bIns="94204"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20688" y="704850"/>
            <a:ext cx="6261100" cy="352107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06170311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10248" y="4459527"/>
            <a:ext cx="5681980" cy="4224814"/>
          </a:xfrm>
          <a:prstGeom prst="rect">
            <a:avLst/>
          </a:prstGeom>
        </p:spPr>
        <p:txBody>
          <a:bodyPr spcFirstLastPara="1" wrap="square" lIns="94204" tIns="94204" rIns="94204" bIns="94204"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20688" y="704850"/>
            <a:ext cx="6261100" cy="352107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85651419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10248" y="4459527"/>
            <a:ext cx="5681980" cy="4224814"/>
          </a:xfrm>
          <a:prstGeom prst="rect">
            <a:avLst/>
          </a:prstGeom>
        </p:spPr>
        <p:txBody>
          <a:bodyPr spcFirstLastPara="1" wrap="square" lIns="94204" tIns="94204" rIns="94204" bIns="94204"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20688" y="704850"/>
            <a:ext cx="6261100" cy="352107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25705998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10248" y="4459527"/>
            <a:ext cx="5681980" cy="4224814"/>
          </a:xfrm>
          <a:prstGeom prst="rect">
            <a:avLst/>
          </a:prstGeom>
        </p:spPr>
        <p:txBody>
          <a:bodyPr spcFirstLastPara="1" wrap="square" lIns="94204" tIns="94204" rIns="94204" bIns="94204"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20688" y="704850"/>
            <a:ext cx="6261100" cy="352107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34199452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10248" y="4459527"/>
            <a:ext cx="5681980" cy="4224814"/>
          </a:xfrm>
          <a:prstGeom prst="rect">
            <a:avLst/>
          </a:prstGeom>
        </p:spPr>
        <p:txBody>
          <a:bodyPr spcFirstLastPara="1" wrap="square" lIns="94204" tIns="94204" rIns="94204" bIns="94204"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20688" y="704850"/>
            <a:ext cx="6261100" cy="352107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29474767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10248" y="4459527"/>
            <a:ext cx="5681980" cy="4224814"/>
          </a:xfrm>
          <a:prstGeom prst="rect">
            <a:avLst/>
          </a:prstGeom>
        </p:spPr>
        <p:txBody>
          <a:bodyPr spcFirstLastPara="1" wrap="square" lIns="94204" tIns="94204" rIns="94204" bIns="94204"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20688" y="704850"/>
            <a:ext cx="6261100" cy="352107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82472195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10248" y="4459527"/>
            <a:ext cx="5681980" cy="4224814"/>
          </a:xfrm>
          <a:prstGeom prst="rect">
            <a:avLst/>
          </a:prstGeom>
        </p:spPr>
        <p:txBody>
          <a:bodyPr spcFirstLastPara="1" wrap="square" lIns="94204" tIns="94204" rIns="94204" bIns="94204"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20688" y="704850"/>
            <a:ext cx="6261100" cy="352107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00421978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10248" y="4459527"/>
            <a:ext cx="5681980" cy="4224814"/>
          </a:xfrm>
          <a:prstGeom prst="rect">
            <a:avLst/>
          </a:prstGeom>
        </p:spPr>
        <p:txBody>
          <a:bodyPr spcFirstLastPara="1" wrap="square" lIns="94204" tIns="94204" rIns="94204" bIns="94204"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20688" y="704850"/>
            <a:ext cx="6261100" cy="352107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13308731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10248" y="4459527"/>
            <a:ext cx="5681980" cy="4224814"/>
          </a:xfrm>
          <a:prstGeom prst="rect">
            <a:avLst/>
          </a:prstGeom>
        </p:spPr>
        <p:txBody>
          <a:bodyPr spcFirstLastPara="1" wrap="square" lIns="94204" tIns="94204" rIns="94204" bIns="94204"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20688" y="704850"/>
            <a:ext cx="6261100" cy="352107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02936829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10248" y="4459527"/>
            <a:ext cx="5681980" cy="4224814"/>
          </a:xfrm>
          <a:prstGeom prst="rect">
            <a:avLst/>
          </a:prstGeom>
        </p:spPr>
        <p:txBody>
          <a:bodyPr spcFirstLastPara="1" wrap="square" lIns="94204" tIns="94204" rIns="94204" bIns="94204"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20688" y="704850"/>
            <a:ext cx="6261100" cy="352107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72809922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10248" y="4459527"/>
            <a:ext cx="5681980" cy="4224814"/>
          </a:xfrm>
          <a:prstGeom prst="rect">
            <a:avLst/>
          </a:prstGeom>
        </p:spPr>
        <p:txBody>
          <a:bodyPr spcFirstLastPara="1" wrap="square" lIns="94204" tIns="94204" rIns="94204" bIns="94204"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20688" y="704850"/>
            <a:ext cx="6261100" cy="352107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8437915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10248" y="4459527"/>
            <a:ext cx="5681980" cy="4224814"/>
          </a:xfrm>
          <a:prstGeom prst="rect">
            <a:avLst/>
          </a:prstGeom>
        </p:spPr>
        <p:txBody>
          <a:bodyPr spcFirstLastPara="1" wrap="square" lIns="94204" tIns="94204" rIns="94204" bIns="94204"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20688" y="704850"/>
            <a:ext cx="6261100" cy="352107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1648517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10248" y="4459527"/>
            <a:ext cx="5681980" cy="4224814"/>
          </a:xfrm>
          <a:prstGeom prst="rect">
            <a:avLst/>
          </a:prstGeom>
        </p:spPr>
        <p:txBody>
          <a:bodyPr spcFirstLastPara="1" wrap="square" lIns="94204" tIns="94204" rIns="94204" bIns="94204"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20688" y="704850"/>
            <a:ext cx="6261100" cy="352107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2204903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10248" y="4459527"/>
            <a:ext cx="5681980" cy="4224814"/>
          </a:xfrm>
          <a:prstGeom prst="rect">
            <a:avLst/>
          </a:prstGeom>
        </p:spPr>
        <p:txBody>
          <a:bodyPr spcFirstLastPara="1" wrap="square" lIns="94204" tIns="94204" rIns="94204" bIns="94204"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20688" y="704850"/>
            <a:ext cx="6261100" cy="352107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58626747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10248" y="4459527"/>
            <a:ext cx="5681980" cy="4224814"/>
          </a:xfrm>
          <a:prstGeom prst="rect">
            <a:avLst/>
          </a:prstGeom>
        </p:spPr>
        <p:txBody>
          <a:bodyPr spcFirstLastPara="1" wrap="square" lIns="94204" tIns="94204" rIns="94204" bIns="94204"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20688" y="704850"/>
            <a:ext cx="6261100" cy="352107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17282596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10248" y="4459527"/>
            <a:ext cx="5681980" cy="4224814"/>
          </a:xfrm>
          <a:prstGeom prst="rect">
            <a:avLst/>
          </a:prstGeom>
        </p:spPr>
        <p:txBody>
          <a:bodyPr spcFirstLastPara="1" wrap="square" lIns="94204" tIns="94204" rIns="94204" bIns="94204"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20688" y="704850"/>
            <a:ext cx="6261100" cy="352107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97760582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10248" y="4459527"/>
            <a:ext cx="5681980" cy="4224814"/>
          </a:xfrm>
          <a:prstGeom prst="rect">
            <a:avLst/>
          </a:prstGeom>
        </p:spPr>
        <p:txBody>
          <a:bodyPr spcFirstLastPara="1" wrap="square" lIns="94204" tIns="94204" rIns="94204" bIns="94204"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20688" y="704850"/>
            <a:ext cx="6261100" cy="352107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15785900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10248" y="4459527"/>
            <a:ext cx="5681980" cy="4224814"/>
          </a:xfrm>
          <a:prstGeom prst="rect">
            <a:avLst/>
          </a:prstGeom>
        </p:spPr>
        <p:txBody>
          <a:bodyPr spcFirstLastPara="1" wrap="square" lIns="94204" tIns="94204" rIns="94204" bIns="94204"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20688" y="704850"/>
            <a:ext cx="6261100" cy="352107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13814644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10248" y="4459527"/>
            <a:ext cx="5681980" cy="4224814"/>
          </a:xfrm>
          <a:prstGeom prst="rect">
            <a:avLst/>
          </a:prstGeom>
        </p:spPr>
        <p:txBody>
          <a:bodyPr spcFirstLastPara="1" wrap="square" lIns="94204" tIns="94204" rIns="94204" bIns="94204"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20688" y="704850"/>
            <a:ext cx="6261100" cy="352107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02191837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10248" y="4459527"/>
            <a:ext cx="5681980" cy="4224814"/>
          </a:xfrm>
          <a:prstGeom prst="rect">
            <a:avLst/>
          </a:prstGeom>
        </p:spPr>
        <p:txBody>
          <a:bodyPr spcFirstLastPara="1" wrap="square" lIns="94204" tIns="94204" rIns="94204" bIns="94204"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20688" y="704850"/>
            <a:ext cx="6261100" cy="352107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86047974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10248" y="4459527"/>
            <a:ext cx="5681980" cy="4224814"/>
          </a:xfrm>
          <a:prstGeom prst="rect">
            <a:avLst/>
          </a:prstGeom>
        </p:spPr>
        <p:txBody>
          <a:bodyPr spcFirstLastPara="1" wrap="square" lIns="94204" tIns="94204" rIns="94204" bIns="94204"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20688" y="704850"/>
            <a:ext cx="6261100" cy="352107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67585881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10248" y="4459527"/>
            <a:ext cx="5681980" cy="4224814"/>
          </a:xfrm>
          <a:prstGeom prst="rect">
            <a:avLst/>
          </a:prstGeom>
        </p:spPr>
        <p:txBody>
          <a:bodyPr spcFirstLastPara="1" wrap="square" lIns="94204" tIns="94204" rIns="94204" bIns="94204"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20688" y="704850"/>
            <a:ext cx="6261100" cy="352107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7567589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10248" y="4459527"/>
            <a:ext cx="5681980" cy="4224814"/>
          </a:xfrm>
          <a:prstGeom prst="rect">
            <a:avLst/>
          </a:prstGeom>
        </p:spPr>
        <p:txBody>
          <a:bodyPr spcFirstLastPara="1" wrap="square" lIns="94204" tIns="94204" rIns="94204" bIns="94204"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20688" y="704850"/>
            <a:ext cx="6261100" cy="352107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0508731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10248" y="4459527"/>
            <a:ext cx="5681980" cy="4224814"/>
          </a:xfrm>
          <a:prstGeom prst="rect">
            <a:avLst/>
          </a:prstGeom>
        </p:spPr>
        <p:txBody>
          <a:bodyPr spcFirstLastPara="1" wrap="square" lIns="94204" tIns="94204" rIns="94204" bIns="94204"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20688" y="704850"/>
            <a:ext cx="6261100" cy="352107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8172027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10248" y="4459527"/>
            <a:ext cx="5681980" cy="4224814"/>
          </a:xfrm>
          <a:prstGeom prst="rect">
            <a:avLst/>
          </a:prstGeom>
        </p:spPr>
        <p:txBody>
          <a:bodyPr spcFirstLastPara="1" wrap="square" lIns="94204" tIns="94204" rIns="94204" bIns="94204"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20688" y="704850"/>
            <a:ext cx="6261100" cy="352107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29217630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10248" y="4459527"/>
            <a:ext cx="5681980" cy="4224814"/>
          </a:xfrm>
          <a:prstGeom prst="rect">
            <a:avLst/>
          </a:prstGeom>
        </p:spPr>
        <p:txBody>
          <a:bodyPr spcFirstLastPara="1" wrap="square" lIns="94204" tIns="94204" rIns="94204" bIns="94204"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20688" y="704850"/>
            <a:ext cx="6261100" cy="352107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2079481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10248" y="4459527"/>
            <a:ext cx="5681980" cy="4224814"/>
          </a:xfrm>
          <a:prstGeom prst="rect">
            <a:avLst/>
          </a:prstGeom>
        </p:spPr>
        <p:txBody>
          <a:bodyPr spcFirstLastPara="1" wrap="square" lIns="94204" tIns="94204" rIns="94204" bIns="94204"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20688" y="704850"/>
            <a:ext cx="6261100" cy="352107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82436787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10248" y="4459527"/>
            <a:ext cx="5681980" cy="4224814"/>
          </a:xfrm>
          <a:prstGeom prst="rect">
            <a:avLst/>
          </a:prstGeom>
        </p:spPr>
        <p:txBody>
          <a:bodyPr spcFirstLastPara="1" wrap="square" lIns="94204" tIns="94204" rIns="94204" bIns="94204"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20688" y="704850"/>
            <a:ext cx="6261100" cy="352107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15936833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10248" y="4459527"/>
            <a:ext cx="5681980" cy="4224814"/>
          </a:xfrm>
          <a:prstGeom prst="rect">
            <a:avLst/>
          </a:prstGeom>
        </p:spPr>
        <p:txBody>
          <a:bodyPr spcFirstLastPara="1" wrap="square" lIns="94204" tIns="94204" rIns="94204" bIns="94204"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20688" y="704850"/>
            <a:ext cx="6261100" cy="352107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0476562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userDrawn="1">
  <p:cSld name="TITLE">
    <p:bg>
      <p:bgPr>
        <a:solidFill>
          <a:schemeClr val="accent2">
            <a:lumMod val="40000"/>
            <a:lumOff val="60000"/>
          </a:schemeClr>
        </a:solidFill>
        <a:effectLst/>
      </p:bgPr>
    </p:bg>
    <p:spTree>
      <p:nvGrpSpPr>
        <p:cNvPr id="1" name="Shape 11"/>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Slide" preserve="1" userDrawn="1">
  <p:cSld name="1_Title Slide">
    <p:bg>
      <p:bgPr>
        <a:solidFill>
          <a:schemeClr val="accent2">
            <a:lumMod val="40000"/>
            <a:lumOff val="60000"/>
          </a:schemeClr>
        </a:solidFill>
        <a:effectLst/>
      </p:bgPr>
    </p:bg>
    <p:spTree>
      <p:nvGrpSpPr>
        <p:cNvPr id="1" name="Shape 11"/>
        <p:cNvGrpSpPr/>
        <p:nvPr/>
      </p:nvGrpSpPr>
      <p:grpSpPr>
        <a:xfrm>
          <a:off x="0" y="0"/>
          <a:ext cx="0" cy="0"/>
          <a:chOff x="0" y="0"/>
          <a:chExt cx="0" cy="0"/>
        </a:xfrm>
      </p:grpSpPr>
    </p:spTree>
    <p:extLst>
      <p:ext uri="{BB962C8B-B14F-4D97-AF65-F5344CB8AC3E}">
        <p14:creationId xmlns:p14="http://schemas.microsoft.com/office/powerpoint/2010/main" val="10741330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53CB6-AF62-434C-9786-F9FADCA56963}"/>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p>
        </p:txBody>
      </p:sp>
    </p:spTree>
    <p:extLst>
      <p:ext uri="{BB962C8B-B14F-4D97-AF65-F5344CB8AC3E}">
        <p14:creationId xmlns:p14="http://schemas.microsoft.com/office/powerpoint/2010/main" val="20730084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 Content">
    <p:spTree>
      <p:nvGrpSpPr>
        <p:cNvPr id="1" name="Shape 25"/>
        <p:cNvGrpSpPr/>
        <p:nvPr/>
      </p:nvGrpSpPr>
      <p:grpSpPr>
        <a:xfrm>
          <a:off x="0" y="0"/>
          <a:ext cx="0" cy="0"/>
          <a:chOff x="0" y="0"/>
          <a:chExt cx="0" cy="0"/>
        </a:xfrm>
      </p:grpSpPr>
      <p:sp>
        <p:nvSpPr>
          <p:cNvPr id="26" name="Google Shape;26;p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
        <p:nvSpPr>
          <p:cNvPr id="27" name="Google Shape;27;p5"/>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Click to edit Master text styles</a:t>
            </a:r>
          </a:p>
        </p:txBody>
      </p:sp>
      <p:sp>
        <p:nvSpPr>
          <p:cNvPr id="28" name="Google Shape;28;p5"/>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Click to edit Master text styles</a:t>
            </a:r>
          </a:p>
        </p:txBody>
      </p:sp>
      <p:sp>
        <p:nvSpPr>
          <p:cNvPr id="29" name="Google Shape;29;p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lang="en-US"/>
          </a:p>
        </p:txBody>
      </p:sp>
      <p:sp>
        <p:nvSpPr>
          <p:cNvPr id="30" name="Google Shape;30;p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lang="en-US"/>
          </a:p>
        </p:txBody>
      </p:sp>
      <p:sp>
        <p:nvSpPr>
          <p:cNvPr id="31" name="Google Shape;31;p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smtClean="0"/>
              <a:t>‹#›</a:t>
            </a:fld>
            <a:endParaRPr lang="en-US"/>
          </a:p>
        </p:txBody>
      </p:sp>
    </p:spTree>
    <p:extLst>
      <p:ext uri="{BB962C8B-B14F-4D97-AF65-F5344CB8AC3E}">
        <p14:creationId xmlns:p14="http://schemas.microsoft.com/office/powerpoint/2010/main" val="178717746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860A0A"/>
        </a:solidFill>
        <a:effectLst/>
      </p:bgPr>
    </p:bg>
    <p:spTree>
      <p:nvGrpSpPr>
        <p:cNvPr id="1" name="Shape 5"/>
        <p:cNvGrpSpPr/>
        <p:nvPr/>
      </p:nvGrpSpPr>
      <p:grpSpPr>
        <a:xfrm>
          <a:off x="0" y="0"/>
          <a:ext cx="0" cy="0"/>
          <a:chOff x="0" y="0"/>
          <a:chExt cx="0" cy="0"/>
        </a:xfrm>
      </p:grpSpPr>
      <p:sp>
        <p:nvSpPr>
          <p:cNvPr id="3" name="Rectangle 2">
            <a:extLst>
              <a:ext uri="{FF2B5EF4-FFF2-40B4-BE49-F238E27FC236}">
                <a16:creationId xmlns:a16="http://schemas.microsoft.com/office/drawing/2014/main" id="{C3F484DE-E094-48E8-B50F-5F896E155CA5}"/>
              </a:ext>
            </a:extLst>
          </p:cNvPr>
          <p:cNvSpPr/>
          <p:nvPr userDrawn="1"/>
        </p:nvSpPr>
        <p:spPr>
          <a:xfrm>
            <a:off x="207335" y="180753"/>
            <a:ext cx="11760547" cy="6475201"/>
          </a:xfrm>
          <a:prstGeom prst="rect">
            <a:avLst/>
          </a:prstGeom>
          <a:solidFill>
            <a:srgbClr val="D2A1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 bg1="lt1" tx1="dk1" bg2="dk2" tx2="lt2" accent1="accent1" accent2="accent2" accent3="accent3" accent4="accent4" accent5="accent5" accent6="accent6" hlink="hlink" folHlink="folHlink"/>
  <p:sldLayoutIdLst>
    <p:sldLayoutId id="2147483648" r:id="rId1"/>
    <p:sldLayoutId id="2147483660" r:id="rId2"/>
    <p:sldLayoutId id="2147483661" r:id="rId3"/>
    <p:sldLayoutId id="2147483662" r:id="rId4"/>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comments" Target="../comments/comment4.xml"/><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comments" Target="../comments/comment5.xml"/><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3" Type="http://schemas.openxmlformats.org/officeDocument/2006/relationships/comments" Target="../comments/comment6.xml"/><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3" Type="http://schemas.openxmlformats.org/officeDocument/2006/relationships/comments" Target="../comments/comment7.xml"/><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3" Type="http://schemas.openxmlformats.org/officeDocument/2006/relationships/comments" Target="../comments/comment8.xml"/><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3" Type="http://schemas.openxmlformats.org/officeDocument/2006/relationships/comments" Target="../comments/comment9.xml"/><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3" Type="http://schemas.openxmlformats.org/officeDocument/2006/relationships/comments" Target="../comments/comment10.xml"/><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3" Type="http://schemas.openxmlformats.org/officeDocument/2006/relationships/comments" Target="../comments/comment11.xml"/><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3" Type="http://schemas.openxmlformats.org/officeDocument/2006/relationships/comments" Target="../comments/comment12.xml"/><Relationship Id="rId2" Type="http://schemas.openxmlformats.org/officeDocument/2006/relationships/notesSlide" Target="../notesSlides/notesSlide21.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3" Type="http://schemas.openxmlformats.org/officeDocument/2006/relationships/comments" Target="../comments/comment13.xml"/><Relationship Id="rId2" Type="http://schemas.openxmlformats.org/officeDocument/2006/relationships/notesSlide" Target="../notesSlides/notesSlide22.xm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3" Type="http://schemas.openxmlformats.org/officeDocument/2006/relationships/comments" Target="../comments/comment14.xml"/><Relationship Id="rId2" Type="http://schemas.openxmlformats.org/officeDocument/2006/relationships/notesSlide" Target="../notesSlides/notesSlide23.xml"/><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3" Type="http://schemas.openxmlformats.org/officeDocument/2006/relationships/comments" Target="../comments/comment15.xml"/><Relationship Id="rId2" Type="http://schemas.openxmlformats.org/officeDocument/2006/relationships/notesSlide" Target="../notesSlides/notesSlide24.xml"/><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3" Type="http://schemas.openxmlformats.org/officeDocument/2006/relationships/comments" Target="../comments/comment16.xml"/><Relationship Id="rId2" Type="http://schemas.openxmlformats.org/officeDocument/2006/relationships/notesSlide" Target="../notesSlides/notesSlide25.xml"/><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3" Type="http://schemas.openxmlformats.org/officeDocument/2006/relationships/comments" Target="../comments/comment17.xml"/><Relationship Id="rId2" Type="http://schemas.openxmlformats.org/officeDocument/2006/relationships/notesSlide" Target="../notesSlides/notesSlide26.xml"/><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3" Type="http://schemas.openxmlformats.org/officeDocument/2006/relationships/comments" Target="../comments/comment18.xml"/><Relationship Id="rId2" Type="http://schemas.openxmlformats.org/officeDocument/2006/relationships/notesSlide" Target="../notesSlides/notesSlide27.xml"/><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3" Type="http://schemas.openxmlformats.org/officeDocument/2006/relationships/comments" Target="../comments/comment19.xml"/><Relationship Id="rId2" Type="http://schemas.openxmlformats.org/officeDocument/2006/relationships/notesSlide" Target="../notesSlides/notesSlide28.xml"/><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3" Type="http://schemas.openxmlformats.org/officeDocument/2006/relationships/comments" Target="../comments/comment20.xml"/><Relationship Id="rId2" Type="http://schemas.openxmlformats.org/officeDocument/2006/relationships/notesSlide" Target="../notesSlides/notesSlide29.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comments" Target="../comments/comment2.xml"/><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comments" Target="../comments/comment3.xml"/><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A72929F2-AB3E-4B47-83EA-543C0CBB6EC9}"/>
              </a:ext>
            </a:extLst>
          </p:cNvPr>
          <p:cNvCxnSpPr>
            <a:cxnSpLocks/>
          </p:cNvCxnSpPr>
          <p:nvPr/>
        </p:nvCxnSpPr>
        <p:spPr>
          <a:xfrm flipV="1">
            <a:off x="1305254" y="-707128"/>
            <a:ext cx="0" cy="70339"/>
          </a:xfrm>
          <a:prstGeom prst="line">
            <a:avLst/>
          </a:prstGeom>
        </p:spPr>
        <p:style>
          <a:lnRef idx="1">
            <a:schemeClr val="accent1"/>
          </a:lnRef>
          <a:fillRef idx="0">
            <a:schemeClr val="accent1"/>
          </a:fillRef>
          <a:effectRef idx="0">
            <a:schemeClr val="accent1"/>
          </a:effectRef>
          <a:fontRef idx="minor">
            <a:schemeClr val="tx1"/>
          </a:fontRef>
        </p:style>
      </p:cxnSp>
      <p:sp>
        <p:nvSpPr>
          <p:cNvPr id="2" name="Slide Number Placeholder 1">
            <a:extLst>
              <a:ext uri="{FF2B5EF4-FFF2-40B4-BE49-F238E27FC236}">
                <a16:creationId xmlns:a16="http://schemas.microsoft.com/office/drawing/2014/main" id="{840C108E-47EF-4059-9E42-0F760BA56621}"/>
              </a:ext>
            </a:extLst>
          </p:cNvPr>
          <p:cNvSpPr>
            <a:spLocks noGrp="1"/>
          </p:cNvSpPr>
          <p:nvPr>
            <p:ph type="sldNum" idx="12"/>
          </p:nvPr>
        </p:nvSpPr>
        <p:spPr>
          <a:xfrm>
            <a:off x="8835190" y="3421654"/>
            <a:ext cx="2743200" cy="365125"/>
          </a:xfrm>
        </p:spPr>
        <p:txBody>
          <a:bodyPr/>
          <a:lstStyle/>
          <a:p>
            <a:pPr marL="0" lvl="0" indent="0" algn="r" rtl="0">
              <a:spcBef>
                <a:spcPts val="0"/>
              </a:spcBef>
              <a:spcAft>
                <a:spcPts val="0"/>
              </a:spcAft>
              <a:buNone/>
            </a:pPr>
            <a:fld id="{00000000-1234-1234-1234-123412341234}" type="slidenum">
              <a:rPr lang="en-US" smtClean="0"/>
              <a:t>1</a:t>
            </a:fld>
            <a:endParaRPr lang="en-US"/>
          </a:p>
        </p:txBody>
      </p:sp>
      <p:sp>
        <p:nvSpPr>
          <p:cNvPr id="5" name="Rectangle 4">
            <a:extLst>
              <a:ext uri="{FF2B5EF4-FFF2-40B4-BE49-F238E27FC236}">
                <a16:creationId xmlns:a16="http://schemas.microsoft.com/office/drawing/2014/main" id="{62D02328-1928-4689-9777-C1ECBA9C70CF}"/>
              </a:ext>
            </a:extLst>
          </p:cNvPr>
          <p:cNvSpPr/>
          <p:nvPr/>
        </p:nvSpPr>
        <p:spPr>
          <a:xfrm>
            <a:off x="106218" y="137535"/>
            <a:ext cx="11979564" cy="6582929"/>
          </a:xfrm>
          <a:prstGeom prst="rect">
            <a:avLst/>
          </a:prstGeom>
          <a:solidFill>
            <a:schemeClr val="accent1">
              <a:lumMod val="40000"/>
              <a:lumOff val="60000"/>
            </a:schemeClr>
          </a:solidFill>
          <a:ln w="228600">
            <a:solidFill>
              <a:schemeClr val="accent5">
                <a:lumMod val="50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5">
            <a:extLst>
              <a:ext uri="{FF2B5EF4-FFF2-40B4-BE49-F238E27FC236}">
                <a16:creationId xmlns:a16="http://schemas.microsoft.com/office/drawing/2014/main" id="{E8EEAC2A-FCD4-4969-B86E-186416F441D9}"/>
              </a:ext>
            </a:extLst>
          </p:cNvPr>
          <p:cNvSpPr/>
          <p:nvPr/>
        </p:nvSpPr>
        <p:spPr>
          <a:xfrm>
            <a:off x="288758" y="344048"/>
            <a:ext cx="11614484" cy="5786199"/>
          </a:xfrm>
          <a:prstGeom prst="rect">
            <a:avLst/>
          </a:prstGeom>
        </p:spPr>
        <p:txBody>
          <a:bodyPr wrap="square">
            <a:spAutoFit/>
          </a:bodyPr>
          <a:lstStyle/>
          <a:p>
            <a:pPr algn="ctr"/>
            <a:r>
              <a:rPr lang="en-US" sz="6600" b="1" dirty="0"/>
              <a:t>A Study of Isaiah</a:t>
            </a:r>
          </a:p>
          <a:p>
            <a:pPr algn="ctr"/>
            <a:endParaRPr lang="en-US" sz="2800" b="1" dirty="0"/>
          </a:p>
          <a:p>
            <a:pPr algn="ctr"/>
            <a:r>
              <a:rPr lang="en-US" sz="4800" b="1" dirty="0"/>
              <a:t>Isaiah’s Messages to Gentile Nations</a:t>
            </a:r>
            <a:endParaRPr lang="en-US" sz="4000" b="1" dirty="0"/>
          </a:p>
          <a:p>
            <a:pPr algn="ctr"/>
            <a:r>
              <a:rPr lang="en-US" sz="3200" b="1" dirty="0"/>
              <a:t>July 31, 2019</a:t>
            </a:r>
          </a:p>
          <a:p>
            <a:pPr algn="ctr"/>
            <a:endParaRPr lang="en-US" sz="2800" b="1" dirty="0"/>
          </a:p>
          <a:p>
            <a:pPr algn="ctr"/>
            <a:r>
              <a:rPr lang="en-US" sz="4000" b="1" dirty="0"/>
              <a:t>Palm Beach Lakes</a:t>
            </a:r>
          </a:p>
          <a:p>
            <a:pPr algn="ctr"/>
            <a:endParaRPr lang="en-US" sz="2000" b="1" dirty="0"/>
          </a:p>
          <a:p>
            <a:pPr algn="ctr"/>
            <a:r>
              <a:rPr lang="en-US" sz="4000" b="1" dirty="0"/>
              <a:t>Class Four</a:t>
            </a:r>
          </a:p>
          <a:p>
            <a:pPr algn="ctr"/>
            <a:endParaRPr lang="en-US" sz="2000" b="1" dirty="0"/>
          </a:p>
          <a:p>
            <a:pPr algn="ctr"/>
            <a:r>
              <a:rPr lang="en-US" sz="2800" b="1" dirty="0"/>
              <a:t>Dan Jenkins</a:t>
            </a:r>
          </a:p>
          <a:p>
            <a:pPr algn="ctr"/>
            <a:endParaRPr lang="en-US" sz="2000" dirty="0"/>
          </a:p>
        </p:txBody>
      </p:sp>
    </p:spTree>
    <p:extLst>
      <p:ext uri="{BB962C8B-B14F-4D97-AF65-F5344CB8AC3E}">
        <p14:creationId xmlns:p14="http://schemas.microsoft.com/office/powerpoint/2010/main" val="24044816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A72929F2-AB3E-4B47-83EA-543C0CBB6EC9}"/>
              </a:ext>
            </a:extLst>
          </p:cNvPr>
          <p:cNvCxnSpPr>
            <a:cxnSpLocks/>
          </p:cNvCxnSpPr>
          <p:nvPr/>
        </p:nvCxnSpPr>
        <p:spPr>
          <a:xfrm flipV="1">
            <a:off x="1080664" y="2227568"/>
            <a:ext cx="0" cy="70339"/>
          </a:xfrm>
          <a:prstGeom prst="line">
            <a:avLst/>
          </a:prstGeom>
        </p:spPr>
        <p:style>
          <a:lnRef idx="1">
            <a:schemeClr val="accent1"/>
          </a:lnRef>
          <a:fillRef idx="0">
            <a:schemeClr val="accent1"/>
          </a:fillRef>
          <a:effectRef idx="0">
            <a:schemeClr val="accent1"/>
          </a:effectRef>
          <a:fontRef idx="minor">
            <a:schemeClr val="tx1"/>
          </a:fontRef>
        </p:style>
      </p:cxnSp>
      <p:sp>
        <p:nvSpPr>
          <p:cNvPr id="2" name="Slide Number Placeholder 1">
            <a:extLst>
              <a:ext uri="{FF2B5EF4-FFF2-40B4-BE49-F238E27FC236}">
                <a16:creationId xmlns:a16="http://schemas.microsoft.com/office/drawing/2014/main" id="{840C108E-47EF-4059-9E42-0F760BA56621}"/>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10</a:t>
            </a:fld>
            <a:endParaRPr lang="en-US"/>
          </a:p>
        </p:txBody>
      </p:sp>
      <p:sp>
        <p:nvSpPr>
          <p:cNvPr id="5" name="Rectangle 4">
            <a:extLst>
              <a:ext uri="{FF2B5EF4-FFF2-40B4-BE49-F238E27FC236}">
                <a16:creationId xmlns:a16="http://schemas.microsoft.com/office/drawing/2014/main" id="{62D02328-1928-4689-9777-C1ECBA9C70CF}"/>
              </a:ext>
            </a:extLst>
          </p:cNvPr>
          <p:cNvSpPr/>
          <p:nvPr/>
        </p:nvSpPr>
        <p:spPr>
          <a:xfrm>
            <a:off x="110836" y="55418"/>
            <a:ext cx="11979564" cy="6582929"/>
          </a:xfrm>
          <a:prstGeom prst="rect">
            <a:avLst/>
          </a:prstGeom>
          <a:solidFill>
            <a:schemeClr val="accent1">
              <a:lumMod val="40000"/>
              <a:lumOff val="60000"/>
            </a:schemeClr>
          </a:solidFill>
          <a:ln w="228600">
            <a:solidFill>
              <a:schemeClr val="accent5">
                <a:lumMod val="50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28</a:t>
            </a:r>
          </a:p>
        </p:txBody>
      </p:sp>
      <p:sp>
        <p:nvSpPr>
          <p:cNvPr id="4" name="Rectangle 3">
            <a:extLst>
              <a:ext uri="{FF2B5EF4-FFF2-40B4-BE49-F238E27FC236}">
                <a16:creationId xmlns:a16="http://schemas.microsoft.com/office/drawing/2014/main" id="{C6515041-E353-4ADB-BC6D-5FD5CFB9173B}"/>
              </a:ext>
            </a:extLst>
          </p:cNvPr>
          <p:cNvSpPr/>
          <p:nvPr/>
        </p:nvSpPr>
        <p:spPr>
          <a:xfrm>
            <a:off x="240632" y="272557"/>
            <a:ext cx="11662610" cy="941283"/>
          </a:xfrm>
          <a:prstGeom prst="rect">
            <a:avLst/>
          </a:prstGeom>
        </p:spPr>
        <p:txBody>
          <a:bodyPr wrap="square">
            <a:spAutoFit/>
          </a:bodyPr>
          <a:lstStyle/>
          <a:p>
            <a:pPr algn="ctr">
              <a:spcAft>
                <a:spcPts val="500"/>
              </a:spcAft>
            </a:pPr>
            <a:r>
              <a:rPr lang="en-US" sz="4000" b="1" dirty="0"/>
              <a:t>Isaiah Messages to the Nations (Isa. 13-39)</a:t>
            </a:r>
            <a:r>
              <a:rPr lang="en-US" sz="3200" b="1" dirty="0"/>
              <a:t>       </a:t>
            </a:r>
          </a:p>
          <a:p>
            <a:pPr algn="r">
              <a:spcAft>
                <a:spcPts val="300"/>
              </a:spcAft>
            </a:pPr>
            <a:r>
              <a:rPr lang="en-US" sz="1100" b="1" dirty="0" err="1">
                <a:solidFill>
                  <a:schemeClr val="tx1"/>
                </a:solidFill>
                <a:latin typeface="Calibri" panose="020F0502020204030204" pitchFamily="34" charset="0"/>
              </a:rPr>
              <a:t>sss</a:t>
            </a:r>
            <a:endParaRPr lang="en-US" sz="1100" b="1" dirty="0">
              <a:solidFill>
                <a:schemeClr val="tx1"/>
              </a:solidFill>
              <a:latin typeface="Calibri" panose="020F0502020204030204" pitchFamily="34" charset="0"/>
            </a:endParaRPr>
          </a:p>
        </p:txBody>
      </p:sp>
      <p:sp>
        <p:nvSpPr>
          <p:cNvPr id="6" name="Rectangle 5">
            <a:extLst>
              <a:ext uri="{FF2B5EF4-FFF2-40B4-BE49-F238E27FC236}">
                <a16:creationId xmlns:a16="http://schemas.microsoft.com/office/drawing/2014/main" id="{87960A51-A595-4739-A398-49371A74217C}"/>
              </a:ext>
            </a:extLst>
          </p:cNvPr>
          <p:cNvSpPr/>
          <p:nvPr/>
        </p:nvSpPr>
        <p:spPr>
          <a:xfrm>
            <a:off x="5539388" y="1034698"/>
            <a:ext cx="6363854" cy="5321652"/>
          </a:xfrm>
          <a:prstGeom prst="rect">
            <a:avLst/>
          </a:prstGeom>
          <a:solidFill>
            <a:schemeClr val="accent1">
              <a:lumMod val="20000"/>
              <a:lumOff val="80000"/>
            </a:schemeClr>
          </a:solidFill>
          <a:ln w="1143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000" b="1" dirty="0">
                <a:solidFill>
                  <a:schemeClr val="tx1"/>
                </a:solidFill>
              </a:rPr>
              <a:t>10:5  "Woe to Assyria, the rod of My anger And the staff in whose hand is My indignation. </a:t>
            </a:r>
          </a:p>
          <a:p>
            <a:pPr algn="just"/>
            <a:r>
              <a:rPr lang="en-US" sz="2000" b="1" dirty="0">
                <a:solidFill>
                  <a:schemeClr val="tx1"/>
                </a:solidFill>
              </a:rPr>
              <a:t>Isa 13:1  The burden against Babylon which Isaiah the son of </a:t>
            </a:r>
            <a:r>
              <a:rPr lang="en-US" sz="2000" b="1" dirty="0" err="1">
                <a:solidFill>
                  <a:schemeClr val="tx1"/>
                </a:solidFill>
              </a:rPr>
              <a:t>Amoz</a:t>
            </a:r>
            <a:r>
              <a:rPr lang="en-US" sz="2000" b="1" dirty="0">
                <a:solidFill>
                  <a:schemeClr val="tx1"/>
                </a:solidFill>
              </a:rPr>
              <a:t> saw. </a:t>
            </a:r>
          </a:p>
          <a:p>
            <a:pPr algn="just"/>
            <a:r>
              <a:rPr lang="en-US" sz="2000" b="1" dirty="0">
                <a:solidFill>
                  <a:schemeClr val="tx1"/>
                </a:solidFill>
              </a:rPr>
              <a:t>Isa 14:4  that you will take up this proverb against the king of Babylon, and say: "How the oppressor has ceased, The golden city ceased! </a:t>
            </a:r>
          </a:p>
          <a:p>
            <a:pPr algn="just"/>
            <a:r>
              <a:rPr lang="en-US" sz="2000" b="1" dirty="0">
                <a:solidFill>
                  <a:schemeClr val="tx1"/>
                </a:solidFill>
              </a:rPr>
              <a:t>Isa 15:1  The burden against Moab. Because in the night </a:t>
            </a:r>
            <a:r>
              <a:rPr lang="en-US" sz="2000" b="1" dirty="0" err="1">
                <a:solidFill>
                  <a:schemeClr val="tx1"/>
                </a:solidFill>
              </a:rPr>
              <a:t>Ar</a:t>
            </a:r>
            <a:r>
              <a:rPr lang="en-US" sz="2000" b="1" dirty="0">
                <a:solidFill>
                  <a:schemeClr val="tx1"/>
                </a:solidFill>
              </a:rPr>
              <a:t> of Moab is laid waste </a:t>
            </a:r>
            <a:r>
              <a:rPr lang="en-US" sz="2000" b="1" i="1" dirty="0">
                <a:solidFill>
                  <a:schemeClr val="tx1"/>
                </a:solidFill>
              </a:rPr>
              <a:t>And</a:t>
            </a:r>
            <a:r>
              <a:rPr lang="en-US" sz="2000" b="1" dirty="0">
                <a:solidFill>
                  <a:schemeClr val="tx1"/>
                </a:solidFill>
              </a:rPr>
              <a:t> destroyed . . . </a:t>
            </a:r>
          </a:p>
          <a:p>
            <a:pPr algn="just"/>
            <a:r>
              <a:rPr lang="en-US" sz="2000" b="1" dirty="0">
                <a:solidFill>
                  <a:schemeClr val="tx1"/>
                </a:solidFill>
              </a:rPr>
              <a:t>Isa 17:1  The burden against Damascus. "Behold, Damascus will cease from </a:t>
            </a:r>
            <a:r>
              <a:rPr lang="en-US" sz="2000" b="1" i="1" dirty="0">
                <a:solidFill>
                  <a:schemeClr val="tx1"/>
                </a:solidFill>
              </a:rPr>
              <a:t>being</a:t>
            </a:r>
            <a:r>
              <a:rPr lang="en-US" sz="2000" b="1" dirty="0">
                <a:solidFill>
                  <a:schemeClr val="tx1"/>
                </a:solidFill>
              </a:rPr>
              <a:t> a city, And it will be a ruinous heap. </a:t>
            </a:r>
          </a:p>
          <a:p>
            <a:pPr algn="just"/>
            <a:r>
              <a:rPr lang="en-US" sz="2000" b="1" dirty="0">
                <a:solidFill>
                  <a:schemeClr val="tx1"/>
                </a:solidFill>
              </a:rPr>
              <a:t>Isa 18:1  Woe to the land shadowed with buzzing wings, Which </a:t>
            </a:r>
            <a:r>
              <a:rPr lang="en-US" sz="2000" b="1" i="1" dirty="0">
                <a:solidFill>
                  <a:schemeClr val="tx1"/>
                </a:solidFill>
              </a:rPr>
              <a:t>is</a:t>
            </a:r>
            <a:r>
              <a:rPr lang="en-US" sz="2000" b="1" dirty="0">
                <a:solidFill>
                  <a:schemeClr val="tx1"/>
                </a:solidFill>
              </a:rPr>
              <a:t> beyond the rivers of Ethiopia, </a:t>
            </a:r>
          </a:p>
          <a:p>
            <a:pPr algn="just"/>
            <a:r>
              <a:rPr lang="en-US" sz="2000" b="1" dirty="0">
                <a:solidFill>
                  <a:schemeClr val="tx1"/>
                </a:solidFill>
              </a:rPr>
              <a:t>Isa 19:1  The burden against Egypt. Behold, the LORD rides on a swift cloud, And will come into Egypt;</a:t>
            </a:r>
          </a:p>
        </p:txBody>
      </p:sp>
      <p:sp>
        <p:nvSpPr>
          <p:cNvPr id="8" name="TextBox 7">
            <a:extLst>
              <a:ext uri="{FF2B5EF4-FFF2-40B4-BE49-F238E27FC236}">
                <a16:creationId xmlns:a16="http://schemas.microsoft.com/office/drawing/2014/main" id="{8B2504E9-3967-4602-8EE2-1A2FB1CDE980}"/>
              </a:ext>
            </a:extLst>
          </p:cNvPr>
          <p:cNvSpPr txBox="1"/>
          <p:nvPr/>
        </p:nvSpPr>
        <p:spPr>
          <a:xfrm>
            <a:off x="288758" y="920846"/>
            <a:ext cx="5063472" cy="2554545"/>
          </a:xfrm>
          <a:prstGeom prst="rect">
            <a:avLst/>
          </a:prstGeom>
          <a:noFill/>
        </p:spPr>
        <p:txBody>
          <a:bodyPr wrap="square" rtlCol="0">
            <a:spAutoFit/>
          </a:bodyPr>
          <a:lstStyle/>
          <a:p>
            <a:pPr>
              <a:spcAft>
                <a:spcPts val="600"/>
              </a:spcAft>
            </a:pPr>
            <a:endParaRPr lang="en-US" sz="2800" b="1" dirty="0"/>
          </a:p>
          <a:p>
            <a:pPr marL="176213" indent="-176213">
              <a:spcAft>
                <a:spcPts val="600"/>
              </a:spcAft>
              <a:buFont typeface="Arial" panose="020B0604020202020204" pitchFamily="34" charset="0"/>
              <a:buChar char="•"/>
            </a:pPr>
            <a:r>
              <a:rPr lang="en-US" sz="2800" b="1" dirty="0"/>
              <a:t> Isaiah 10 – Assyria</a:t>
            </a:r>
          </a:p>
          <a:p>
            <a:pPr marL="176213" indent="-176213">
              <a:spcAft>
                <a:spcPts val="600"/>
              </a:spcAft>
              <a:buFont typeface="Arial" panose="020B0604020202020204" pitchFamily="34" charset="0"/>
              <a:buChar char="•"/>
            </a:pPr>
            <a:r>
              <a:rPr lang="en-US" sz="2800" b="1" dirty="0"/>
              <a:t>Isaiah 13-14 – Babylon </a:t>
            </a:r>
          </a:p>
          <a:p>
            <a:pPr marL="176213" indent="-176213">
              <a:spcAft>
                <a:spcPts val="600"/>
              </a:spcAft>
              <a:buFont typeface="Arial" panose="020B0604020202020204" pitchFamily="34" charset="0"/>
              <a:buChar char="•"/>
            </a:pPr>
            <a:r>
              <a:rPr lang="en-US" sz="2800" b="1" dirty="0"/>
              <a:t>Isaiah 15-16 – Moab</a:t>
            </a:r>
          </a:p>
          <a:p>
            <a:pPr marL="176213" indent="-176213">
              <a:spcAft>
                <a:spcPts val="600"/>
              </a:spcAft>
              <a:buFont typeface="Arial" panose="020B0604020202020204" pitchFamily="34" charset="0"/>
              <a:buChar char="•"/>
            </a:pPr>
            <a:r>
              <a:rPr lang="en-US" sz="2800" b="1" dirty="0"/>
              <a:t>Isaiah 17 – Damascus</a:t>
            </a:r>
            <a:endParaRPr lang="en-US" sz="2000" b="1" dirty="0"/>
          </a:p>
        </p:txBody>
      </p:sp>
      <p:sp>
        <p:nvSpPr>
          <p:cNvPr id="9" name="Oval 8">
            <a:extLst>
              <a:ext uri="{FF2B5EF4-FFF2-40B4-BE49-F238E27FC236}">
                <a16:creationId xmlns:a16="http://schemas.microsoft.com/office/drawing/2014/main" id="{35EA97D2-619B-4EA1-B7B7-F4612A563ECB}"/>
              </a:ext>
            </a:extLst>
          </p:cNvPr>
          <p:cNvSpPr/>
          <p:nvPr/>
        </p:nvSpPr>
        <p:spPr>
          <a:xfrm>
            <a:off x="9260964" y="3788251"/>
            <a:ext cx="1442472" cy="452279"/>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1051761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A72929F2-AB3E-4B47-83EA-543C0CBB6EC9}"/>
              </a:ext>
            </a:extLst>
          </p:cNvPr>
          <p:cNvCxnSpPr>
            <a:cxnSpLocks/>
          </p:cNvCxnSpPr>
          <p:nvPr/>
        </p:nvCxnSpPr>
        <p:spPr>
          <a:xfrm flipV="1">
            <a:off x="1080664" y="2227568"/>
            <a:ext cx="0" cy="70339"/>
          </a:xfrm>
          <a:prstGeom prst="line">
            <a:avLst/>
          </a:prstGeom>
        </p:spPr>
        <p:style>
          <a:lnRef idx="1">
            <a:schemeClr val="accent1"/>
          </a:lnRef>
          <a:fillRef idx="0">
            <a:schemeClr val="accent1"/>
          </a:fillRef>
          <a:effectRef idx="0">
            <a:schemeClr val="accent1"/>
          </a:effectRef>
          <a:fontRef idx="minor">
            <a:schemeClr val="tx1"/>
          </a:fontRef>
        </p:style>
      </p:cxnSp>
      <p:sp>
        <p:nvSpPr>
          <p:cNvPr id="2" name="Slide Number Placeholder 1">
            <a:extLst>
              <a:ext uri="{FF2B5EF4-FFF2-40B4-BE49-F238E27FC236}">
                <a16:creationId xmlns:a16="http://schemas.microsoft.com/office/drawing/2014/main" id="{840C108E-47EF-4059-9E42-0F760BA56621}"/>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11</a:t>
            </a:fld>
            <a:endParaRPr lang="en-US"/>
          </a:p>
        </p:txBody>
      </p:sp>
      <p:sp>
        <p:nvSpPr>
          <p:cNvPr id="5" name="Rectangle 4">
            <a:extLst>
              <a:ext uri="{FF2B5EF4-FFF2-40B4-BE49-F238E27FC236}">
                <a16:creationId xmlns:a16="http://schemas.microsoft.com/office/drawing/2014/main" id="{62D02328-1928-4689-9777-C1ECBA9C70CF}"/>
              </a:ext>
            </a:extLst>
          </p:cNvPr>
          <p:cNvSpPr/>
          <p:nvPr/>
        </p:nvSpPr>
        <p:spPr>
          <a:xfrm>
            <a:off x="110836" y="55418"/>
            <a:ext cx="11979564" cy="6582929"/>
          </a:xfrm>
          <a:prstGeom prst="rect">
            <a:avLst/>
          </a:prstGeom>
          <a:solidFill>
            <a:schemeClr val="accent1">
              <a:lumMod val="40000"/>
              <a:lumOff val="60000"/>
            </a:schemeClr>
          </a:solidFill>
          <a:ln w="228600">
            <a:solidFill>
              <a:schemeClr val="accent5">
                <a:lumMod val="50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28</a:t>
            </a:r>
          </a:p>
        </p:txBody>
      </p:sp>
      <p:sp>
        <p:nvSpPr>
          <p:cNvPr id="4" name="Rectangle 3">
            <a:extLst>
              <a:ext uri="{FF2B5EF4-FFF2-40B4-BE49-F238E27FC236}">
                <a16:creationId xmlns:a16="http://schemas.microsoft.com/office/drawing/2014/main" id="{C6515041-E353-4ADB-BC6D-5FD5CFB9173B}"/>
              </a:ext>
            </a:extLst>
          </p:cNvPr>
          <p:cNvSpPr/>
          <p:nvPr/>
        </p:nvSpPr>
        <p:spPr>
          <a:xfrm>
            <a:off x="240632" y="272557"/>
            <a:ext cx="11662610" cy="941283"/>
          </a:xfrm>
          <a:prstGeom prst="rect">
            <a:avLst/>
          </a:prstGeom>
        </p:spPr>
        <p:txBody>
          <a:bodyPr wrap="square">
            <a:spAutoFit/>
          </a:bodyPr>
          <a:lstStyle/>
          <a:p>
            <a:pPr algn="ctr">
              <a:spcAft>
                <a:spcPts val="500"/>
              </a:spcAft>
            </a:pPr>
            <a:r>
              <a:rPr lang="en-US" sz="4000" b="1" dirty="0"/>
              <a:t>Isaiah Messages to the Nations (Isa. 13-39)</a:t>
            </a:r>
            <a:r>
              <a:rPr lang="en-US" sz="3200" b="1" dirty="0"/>
              <a:t>       </a:t>
            </a:r>
          </a:p>
          <a:p>
            <a:pPr algn="r">
              <a:spcAft>
                <a:spcPts val="300"/>
              </a:spcAft>
            </a:pPr>
            <a:r>
              <a:rPr lang="en-US" sz="1100" b="1" dirty="0" err="1">
                <a:solidFill>
                  <a:schemeClr val="tx1"/>
                </a:solidFill>
                <a:latin typeface="Calibri" panose="020F0502020204030204" pitchFamily="34" charset="0"/>
              </a:rPr>
              <a:t>sss</a:t>
            </a:r>
            <a:endParaRPr lang="en-US" sz="1100" b="1" dirty="0">
              <a:solidFill>
                <a:schemeClr val="tx1"/>
              </a:solidFill>
              <a:latin typeface="Calibri" panose="020F0502020204030204" pitchFamily="34" charset="0"/>
            </a:endParaRPr>
          </a:p>
        </p:txBody>
      </p:sp>
      <p:sp>
        <p:nvSpPr>
          <p:cNvPr id="6" name="Rectangle 5">
            <a:extLst>
              <a:ext uri="{FF2B5EF4-FFF2-40B4-BE49-F238E27FC236}">
                <a16:creationId xmlns:a16="http://schemas.microsoft.com/office/drawing/2014/main" id="{87960A51-A595-4739-A398-49371A74217C}"/>
              </a:ext>
            </a:extLst>
          </p:cNvPr>
          <p:cNvSpPr/>
          <p:nvPr/>
        </p:nvSpPr>
        <p:spPr>
          <a:xfrm>
            <a:off x="5539388" y="1034698"/>
            <a:ext cx="6363854" cy="5321652"/>
          </a:xfrm>
          <a:prstGeom prst="rect">
            <a:avLst/>
          </a:prstGeom>
          <a:solidFill>
            <a:schemeClr val="accent1">
              <a:lumMod val="20000"/>
              <a:lumOff val="80000"/>
            </a:schemeClr>
          </a:solidFill>
          <a:ln w="1143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000" b="1" dirty="0">
                <a:solidFill>
                  <a:schemeClr val="tx1"/>
                </a:solidFill>
              </a:rPr>
              <a:t>10:5  "Woe to Assyria, the rod of My anger And the staff in whose hand is My indignation. </a:t>
            </a:r>
          </a:p>
          <a:p>
            <a:pPr algn="just"/>
            <a:r>
              <a:rPr lang="en-US" sz="2000" b="1" dirty="0">
                <a:solidFill>
                  <a:schemeClr val="tx1"/>
                </a:solidFill>
              </a:rPr>
              <a:t>Isa 13:1  The burden against Babylon which Isaiah the son of </a:t>
            </a:r>
            <a:r>
              <a:rPr lang="en-US" sz="2000" b="1" dirty="0" err="1">
                <a:solidFill>
                  <a:schemeClr val="tx1"/>
                </a:solidFill>
              </a:rPr>
              <a:t>Amoz</a:t>
            </a:r>
            <a:r>
              <a:rPr lang="en-US" sz="2000" b="1" dirty="0">
                <a:solidFill>
                  <a:schemeClr val="tx1"/>
                </a:solidFill>
              </a:rPr>
              <a:t> saw. </a:t>
            </a:r>
          </a:p>
          <a:p>
            <a:pPr algn="just"/>
            <a:r>
              <a:rPr lang="en-US" sz="2000" b="1" dirty="0">
                <a:solidFill>
                  <a:schemeClr val="tx1"/>
                </a:solidFill>
              </a:rPr>
              <a:t>Isa 14:4  that you will take up this proverb against the king of Babylon, and say: "How the oppressor has ceased, The golden city ceased! </a:t>
            </a:r>
          </a:p>
          <a:p>
            <a:pPr algn="just"/>
            <a:r>
              <a:rPr lang="en-US" sz="2000" b="1" dirty="0">
                <a:solidFill>
                  <a:schemeClr val="tx1"/>
                </a:solidFill>
              </a:rPr>
              <a:t>Isa 15:1  The burden against Moab. Because in the night </a:t>
            </a:r>
            <a:r>
              <a:rPr lang="en-US" sz="2000" b="1" dirty="0" err="1">
                <a:solidFill>
                  <a:schemeClr val="tx1"/>
                </a:solidFill>
              </a:rPr>
              <a:t>Ar</a:t>
            </a:r>
            <a:r>
              <a:rPr lang="en-US" sz="2000" b="1" dirty="0">
                <a:solidFill>
                  <a:schemeClr val="tx1"/>
                </a:solidFill>
              </a:rPr>
              <a:t> of Moab is laid waste </a:t>
            </a:r>
            <a:r>
              <a:rPr lang="en-US" sz="2000" b="1" i="1" dirty="0">
                <a:solidFill>
                  <a:schemeClr val="tx1"/>
                </a:solidFill>
              </a:rPr>
              <a:t>And</a:t>
            </a:r>
            <a:r>
              <a:rPr lang="en-US" sz="2000" b="1" dirty="0">
                <a:solidFill>
                  <a:schemeClr val="tx1"/>
                </a:solidFill>
              </a:rPr>
              <a:t> destroyed . . . </a:t>
            </a:r>
          </a:p>
          <a:p>
            <a:pPr algn="just"/>
            <a:r>
              <a:rPr lang="en-US" sz="2000" b="1" dirty="0">
                <a:solidFill>
                  <a:schemeClr val="tx1"/>
                </a:solidFill>
              </a:rPr>
              <a:t>Isa 17:1  The burden against Damascus. "Behold, Damascus will cease from </a:t>
            </a:r>
            <a:r>
              <a:rPr lang="en-US" sz="2000" b="1" i="1" dirty="0">
                <a:solidFill>
                  <a:schemeClr val="tx1"/>
                </a:solidFill>
              </a:rPr>
              <a:t>being</a:t>
            </a:r>
            <a:r>
              <a:rPr lang="en-US" sz="2000" b="1" dirty="0">
                <a:solidFill>
                  <a:schemeClr val="tx1"/>
                </a:solidFill>
              </a:rPr>
              <a:t> a city, And it will be a ruinous heap. </a:t>
            </a:r>
          </a:p>
          <a:p>
            <a:pPr algn="just"/>
            <a:r>
              <a:rPr lang="en-US" sz="2000" b="1" dirty="0">
                <a:solidFill>
                  <a:schemeClr val="tx1"/>
                </a:solidFill>
              </a:rPr>
              <a:t>Isa 18:1  Woe to the land shadowed with buzzing wings, Which </a:t>
            </a:r>
            <a:r>
              <a:rPr lang="en-US" sz="2000" b="1" i="1" dirty="0">
                <a:solidFill>
                  <a:schemeClr val="tx1"/>
                </a:solidFill>
              </a:rPr>
              <a:t>is</a:t>
            </a:r>
            <a:r>
              <a:rPr lang="en-US" sz="2000" b="1" dirty="0">
                <a:solidFill>
                  <a:schemeClr val="tx1"/>
                </a:solidFill>
              </a:rPr>
              <a:t> beyond the rivers of Ethiopia, </a:t>
            </a:r>
          </a:p>
          <a:p>
            <a:pPr algn="just"/>
            <a:r>
              <a:rPr lang="en-US" sz="2000" b="1" dirty="0">
                <a:solidFill>
                  <a:schemeClr val="tx1"/>
                </a:solidFill>
              </a:rPr>
              <a:t>Isa 19:1  The burden against Egypt. Behold, the LORD rides on a swift cloud, And will come into Egypt;</a:t>
            </a:r>
          </a:p>
        </p:txBody>
      </p:sp>
      <p:sp>
        <p:nvSpPr>
          <p:cNvPr id="8" name="TextBox 7">
            <a:extLst>
              <a:ext uri="{FF2B5EF4-FFF2-40B4-BE49-F238E27FC236}">
                <a16:creationId xmlns:a16="http://schemas.microsoft.com/office/drawing/2014/main" id="{8B2504E9-3967-4602-8EE2-1A2FB1CDE980}"/>
              </a:ext>
            </a:extLst>
          </p:cNvPr>
          <p:cNvSpPr txBox="1"/>
          <p:nvPr/>
        </p:nvSpPr>
        <p:spPr>
          <a:xfrm>
            <a:off x="288758" y="920846"/>
            <a:ext cx="5063472" cy="3493264"/>
          </a:xfrm>
          <a:prstGeom prst="rect">
            <a:avLst/>
          </a:prstGeom>
          <a:noFill/>
        </p:spPr>
        <p:txBody>
          <a:bodyPr wrap="square" rtlCol="0">
            <a:spAutoFit/>
          </a:bodyPr>
          <a:lstStyle/>
          <a:p>
            <a:pPr>
              <a:spcAft>
                <a:spcPts val="600"/>
              </a:spcAft>
            </a:pPr>
            <a:endParaRPr lang="en-US" sz="2800" b="1" dirty="0"/>
          </a:p>
          <a:p>
            <a:pPr marL="176213" indent="-176213">
              <a:spcAft>
                <a:spcPts val="600"/>
              </a:spcAft>
              <a:buFont typeface="Arial" panose="020B0604020202020204" pitchFamily="34" charset="0"/>
              <a:buChar char="•"/>
            </a:pPr>
            <a:r>
              <a:rPr lang="en-US" sz="2800" b="1" dirty="0"/>
              <a:t> Isaiah 10 – Assyria</a:t>
            </a:r>
          </a:p>
          <a:p>
            <a:pPr marL="176213" indent="-176213">
              <a:spcAft>
                <a:spcPts val="600"/>
              </a:spcAft>
              <a:buFont typeface="Arial" panose="020B0604020202020204" pitchFamily="34" charset="0"/>
              <a:buChar char="•"/>
            </a:pPr>
            <a:r>
              <a:rPr lang="en-US" sz="2800" b="1" dirty="0"/>
              <a:t>Isaiah 13-14 – Babylon </a:t>
            </a:r>
          </a:p>
          <a:p>
            <a:pPr marL="176213" indent="-176213">
              <a:spcAft>
                <a:spcPts val="600"/>
              </a:spcAft>
              <a:buFont typeface="Arial" panose="020B0604020202020204" pitchFamily="34" charset="0"/>
              <a:buChar char="•"/>
            </a:pPr>
            <a:r>
              <a:rPr lang="en-US" sz="2800" b="1" dirty="0"/>
              <a:t>Isaiah 15-16 – Moab</a:t>
            </a:r>
          </a:p>
          <a:p>
            <a:pPr marL="176213" indent="-176213">
              <a:spcAft>
                <a:spcPts val="600"/>
              </a:spcAft>
              <a:buFont typeface="Arial" panose="020B0604020202020204" pitchFamily="34" charset="0"/>
              <a:buChar char="•"/>
            </a:pPr>
            <a:r>
              <a:rPr lang="en-US" sz="2800" b="1" dirty="0"/>
              <a:t>Isaiah 17 – Damascus</a:t>
            </a:r>
          </a:p>
          <a:p>
            <a:pPr marL="176213" indent="-176213">
              <a:spcAft>
                <a:spcPts val="600"/>
              </a:spcAft>
              <a:buFont typeface="Arial" panose="020B0604020202020204" pitchFamily="34" charset="0"/>
              <a:buChar char="•"/>
            </a:pPr>
            <a:r>
              <a:rPr lang="en-US" sz="2800" b="1" dirty="0"/>
              <a:t>Isaiah 18 – Beyond Ethiopian rivers</a:t>
            </a:r>
            <a:endParaRPr lang="en-US" sz="2000" b="1" dirty="0"/>
          </a:p>
        </p:txBody>
      </p:sp>
      <p:sp>
        <p:nvSpPr>
          <p:cNvPr id="9" name="Oval 8">
            <a:extLst>
              <a:ext uri="{FF2B5EF4-FFF2-40B4-BE49-F238E27FC236}">
                <a16:creationId xmlns:a16="http://schemas.microsoft.com/office/drawing/2014/main" id="{85B2B6AB-5367-4D76-B747-726EFDCC1F52}"/>
              </a:ext>
            </a:extLst>
          </p:cNvPr>
          <p:cNvSpPr/>
          <p:nvPr/>
        </p:nvSpPr>
        <p:spPr>
          <a:xfrm>
            <a:off x="7556748" y="5022691"/>
            <a:ext cx="3690372" cy="452279"/>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841751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A72929F2-AB3E-4B47-83EA-543C0CBB6EC9}"/>
              </a:ext>
            </a:extLst>
          </p:cNvPr>
          <p:cNvCxnSpPr>
            <a:cxnSpLocks/>
          </p:cNvCxnSpPr>
          <p:nvPr/>
        </p:nvCxnSpPr>
        <p:spPr>
          <a:xfrm flipV="1">
            <a:off x="1080664" y="2227568"/>
            <a:ext cx="0" cy="70339"/>
          </a:xfrm>
          <a:prstGeom prst="line">
            <a:avLst/>
          </a:prstGeom>
        </p:spPr>
        <p:style>
          <a:lnRef idx="1">
            <a:schemeClr val="accent1"/>
          </a:lnRef>
          <a:fillRef idx="0">
            <a:schemeClr val="accent1"/>
          </a:fillRef>
          <a:effectRef idx="0">
            <a:schemeClr val="accent1"/>
          </a:effectRef>
          <a:fontRef idx="minor">
            <a:schemeClr val="tx1"/>
          </a:fontRef>
        </p:style>
      </p:cxnSp>
      <p:sp>
        <p:nvSpPr>
          <p:cNvPr id="2" name="Slide Number Placeholder 1">
            <a:extLst>
              <a:ext uri="{FF2B5EF4-FFF2-40B4-BE49-F238E27FC236}">
                <a16:creationId xmlns:a16="http://schemas.microsoft.com/office/drawing/2014/main" id="{840C108E-47EF-4059-9E42-0F760BA56621}"/>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12</a:t>
            </a:fld>
            <a:endParaRPr lang="en-US"/>
          </a:p>
        </p:txBody>
      </p:sp>
      <p:sp>
        <p:nvSpPr>
          <p:cNvPr id="5" name="Rectangle 4">
            <a:extLst>
              <a:ext uri="{FF2B5EF4-FFF2-40B4-BE49-F238E27FC236}">
                <a16:creationId xmlns:a16="http://schemas.microsoft.com/office/drawing/2014/main" id="{62D02328-1928-4689-9777-C1ECBA9C70CF}"/>
              </a:ext>
            </a:extLst>
          </p:cNvPr>
          <p:cNvSpPr/>
          <p:nvPr/>
        </p:nvSpPr>
        <p:spPr>
          <a:xfrm>
            <a:off x="110836" y="55418"/>
            <a:ext cx="11979564" cy="6582929"/>
          </a:xfrm>
          <a:prstGeom prst="rect">
            <a:avLst/>
          </a:prstGeom>
          <a:solidFill>
            <a:schemeClr val="accent1">
              <a:lumMod val="40000"/>
              <a:lumOff val="60000"/>
            </a:schemeClr>
          </a:solidFill>
          <a:ln w="228600">
            <a:solidFill>
              <a:schemeClr val="accent5">
                <a:lumMod val="50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28</a:t>
            </a:r>
          </a:p>
        </p:txBody>
      </p:sp>
      <p:sp>
        <p:nvSpPr>
          <p:cNvPr id="4" name="Rectangle 3">
            <a:extLst>
              <a:ext uri="{FF2B5EF4-FFF2-40B4-BE49-F238E27FC236}">
                <a16:creationId xmlns:a16="http://schemas.microsoft.com/office/drawing/2014/main" id="{C6515041-E353-4ADB-BC6D-5FD5CFB9173B}"/>
              </a:ext>
            </a:extLst>
          </p:cNvPr>
          <p:cNvSpPr/>
          <p:nvPr/>
        </p:nvSpPr>
        <p:spPr>
          <a:xfrm>
            <a:off x="240632" y="272557"/>
            <a:ext cx="11662610" cy="941283"/>
          </a:xfrm>
          <a:prstGeom prst="rect">
            <a:avLst/>
          </a:prstGeom>
        </p:spPr>
        <p:txBody>
          <a:bodyPr wrap="square">
            <a:spAutoFit/>
          </a:bodyPr>
          <a:lstStyle/>
          <a:p>
            <a:pPr algn="ctr">
              <a:spcAft>
                <a:spcPts val="500"/>
              </a:spcAft>
            </a:pPr>
            <a:r>
              <a:rPr lang="en-US" sz="4000" b="1" dirty="0"/>
              <a:t>Isaiah Messages to the Nations (Isa. 13-39)</a:t>
            </a:r>
            <a:r>
              <a:rPr lang="en-US" sz="3200" b="1" dirty="0"/>
              <a:t>       </a:t>
            </a:r>
          </a:p>
          <a:p>
            <a:pPr algn="r">
              <a:spcAft>
                <a:spcPts val="300"/>
              </a:spcAft>
            </a:pPr>
            <a:r>
              <a:rPr lang="en-US" sz="1100" b="1" dirty="0" err="1">
                <a:solidFill>
                  <a:schemeClr val="tx1"/>
                </a:solidFill>
                <a:latin typeface="Calibri" panose="020F0502020204030204" pitchFamily="34" charset="0"/>
              </a:rPr>
              <a:t>sss</a:t>
            </a:r>
            <a:endParaRPr lang="en-US" sz="1100" b="1" dirty="0">
              <a:solidFill>
                <a:schemeClr val="tx1"/>
              </a:solidFill>
              <a:latin typeface="Calibri" panose="020F0502020204030204" pitchFamily="34" charset="0"/>
            </a:endParaRPr>
          </a:p>
        </p:txBody>
      </p:sp>
      <p:sp>
        <p:nvSpPr>
          <p:cNvPr id="6" name="Rectangle 5">
            <a:extLst>
              <a:ext uri="{FF2B5EF4-FFF2-40B4-BE49-F238E27FC236}">
                <a16:creationId xmlns:a16="http://schemas.microsoft.com/office/drawing/2014/main" id="{87960A51-A595-4739-A398-49371A74217C}"/>
              </a:ext>
            </a:extLst>
          </p:cNvPr>
          <p:cNvSpPr/>
          <p:nvPr/>
        </p:nvSpPr>
        <p:spPr>
          <a:xfrm>
            <a:off x="5539388" y="1034698"/>
            <a:ext cx="6363854" cy="5321652"/>
          </a:xfrm>
          <a:prstGeom prst="rect">
            <a:avLst/>
          </a:prstGeom>
          <a:solidFill>
            <a:schemeClr val="accent1">
              <a:lumMod val="20000"/>
              <a:lumOff val="80000"/>
            </a:schemeClr>
          </a:solidFill>
          <a:ln w="1143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000" b="1" dirty="0">
                <a:solidFill>
                  <a:schemeClr val="tx1"/>
                </a:solidFill>
              </a:rPr>
              <a:t>10:5  "Woe to Assyria, the rod of My anger And the staff in whose hand is My indignation. </a:t>
            </a:r>
          </a:p>
          <a:p>
            <a:pPr algn="just"/>
            <a:r>
              <a:rPr lang="en-US" sz="2000" b="1" dirty="0">
                <a:solidFill>
                  <a:schemeClr val="tx1"/>
                </a:solidFill>
              </a:rPr>
              <a:t>Isa 13:1  The burden against Babylon which Isaiah the son of </a:t>
            </a:r>
            <a:r>
              <a:rPr lang="en-US" sz="2000" b="1" dirty="0" err="1">
                <a:solidFill>
                  <a:schemeClr val="tx1"/>
                </a:solidFill>
              </a:rPr>
              <a:t>Amoz</a:t>
            </a:r>
            <a:r>
              <a:rPr lang="en-US" sz="2000" b="1" dirty="0">
                <a:solidFill>
                  <a:schemeClr val="tx1"/>
                </a:solidFill>
              </a:rPr>
              <a:t> saw. </a:t>
            </a:r>
          </a:p>
          <a:p>
            <a:pPr algn="just"/>
            <a:r>
              <a:rPr lang="en-US" sz="2000" b="1" dirty="0">
                <a:solidFill>
                  <a:schemeClr val="tx1"/>
                </a:solidFill>
              </a:rPr>
              <a:t>Isa 14:4  that you will take up this proverb against the king of Babylon, and say: "How the oppressor has ceased, The golden city ceased! </a:t>
            </a:r>
          </a:p>
          <a:p>
            <a:pPr algn="just"/>
            <a:r>
              <a:rPr lang="en-US" sz="2000" b="1" dirty="0">
                <a:solidFill>
                  <a:schemeClr val="tx1"/>
                </a:solidFill>
              </a:rPr>
              <a:t>Isa 15:1  The burden against Moab. Because in the night </a:t>
            </a:r>
            <a:r>
              <a:rPr lang="en-US" sz="2000" b="1" dirty="0" err="1">
                <a:solidFill>
                  <a:schemeClr val="tx1"/>
                </a:solidFill>
              </a:rPr>
              <a:t>Ar</a:t>
            </a:r>
            <a:r>
              <a:rPr lang="en-US" sz="2000" b="1" dirty="0">
                <a:solidFill>
                  <a:schemeClr val="tx1"/>
                </a:solidFill>
              </a:rPr>
              <a:t> of Moab is laid waste </a:t>
            </a:r>
            <a:r>
              <a:rPr lang="en-US" sz="2000" b="1" i="1" dirty="0">
                <a:solidFill>
                  <a:schemeClr val="tx1"/>
                </a:solidFill>
              </a:rPr>
              <a:t>And</a:t>
            </a:r>
            <a:r>
              <a:rPr lang="en-US" sz="2000" b="1" dirty="0">
                <a:solidFill>
                  <a:schemeClr val="tx1"/>
                </a:solidFill>
              </a:rPr>
              <a:t> destroyed . . . </a:t>
            </a:r>
          </a:p>
          <a:p>
            <a:pPr algn="just"/>
            <a:r>
              <a:rPr lang="en-US" sz="2000" b="1" dirty="0">
                <a:solidFill>
                  <a:schemeClr val="tx1"/>
                </a:solidFill>
              </a:rPr>
              <a:t>Isa 17:1  The burden against Damascus. "Behold, Damascus will cease from </a:t>
            </a:r>
            <a:r>
              <a:rPr lang="en-US" sz="2000" b="1" i="1" dirty="0">
                <a:solidFill>
                  <a:schemeClr val="tx1"/>
                </a:solidFill>
              </a:rPr>
              <a:t>being</a:t>
            </a:r>
            <a:r>
              <a:rPr lang="en-US" sz="2000" b="1" dirty="0">
                <a:solidFill>
                  <a:schemeClr val="tx1"/>
                </a:solidFill>
              </a:rPr>
              <a:t> a city, And it will be a ruinous heap. </a:t>
            </a:r>
          </a:p>
          <a:p>
            <a:pPr algn="just"/>
            <a:r>
              <a:rPr lang="en-US" sz="2000" b="1" dirty="0">
                <a:solidFill>
                  <a:schemeClr val="tx1"/>
                </a:solidFill>
              </a:rPr>
              <a:t>Isa 18:1  Woe to the land shadowed with buzzing wings, Which </a:t>
            </a:r>
            <a:r>
              <a:rPr lang="en-US" sz="2000" b="1" i="1" dirty="0">
                <a:solidFill>
                  <a:schemeClr val="tx1"/>
                </a:solidFill>
              </a:rPr>
              <a:t>is</a:t>
            </a:r>
            <a:r>
              <a:rPr lang="en-US" sz="2000" b="1" dirty="0">
                <a:solidFill>
                  <a:schemeClr val="tx1"/>
                </a:solidFill>
              </a:rPr>
              <a:t> beyond the rivers of Ethiopia, </a:t>
            </a:r>
          </a:p>
          <a:p>
            <a:pPr algn="just"/>
            <a:r>
              <a:rPr lang="en-US" sz="2000" b="1" dirty="0">
                <a:solidFill>
                  <a:schemeClr val="tx1"/>
                </a:solidFill>
              </a:rPr>
              <a:t>Isa 19:1  The burden against Egypt. Behold, the LORD rides on a swift cloud, And will come into Egypt;</a:t>
            </a:r>
          </a:p>
        </p:txBody>
      </p:sp>
      <p:sp>
        <p:nvSpPr>
          <p:cNvPr id="8" name="TextBox 7">
            <a:extLst>
              <a:ext uri="{FF2B5EF4-FFF2-40B4-BE49-F238E27FC236}">
                <a16:creationId xmlns:a16="http://schemas.microsoft.com/office/drawing/2014/main" id="{8B2504E9-3967-4602-8EE2-1A2FB1CDE980}"/>
              </a:ext>
            </a:extLst>
          </p:cNvPr>
          <p:cNvSpPr txBox="1"/>
          <p:nvPr/>
        </p:nvSpPr>
        <p:spPr>
          <a:xfrm>
            <a:off x="288758" y="920846"/>
            <a:ext cx="5063472" cy="4001095"/>
          </a:xfrm>
          <a:prstGeom prst="rect">
            <a:avLst/>
          </a:prstGeom>
          <a:noFill/>
        </p:spPr>
        <p:txBody>
          <a:bodyPr wrap="square" rtlCol="0">
            <a:spAutoFit/>
          </a:bodyPr>
          <a:lstStyle/>
          <a:p>
            <a:pPr>
              <a:spcAft>
                <a:spcPts val="600"/>
              </a:spcAft>
            </a:pPr>
            <a:endParaRPr lang="en-US" sz="2800" b="1" dirty="0"/>
          </a:p>
          <a:p>
            <a:pPr marL="176213" indent="-176213">
              <a:spcAft>
                <a:spcPts val="600"/>
              </a:spcAft>
              <a:buFont typeface="Arial" panose="020B0604020202020204" pitchFamily="34" charset="0"/>
              <a:buChar char="•"/>
            </a:pPr>
            <a:r>
              <a:rPr lang="en-US" sz="2800" b="1" dirty="0"/>
              <a:t> Isaiah 10 – Assyria</a:t>
            </a:r>
          </a:p>
          <a:p>
            <a:pPr marL="176213" indent="-176213">
              <a:spcAft>
                <a:spcPts val="600"/>
              </a:spcAft>
              <a:buFont typeface="Arial" panose="020B0604020202020204" pitchFamily="34" charset="0"/>
              <a:buChar char="•"/>
            </a:pPr>
            <a:r>
              <a:rPr lang="en-US" sz="2800" b="1" dirty="0"/>
              <a:t>Isaiah 13-14 – Babylon </a:t>
            </a:r>
          </a:p>
          <a:p>
            <a:pPr marL="176213" indent="-176213">
              <a:spcAft>
                <a:spcPts val="600"/>
              </a:spcAft>
              <a:buFont typeface="Arial" panose="020B0604020202020204" pitchFamily="34" charset="0"/>
              <a:buChar char="•"/>
            </a:pPr>
            <a:r>
              <a:rPr lang="en-US" sz="2800" b="1" dirty="0"/>
              <a:t>Isaiah 15-16 – Moab</a:t>
            </a:r>
          </a:p>
          <a:p>
            <a:pPr marL="176213" indent="-176213">
              <a:spcAft>
                <a:spcPts val="600"/>
              </a:spcAft>
              <a:buFont typeface="Arial" panose="020B0604020202020204" pitchFamily="34" charset="0"/>
              <a:buChar char="•"/>
            </a:pPr>
            <a:r>
              <a:rPr lang="en-US" sz="2800" b="1" dirty="0"/>
              <a:t>Isaiah 17 – Damascus</a:t>
            </a:r>
          </a:p>
          <a:p>
            <a:pPr marL="176213" indent="-176213">
              <a:spcAft>
                <a:spcPts val="600"/>
              </a:spcAft>
              <a:buFont typeface="Arial" panose="020B0604020202020204" pitchFamily="34" charset="0"/>
              <a:buChar char="•"/>
            </a:pPr>
            <a:r>
              <a:rPr lang="en-US" sz="2800" b="1" dirty="0"/>
              <a:t>Isaiah 18 – Beyond Ethiopian rivers</a:t>
            </a:r>
          </a:p>
          <a:p>
            <a:pPr marL="176213" indent="-176213">
              <a:spcAft>
                <a:spcPts val="600"/>
              </a:spcAft>
              <a:buFont typeface="Arial" panose="020B0604020202020204" pitchFamily="34" charset="0"/>
              <a:buChar char="•"/>
            </a:pPr>
            <a:r>
              <a:rPr lang="en-US" sz="2800" b="1" dirty="0"/>
              <a:t>Isaiah 19 – Egypt</a:t>
            </a:r>
            <a:endParaRPr lang="en-US" sz="2000" b="1" dirty="0"/>
          </a:p>
        </p:txBody>
      </p:sp>
      <p:sp>
        <p:nvSpPr>
          <p:cNvPr id="9" name="Oval 8">
            <a:extLst>
              <a:ext uri="{FF2B5EF4-FFF2-40B4-BE49-F238E27FC236}">
                <a16:creationId xmlns:a16="http://schemas.microsoft.com/office/drawing/2014/main" id="{DB20C931-00CD-46DC-AE53-242AF03E8F73}"/>
              </a:ext>
            </a:extLst>
          </p:cNvPr>
          <p:cNvSpPr/>
          <p:nvPr/>
        </p:nvSpPr>
        <p:spPr>
          <a:xfrm>
            <a:off x="9031218" y="5296861"/>
            <a:ext cx="1442472" cy="452279"/>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153844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A72929F2-AB3E-4B47-83EA-543C0CBB6EC9}"/>
              </a:ext>
            </a:extLst>
          </p:cNvPr>
          <p:cNvCxnSpPr>
            <a:cxnSpLocks/>
          </p:cNvCxnSpPr>
          <p:nvPr/>
        </p:nvCxnSpPr>
        <p:spPr>
          <a:xfrm flipV="1">
            <a:off x="1080664" y="2227568"/>
            <a:ext cx="0" cy="70339"/>
          </a:xfrm>
          <a:prstGeom prst="line">
            <a:avLst/>
          </a:prstGeom>
        </p:spPr>
        <p:style>
          <a:lnRef idx="1">
            <a:schemeClr val="accent1"/>
          </a:lnRef>
          <a:fillRef idx="0">
            <a:schemeClr val="accent1"/>
          </a:fillRef>
          <a:effectRef idx="0">
            <a:schemeClr val="accent1"/>
          </a:effectRef>
          <a:fontRef idx="minor">
            <a:schemeClr val="tx1"/>
          </a:fontRef>
        </p:style>
      </p:cxnSp>
      <p:sp>
        <p:nvSpPr>
          <p:cNvPr id="2" name="Slide Number Placeholder 1">
            <a:extLst>
              <a:ext uri="{FF2B5EF4-FFF2-40B4-BE49-F238E27FC236}">
                <a16:creationId xmlns:a16="http://schemas.microsoft.com/office/drawing/2014/main" id="{840C108E-47EF-4059-9E42-0F760BA56621}"/>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13</a:t>
            </a:fld>
            <a:endParaRPr lang="en-US"/>
          </a:p>
        </p:txBody>
      </p:sp>
      <p:sp>
        <p:nvSpPr>
          <p:cNvPr id="5" name="Rectangle 4">
            <a:extLst>
              <a:ext uri="{FF2B5EF4-FFF2-40B4-BE49-F238E27FC236}">
                <a16:creationId xmlns:a16="http://schemas.microsoft.com/office/drawing/2014/main" id="{62D02328-1928-4689-9777-C1ECBA9C70CF}"/>
              </a:ext>
            </a:extLst>
          </p:cNvPr>
          <p:cNvSpPr/>
          <p:nvPr/>
        </p:nvSpPr>
        <p:spPr>
          <a:xfrm>
            <a:off x="110836" y="55418"/>
            <a:ext cx="11979564" cy="6582929"/>
          </a:xfrm>
          <a:prstGeom prst="rect">
            <a:avLst/>
          </a:prstGeom>
          <a:solidFill>
            <a:schemeClr val="accent1">
              <a:lumMod val="40000"/>
              <a:lumOff val="60000"/>
            </a:schemeClr>
          </a:solidFill>
          <a:ln w="228600">
            <a:solidFill>
              <a:schemeClr val="accent5">
                <a:lumMod val="50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28</a:t>
            </a:r>
          </a:p>
        </p:txBody>
      </p:sp>
      <p:sp>
        <p:nvSpPr>
          <p:cNvPr id="4" name="Rectangle 3">
            <a:extLst>
              <a:ext uri="{FF2B5EF4-FFF2-40B4-BE49-F238E27FC236}">
                <a16:creationId xmlns:a16="http://schemas.microsoft.com/office/drawing/2014/main" id="{C6515041-E353-4ADB-BC6D-5FD5CFB9173B}"/>
              </a:ext>
            </a:extLst>
          </p:cNvPr>
          <p:cNvSpPr/>
          <p:nvPr/>
        </p:nvSpPr>
        <p:spPr>
          <a:xfrm>
            <a:off x="240632" y="272557"/>
            <a:ext cx="11662610" cy="941283"/>
          </a:xfrm>
          <a:prstGeom prst="rect">
            <a:avLst/>
          </a:prstGeom>
        </p:spPr>
        <p:txBody>
          <a:bodyPr wrap="square">
            <a:spAutoFit/>
          </a:bodyPr>
          <a:lstStyle/>
          <a:p>
            <a:pPr algn="ctr">
              <a:spcAft>
                <a:spcPts val="500"/>
              </a:spcAft>
            </a:pPr>
            <a:r>
              <a:rPr lang="en-US" sz="4000" b="1" dirty="0"/>
              <a:t>Isaiah Messages to the Nations (Isa. 13-39)</a:t>
            </a:r>
            <a:r>
              <a:rPr lang="en-US" sz="3200" b="1" dirty="0"/>
              <a:t>       </a:t>
            </a:r>
          </a:p>
          <a:p>
            <a:pPr algn="r">
              <a:spcAft>
                <a:spcPts val="300"/>
              </a:spcAft>
            </a:pPr>
            <a:r>
              <a:rPr lang="en-US" sz="1100" b="1" dirty="0" err="1">
                <a:solidFill>
                  <a:schemeClr val="tx1"/>
                </a:solidFill>
                <a:latin typeface="Calibri" panose="020F0502020204030204" pitchFamily="34" charset="0"/>
              </a:rPr>
              <a:t>sss</a:t>
            </a:r>
            <a:endParaRPr lang="en-US" sz="1100" b="1" dirty="0">
              <a:solidFill>
                <a:schemeClr val="tx1"/>
              </a:solidFill>
              <a:latin typeface="Calibri" panose="020F0502020204030204" pitchFamily="34" charset="0"/>
            </a:endParaRPr>
          </a:p>
        </p:txBody>
      </p:sp>
      <p:sp>
        <p:nvSpPr>
          <p:cNvPr id="6" name="Rectangle 5">
            <a:extLst>
              <a:ext uri="{FF2B5EF4-FFF2-40B4-BE49-F238E27FC236}">
                <a16:creationId xmlns:a16="http://schemas.microsoft.com/office/drawing/2014/main" id="{87960A51-A595-4739-A398-49371A74217C}"/>
              </a:ext>
            </a:extLst>
          </p:cNvPr>
          <p:cNvSpPr/>
          <p:nvPr/>
        </p:nvSpPr>
        <p:spPr>
          <a:xfrm>
            <a:off x="5539388" y="1034697"/>
            <a:ext cx="6363854" cy="5238525"/>
          </a:xfrm>
          <a:prstGeom prst="rect">
            <a:avLst/>
          </a:prstGeom>
          <a:solidFill>
            <a:schemeClr val="accent1">
              <a:lumMod val="20000"/>
              <a:lumOff val="80000"/>
            </a:schemeClr>
          </a:solidFill>
          <a:ln w="1143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000" b="1" dirty="0">
                <a:solidFill>
                  <a:schemeClr val="tx1"/>
                </a:solidFill>
              </a:rPr>
              <a:t>Isa 20:3  .. . as My servant Isaiah has walked naked and barefoot three years </a:t>
            </a:r>
            <a:r>
              <a:rPr lang="en-US" sz="2000" b="1" i="1" dirty="0">
                <a:solidFill>
                  <a:schemeClr val="tx1"/>
                </a:solidFill>
              </a:rPr>
              <a:t>for</a:t>
            </a:r>
            <a:r>
              <a:rPr lang="en-US" sz="2000" b="1" dirty="0">
                <a:solidFill>
                  <a:schemeClr val="tx1"/>
                </a:solidFill>
              </a:rPr>
              <a:t> a sign and a wonder against Egypt and Ethiopia, Isa 20:3  Then the LORD said, "Just as My servant Isaiah has walked naked and barefoot three years </a:t>
            </a:r>
            <a:r>
              <a:rPr lang="en-US" sz="2000" b="1" i="1" dirty="0">
                <a:solidFill>
                  <a:schemeClr val="tx1"/>
                </a:solidFill>
              </a:rPr>
              <a:t>for</a:t>
            </a:r>
            <a:r>
              <a:rPr lang="en-US" sz="2000" b="1" dirty="0">
                <a:solidFill>
                  <a:schemeClr val="tx1"/>
                </a:solidFill>
              </a:rPr>
              <a:t> a sign and a wonder against Egypt and Ethiopia,</a:t>
            </a:r>
          </a:p>
          <a:p>
            <a:pPr algn="just"/>
            <a:r>
              <a:rPr lang="en-US" sz="2000" b="1" dirty="0">
                <a:solidFill>
                  <a:schemeClr val="tx1"/>
                </a:solidFill>
              </a:rPr>
              <a:t> Isa 22:9  You also saw the damage to the city of David, That it was great; And you gathered together the waters of the lower pool. </a:t>
            </a:r>
          </a:p>
          <a:p>
            <a:pPr algn="just"/>
            <a:r>
              <a:rPr lang="en-US" sz="2000" b="1" dirty="0">
                <a:solidFill>
                  <a:schemeClr val="tx1"/>
                </a:solidFill>
              </a:rPr>
              <a:t>Isa 23:1  The burden against </a:t>
            </a:r>
            <a:r>
              <a:rPr lang="en-US" sz="2000" b="1" dirty="0" err="1">
                <a:solidFill>
                  <a:schemeClr val="tx1"/>
                </a:solidFill>
              </a:rPr>
              <a:t>Tyre</a:t>
            </a:r>
            <a:r>
              <a:rPr lang="en-US" sz="2000" b="1" dirty="0">
                <a:solidFill>
                  <a:schemeClr val="tx1"/>
                </a:solidFill>
              </a:rPr>
              <a:t>. Wail, you ships of Tarshish! For it is laid waste, So that there is no house, no harbor; From the land of Cyprus it is revealed to them.</a:t>
            </a:r>
          </a:p>
          <a:p>
            <a:pPr algn="just"/>
            <a:r>
              <a:rPr lang="en-US" sz="2000" b="1" dirty="0">
                <a:solidFill>
                  <a:schemeClr val="tx1"/>
                </a:solidFill>
              </a:rPr>
              <a:t>Isa 24:1  Behold, the LORD makes the earth empty and makes it waste, Distorts its surface And scatters abroad its inhabitants.</a:t>
            </a:r>
          </a:p>
        </p:txBody>
      </p:sp>
      <p:sp>
        <p:nvSpPr>
          <p:cNvPr id="8" name="TextBox 7">
            <a:extLst>
              <a:ext uri="{FF2B5EF4-FFF2-40B4-BE49-F238E27FC236}">
                <a16:creationId xmlns:a16="http://schemas.microsoft.com/office/drawing/2014/main" id="{8B2504E9-3967-4602-8EE2-1A2FB1CDE980}"/>
              </a:ext>
            </a:extLst>
          </p:cNvPr>
          <p:cNvSpPr txBox="1"/>
          <p:nvPr/>
        </p:nvSpPr>
        <p:spPr>
          <a:xfrm>
            <a:off x="288758" y="920846"/>
            <a:ext cx="5063472" cy="1754326"/>
          </a:xfrm>
          <a:prstGeom prst="rect">
            <a:avLst/>
          </a:prstGeom>
          <a:noFill/>
        </p:spPr>
        <p:txBody>
          <a:bodyPr wrap="square" rtlCol="0">
            <a:spAutoFit/>
          </a:bodyPr>
          <a:lstStyle/>
          <a:p>
            <a:pPr marL="176213" indent="-176213">
              <a:buFont typeface="Arial" panose="020B0604020202020204" pitchFamily="34" charset="0"/>
              <a:buChar char="•"/>
            </a:pPr>
            <a:r>
              <a:rPr lang="en-US" sz="1800" b="1" dirty="0"/>
              <a:t>Isaiah 10 – Assyria</a:t>
            </a:r>
          </a:p>
          <a:p>
            <a:pPr marL="176213" indent="-176213">
              <a:buFont typeface="Arial" panose="020B0604020202020204" pitchFamily="34" charset="0"/>
              <a:buChar char="•"/>
            </a:pPr>
            <a:r>
              <a:rPr lang="en-US" sz="1800" b="1" dirty="0"/>
              <a:t>Isaiah 13-14 – Babylon </a:t>
            </a:r>
          </a:p>
          <a:p>
            <a:pPr marL="176213" indent="-176213">
              <a:buFont typeface="Arial" panose="020B0604020202020204" pitchFamily="34" charset="0"/>
              <a:buChar char="•"/>
            </a:pPr>
            <a:r>
              <a:rPr lang="en-US" sz="1800" b="1" dirty="0"/>
              <a:t>Isaiah 15-16 – Moab</a:t>
            </a:r>
          </a:p>
          <a:p>
            <a:pPr marL="176213" indent="-176213">
              <a:buFont typeface="Arial" panose="020B0604020202020204" pitchFamily="34" charset="0"/>
              <a:buChar char="•"/>
            </a:pPr>
            <a:r>
              <a:rPr lang="en-US" sz="1800" b="1" dirty="0"/>
              <a:t>Isaiah 17 – Damascus</a:t>
            </a:r>
          </a:p>
          <a:p>
            <a:pPr marL="176213" indent="-176213">
              <a:buFont typeface="Arial" panose="020B0604020202020204" pitchFamily="34" charset="0"/>
              <a:buChar char="•"/>
            </a:pPr>
            <a:r>
              <a:rPr lang="en-US" sz="1800" b="1" dirty="0"/>
              <a:t>Isaiah 18 – Beyond Ethiopian rivers</a:t>
            </a:r>
          </a:p>
          <a:p>
            <a:pPr marL="176213" indent="-176213">
              <a:buFont typeface="Arial" panose="020B0604020202020204" pitchFamily="34" charset="0"/>
              <a:buChar char="•"/>
            </a:pPr>
            <a:r>
              <a:rPr lang="en-US" sz="1800" b="1" dirty="0"/>
              <a:t>Isaiah 19 – Egypt</a:t>
            </a:r>
            <a:endParaRPr lang="en-US" sz="2000" b="1" dirty="0"/>
          </a:p>
        </p:txBody>
      </p:sp>
      <p:sp>
        <p:nvSpPr>
          <p:cNvPr id="9" name="Oval 8">
            <a:extLst>
              <a:ext uri="{FF2B5EF4-FFF2-40B4-BE49-F238E27FC236}">
                <a16:creationId xmlns:a16="http://schemas.microsoft.com/office/drawing/2014/main" id="{BCC36196-166C-4EC8-9B1B-005CA1A5CA1C}"/>
              </a:ext>
            </a:extLst>
          </p:cNvPr>
          <p:cNvSpPr/>
          <p:nvPr/>
        </p:nvSpPr>
        <p:spPr>
          <a:xfrm>
            <a:off x="87976" y="834390"/>
            <a:ext cx="4183380" cy="2205989"/>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7063924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A72929F2-AB3E-4B47-83EA-543C0CBB6EC9}"/>
              </a:ext>
            </a:extLst>
          </p:cNvPr>
          <p:cNvCxnSpPr>
            <a:cxnSpLocks/>
          </p:cNvCxnSpPr>
          <p:nvPr/>
        </p:nvCxnSpPr>
        <p:spPr>
          <a:xfrm flipV="1">
            <a:off x="1080664" y="2227568"/>
            <a:ext cx="0" cy="70339"/>
          </a:xfrm>
          <a:prstGeom prst="line">
            <a:avLst/>
          </a:prstGeom>
        </p:spPr>
        <p:style>
          <a:lnRef idx="1">
            <a:schemeClr val="accent1"/>
          </a:lnRef>
          <a:fillRef idx="0">
            <a:schemeClr val="accent1"/>
          </a:fillRef>
          <a:effectRef idx="0">
            <a:schemeClr val="accent1"/>
          </a:effectRef>
          <a:fontRef idx="minor">
            <a:schemeClr val="tx1"/>
          </a:fontRef>
        </p:style>
      </p:cxnSp>
      <p:sp>
        <p:nvSpPr>
          <p:cNvPr id="2" name="Slide Number Placeholder 1">
            <a:extLst>
              <a:ext uri="{FF2B5EF4-FFF2-40B4-BE49-F238E27FC236}">
                <a16:creationId xmlns:a16="http://schemas.microsoft.com/office/drawing/2014/main" id="{840C108E-47EF-4059-9E42-0F760BA56621}"/>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14</a:t>
            </a:fld>
            <a:endParaRPr lang="en-US"/>
          </a:p>
        </p:txBody>
      </p:sp>
      <p:sp>
        <p:nvSpPr>
          <p:cNvPr id="5" name="Rectangle 4">
            <a:extLst>
              <a:ext uri="{FF2B5EF4-FFF2-40B4-BE49-F238E27FC236}">
                <a16:creationId xmlns:a16="http://schemas.microsoft.com/office/drawing/2014/main" id="{62D02328-1928-4689-9777-C1ECBA9C70CF}"/>
              </a:ext>
            </a:extLst>
          </p:cNvPr>
          <p:cNvSpPr/>
          <p:nvPr/>
        </p:nvSpPr>
        <p:spPr>
          <a:xfrm>
            <a:off x="110836" y="55418"/>
            <a:ext cx="11979564" cy="6582929"/>
          </a:xfrm>
          <a:prstGeom prst="rect">
            <a:avLst/>
          </a:prstGeom>
          <a:solidFill>
            <a:schemeClr val="accent1">
              <a:lumMod val="40000"/>
              <a:lumOff val="60000"/>
            </a:schemeClr>
          </a:solidFill>
          <a:ln w="228600">
            <a:solidFill>
              <a:schemeClr val="accent5">
                <a:lumMod val="50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28</a:t>
            </a:r>
          </a:p>
        </p:txBody>
      </p:sp>
      <p:sp>
        <p:nvSpPr>
          <p:cNvPr id="4" name="Rectangle 3">
            <a:extLst>
              <a:ext uri="{FF2B5EF4-FFF2-40B4-BE49-F238E27FC236}">
                <a16:creationId xmlns:a16="http://schemas.microsoft.com/office/drawing/2014/main" id="{C6515041-E353-4ADB-BC6D-5FD5CFB9173B}"/>
              </a:ext>
            </a:extLst>
          </p:cNvPr>
          <p:cNvSpPr/>
          <p:nvPr/>
        </p:nvSpPr>
        <p:spPr>
          <a:xfrm>
            <a:off x="240632" y="272557"/>
            <a:ext cx="11662610" cy="941283"/>
          </a:xfrm>
          <a:prstGeom prst="rect">
            <a:avLst/>
          </a:prstGeom>
        </p:spPr>
        <p:txBody>
          <a:bodyPr wrap="square">
            <a:spAutoFit/>
          </a:bodyPr>
          <a:lstStyle/>
          <a:p>
            <a:pPr algn="ctr">
              <a:spcAft>
                <a:spcPts val="500"/>
              </a:spcAft>
            </a:pPr>
            <a:r>
              <a:rPr lang="en-US" sz="4000" b="1" dirty="0"/>
              <a:t>Isaiah Messages to the Nations (Isa. 13-39)</a:t>
            </a:r>
            <a:r>
              <a:rPr lang="en-US" sz="3200" b="1" dirty="0"/>
              <a:t>       </a:t>
            </a:r>
          </a:p>
          <a:p>
            <a:pPr algn="r">
              <a:spcAft>
                <a:spcPts val="300"/>
              </a:spcAft>
            </a:pPr>
            <a:r>
              <a:rPr lang="en-US" sz="1100" b="1" dirty="0" err="1">
                <a:solidFill>
                  <a:schemeClr val="tx1"/>
                </a:solidFill>
                <a:latin typeface="Calibri" panose="020F0502020204030204" pitchFamily="34" charset="0"/>
              </a:rPr>
              <a:t>sss</a:t>
            </a:r>
            <a:endParaRPr lang="en-US" sz="1100" b="1" dirty="0">
              <a:solidFill>
                <a:schemeClr val="tx1"/>
              </a:solidFill>
              <a:latin typeface="Calibri" panose="020F0502020204030204" pitchFamily="34" charset="0"/>
            </a:endParaRPr>
          </a:p>
        </p:txBody>
      </p:sp>
      <p:sp>
        <p:nvSpPr>
          <p:cNvPr id="6" name="Rectangle 5">
            <a:extLst>
              <a:ext uri="{FF2B5EF4-FFF2-40B4-BE49-F238E27FC236}">
                <a16:creationId xmlns:a16="http://schemas.microsoft.com/office/drawing/2014/main" id="{87960A51-A595-4739-A398-49371A74217C}"/>
              </a:ext>
            </a:extLst>
          </p:cNvPr>
          <p:cNvSpPr/>
          <p:nvPr/>
        </p:nvSpPr>
        <p:spPr>
          <a:xfrm>
            <a:off x="5539388" y="1034697"/>
            <a:ext cx="6363854" cy="5238525"/>
          </a:xfrm>
          <a:prstGeom prst="rect">
            <a:avLst/>
          </a:prstGeom>
          <a:solidFill>
            <a:schemeClr val="accent1">
              <a:lumMod val="20000"/>
              <a:lumOff val="80000"/>
            </a:schemeClr>
          </a:solidFill>
          <a:ln w="1143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000" b="1" dirty="0">
                <a:solidFill>
                  <a:schemeClr val="tx1"/>
                </a:solidFill>
              </a:rPr>
              <a:t>Isa 20:3  .. . as My servant Isaiah has walked naked and barefoot three years </a:t>
            </a:r>
            <a:r>
              <a:rPr lang="en-US" sz="2000" b="1" i="1" dirty="0">
                <a:solidFill>
                  <a:schemeClr val="tx1"/>
                </a:solidFill>
              </a:rPr>
              <a:t>for</a:t>
            </a:r>
            <a:r>
              <a:rPr lang="en-US" sz="2000" b="1" dirty="0">
                <a:solidFill>
                  <a:schemeClr val="tx1"/>
                </a:solidFill>
              </a:rPr>
              <a:t> a sign and a wonder against Egypt and Ethiopia, Isa 20:3  Then the LORD said, "Just as My servant Isaiah has walked naked and barefoot three years </a:t>
            </a:r>
            <a:r>
              <a:rPr lang="en-US" sz="2000" b="1" i="1" dirty="0">
                <a:solidFill>
                  <a:schemeClr val="tx1"/>
                </a:solidFill>
              </a:rPr>
              <a:t>for</a:t>
            </a:r>
            <a:r>
              <a:rPr lang="en-US" sz="2000" b="1" dirty="0">
                <a:solidFill>
                  <a:schemeClr val="tx1"/>
                </a:solidFill>
              </a:rPr>
              <a:t> a sign and a wonder against Egypt and Ethiopia,</a:t>
            </a:r>
          </a:p>
          <a:p>
            <a:pPr algn="just"/>
            <a:r>
              <a:rPr lang="en-US" sz="2000" b="1" dirty="0">
                <a:solidFill>
                  <a:schemeClr val="tx1"/>
                </a:solidFill>
              </a:rPr>
              <a:t> Isa 22:9  You also saw the damage to the city of David, That it was great; And you gathered together the waters of the lower pool. </a:t>
            </a:r>
          </a:p>
          <a:p>
            <a:pPr algn="just"/>
            <a:r>
              <a:rPr lang="en-US" sz="2000" b="1" dirty="0">
                <a:solidFill>
                  <a:schemeClr val="tx1"/>
                </a:solidFill>
              </a:rPr>
              <a:t>Isa 23:1  The burden against </a:t>
            </a:r>
            <a:r>
              <a:rPr lang="en-US" sz="2000" b="1" dirty="0" err="1">
                <a:solidFill>
                  <a:schemeClr val="tx1"/>
                </a:solidFill>
              </a:rPr>
              <a:t>Tyre</a:t>
            </a:r>
            <a:r>
              <a:rPr lang="en-US" sz="2000" b="1" dirty="0">
                <a:solidFill>
                  <a:schemeClr val="tx1"/>
                </a:solidFill>
              </a:rPr>
              <a:t>. Wail, you ships of Tarshish! For it is laid waste, So that there is no house, no harbor; From the land of Cyprus it is revealed to them.</a:t>
            </a:r>
          </a:p>
          <a:p>
            <a:pPr algn="just"/>
            <a:r>
              <a:rPr lang="en-US" sz="2000" b="1" dirty="0">
                <a:solidFill>
                  <a:schemeClr val="tx1"/>
                </a:solidFill>
              </a:rPr>
              <a:t>Isa 24:1  Behold, the LORD makes the earth empty and makes it waste, Distorts its surface And scatters abroad its inhabitants.</a:t>
            </a:r>
          </a:p>
        </p:txBody>
      </p:sp>
      <p:sp>
        <p:nvSpPr>
          <p:cNvPr id="8" name="TextBox 7">
            <a:extLst>
              <a:ext uri="{FF2B5EF4-FFF2-40B4-BE49-F238E27FC236}">
                <a16:creationId xmlns:a16="http://schemas.microsoft.com/office/drawing/2014/main" id="{8B2504E9-3967-4602-8EE2-1A2FB1CDE980}"/>
              </a:ext>
            </a:extLst>
          </p:cNvPr>
          <p:cNvSpPr txBox="1"/>
          <p:nvPr/>
        </p:nvSpPr>
        <p:spPr>
          <a:xfrm>
            <a:off x="288758" y="920846"/>
            <a:ext cx="5063472" cy="2616101"/>
          </a:xfrm>
          <a:prstGeom prst="rect">
            <a:avLst/>
          </a:prstGeom>
          <a:noFill/>
        </p:spPr>
        <p:txBody>
          <a:bodyPr wrap="square" rtlCol="0">
            <a:spAutoFit/>
          </a:bodyPr>
          <a:lstStyle/>
          <a:p>
            <a:pPr marL="176213" indent="-176213">
              <a:buFont typeface="Arial" panose="020B0604020202020204" pitchFamily="34" charset="0"/>
              <a:buChar char="•"/>
            </a:pPr>
            <a:r>
              <a:rPr lang="en-US" sz="1800" b="1" dirty="0"/>
              <a:t>Isaiah 10 – Assyria</a:t>
            </a:r>
          </a:p>
          <a:p>
            <a:pPr marL="176213" indent="-176213">
              <a:buFont typeface="Arial" panose="020B0604020202020204" pitchFamily="34" charset="0"/>
              <a:buChar char="•"/>
            </a:pPr>
            <a:r>
              <a:rPr lang="en-US" sz="1800" b="1" dirty="0"/>
              <a:t>Isaiah 13-14 – Babylon </a:t>
            </a:r>
          </a:p>
          <a:p>
            <a:pPr marL="176213" indent="-176213">
              <a:buFont typeface="Arial" panose="020B0604020202020204" pitchFamily="34" charset="0"/>
              <a:buChar char="•"/>
            </a:pPr>
            <a:r>
              <a:rPr lang="en-US" sz="1800" b="1" dirty="0"/>
              <a:t>Isaiah 15-16 – Moab</a:t>
            </a:r>
          </a:p>
          <a:p>
            <a:pPr marL="176213" indent="-176213">
              <a:buFont typeface="Arial" panose="020B0604020202020204" pitchFamily="34" charset="0"/>
              <a:buChar char="•"/>
            </a:pPr>
            <a:r>
              <a:rPr lang="en-US" sz="1800" b="1" dirty="0"/>
              <a:t>Isaiah 17 – Damascus</a:t>
            </a:r>
          </a:p>
          <a:p>
            <a:pPr marL="176213" indent="-176213">
              <a:buFont typeface="Arial" panose="020B0604020202020204" pitchFamily="34" charset="0"/>
              <a:buChar char="•"/>
            </a:pPr>
            <a:r>
              <a:rPr lang="en-US" sz="1800" b="1" dirty="0"/>
              <a:t>Isaiah 18 – Beyond Ethiopian rivers</a:t>
            </a:r>
          </a:p>
          <a:p>
            <a:pPr marL="176213" indent="-176213">
              <a:buFont typeface="Arial" panose="020B0604020202020204" pitchFamily="34" charset="0"/>
              <a:buChar char="•"/>
            </a:pPr>
            <a:r>
              <a:rPr lang="en-US" sz="1800" b="1" dirty="0"/>
              <a:t>Isaiah 19 – Egypt</a:t>
            </a:r>
          </a:p>
          <a:p>
            <a:pPr marL="176213" indent="-176213">
              <a:spcAft>
                <a:spcPts val="600"/>
              </a:spcAft>
              <a:buFont typeface="Arial" panose="020B0604020202020204" pitchFamily="34" charset="0"/>
              <a:buChar char="•"/>
            </a:pPr>
            <a:r>
              <a:rPr lang="en-US" sz="2800" b="1" dirty="0"/>
              <a:t>Isaiah 20 – Ethiopia and Egypt</a:t>
            </a:r>
            <a:endParaRPr lang="en-US" sz="2000" b="1" dirty="0"/>
          </a:p>
        </p:txBody>
      </p:sp>
      <p:sp>
        <p:nvSpPr>
          <p:cNvPr id="9" name="Oval 8">
            <a:extLst>
              <a:ext uri="{FF2B5EF4-FFF2-40B4-BE49-F238E27FC236}">
                <a16:creationId xmlns:a16="http://schemas.microsoft.com/office/drawing/2014/main" id="{199741F2-B989-4F57-B50C-E1CDD51727D8}"/>
              </a:ext>
            </a:extLst>
          </p:cNvPr>
          <p:cNvSpPr/>
          <p:nvPr/>
        </p:nvSpPr>
        <p:spPr>
          <a:xfrm>
            <a:off x="7440930" y="2633821"/>
            <a:ext cx="2804160" cy="452279"/>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a:extLst>
              <a:ext uri="{FF2B5EF4-FFF2-40B4-BE49-F238E27FC236}">
                <a16:creationId xmlns:a16="http://schemas.microsoft.com/office/drawing/2014/main" id="{50533CC9-6BA9-4085-AF8C-B79D4DA6C53C}"/>
              </a:ext>
            </a:extLst>
          </p:cNvPr>
          <p:cNvSpPr/>
          <p:nvPr/>
        </p:nvSpPr>
        <p:spPr>
          <a:xfrm>
            <a:off x="6473190" y="1791811"/>
            <a:ext cx="2804160" cy="452279"/>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6088940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A72929F2-AB3E-4B47-83EA-543C0CBB6EC9}"/>
              </a:ext>
            </a:extLst>
          </p:cNvPr>
          <p:cNvCxnSpPr>
            <a:cxnSpLocks/>
          </p:cNvCxnSpPr>
          <p:nvPr/>
        </p:nvCxnSpPr>
        <p:spPr>
          <a:xfrm flipV="1">
            <a:off x="1080664" y="2227568"/>
            <a:ext cx="0" cy="70339"/>
          </a:xfrm>
          <a:prstGeom prst="line">
            <a:avLst/>
          </a:prstGeom>
        </p:spPr>
        <p:style>
          <a:lnRef idx="1">
            <a:schemeClr val="accent1"/>
          </a:lnRef>
          <a:fillRef idx="0">
            <a:schemeClr val="accent1"/>
          </a:fillRef>
          <a:effectRef idx="0">
            <a:schemeClr val="accent1"/>
          </a:effectRef>
          <a:fontRef idx="minor">
            <a:schemeClr val="tx1"/>
          </a:fontRef>
        </p:style>
      </p:cxnSp>
      <p:sp>
        <p:nvSpPr>
          <p:cNvPr id="2" name="Slide Number Placeholder 1">
            <a:extLst>
              <a:ext uri="{FF2B5EF4-FFF2-40B4-BE49-F238E27FC236}">
                <a16:creationId xmlns:a16="http://schemas.microsoft.com/office/drawing/2014/main" id="{840C108E-47EF-4059-9E42-0F760BA56621}"/>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15</a:t>
            </a:fld>
            <a:endParaRPr lang="en-US"/>
          </a:p>
        </p:txBody>
      </p:sp>
      <p:sp>
        <p:nvSpPr>
          <p:cNvPr id="5" name="Rectangle 4">
            <a:extLst>
              <a:ext uri="{FF2B5EF4-FFF2-40B4-BE49-F238E27FC236}">
                <a16:creationId xmlns:a16="http://schemas.microsoft.com/office/drawing/2014/main" id="{62D02328-1928-4689-9777-C1ECBA9C70CF}"/>
              </a:ext>
            </a:extLst>
          </p:cNvPr>
          <p:cNvSpPr/>
          <p:nvPr/>
        </p:nvSpPr>
        <p:spPr>
          <a:xfrm>
            <a:off x="110836" y="55418"/>
            <a:ext cx="11979564" cy="6582929"/>
          </a:xfrm>
          <a:prstGeom prst="rect">
            <a:avLst/>
          </a:prstGeom>
          <a:solidFill>
            <a:schemeClr val="accent1">
              <a:lumMod val="40000"/>
              <a:lumOff val="60000"/>
            </a:schemeClr>
          </a:solidFill>
          <a:ln w="228600">
            <a:solidFill>
              <a:schemeClr val="accent5">
                <a:lumMod val="50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28</a:t>
            </a:r>
          </a:p>
        </p:txBody>
      </p:sp>
      <p:sp>
        <p:nvSpPr>
          <p:cNvPr id="4" name="Rectangle 3">
            <a:extLst>
              <a:ext uri="{FF2B5EF4-FFF2-40B4-BE49-F238E27FC236}">
                <a16:creationId xmlns:a16="http://schemas.microsoft.com/office/drawing/2014/main" id="{C6515041-E353-4ADB-BC6D-5FD5CFB9173B}"/>
              </a:ext>
            </a:extLst>
          </p:cNvPr>
          <p:cNvSpPr/>
          <p:nvPr/>
        </p:nvSpPr>
        <p:spPr>
          <a:xfrm>
            <a:off x="240632" y="272557"/>
            <a:ext cx="11662610" cy="941283"/>
          </a:xfrm>
          <a:prstGeom prst="rect">
            <a:avLst/>
          </a:prstGeom>
        </p:spPr>
        <p:txBody>
          <a:bodyPr wrap="square">
            <a:spAutoFit/>
          </a:bodyPr>
          <a:lstStyle/>
          <a:p>
            <a:pPr algn="ctr">
              <a:spcAft>
                <a:spcPts val="500"/>
              </a:spcAft>
            </a:pPr>
            <a:r>
              <a:rPr lang="en-US" sz="4000" b="1" dirty="0"/>
              <a:t>Isaiah Messages to the Nations (Isa. 13-39)</a:t>
            </a:r>
            <a:r>
              <a:rPr lang="en-US" sz="3200" b="1" dirty="0"/>
              <a:t>       </a:t>
            </a:r>
          </a:p>
          <a:p>
            <a:pPr algn="r">
              <a:spcAft>
                <a:spcPts val="300"/>
              </a:spcAft>
            </a:pPr>
            <a:r>
              <a:rPr lang="en-US" sz="1100" b="1" dirty="0" err="1">
                <a:solidFill>
                  <a:schemeClr val="tx1"/>
                </a:solidFill>
                <a:latin typeface="Calibri" panose="020F0502020204030204" pitchFamily="34" charset="0"/>
              </a:rPr>
              <a:t>sss</a:t>
            </a:r>
            <a:endParaRPr lang="en-US" sz="1100" b="1" dirty="0">
              <a:solidFill>
                <a:schemeClr val="tx1"/>
              </a:solidFill>
              <a:latin typeface="Calibri" panose="020F0502020204030204" pitchFamily="34" charset="0"/>
            </a:endParaRPr>
          </a:p>
        </p:txBody>
      </p:sp>
      <p:sp>
        <p:nvSpPr>
          <p:cNvPr id="6" name="Rectangle 5">
            <a:extLst>
              <a:ext uri="{FF2B5EF4-FFF2-40B4-BE49-F238E27FC236}">
                <a16:creationId xmlns:a16="http://schemas.microsoft.com/office/drawing/2014/main" id="{87960A51-A595-4739-A398-49371A74217C}"/>
              </a:ext>
            </a:extLst>
          </p:cNvPr>
          <p:cNvSpPr/>
          <p:nvPr/>
        </p:nvSpPr>
        <p:spPr>
          <a:xfrm>
            <a:off x="5539388" y="1034697"/>
            <a:ext cx="6363854" cy="5238525"/>
          </a:xfrm>
          <a:prstGeom prst="rect">
            <a:avLst/>
          </a:prstGeom>
          <a:solidFill>
            <a:schemeClr val="accent1">
              <a:lumMod val="20000"/>
              <a:lumOff val="80000"/>
            </a:schemeClr>
          </a:solidFill>
          <a:ln w="1143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000" b="1" dirty="0">
                <a:solidFill>
                  <a:schemeClr val="tx1"/>
                </a:solidFill>
              </a:rPr>
              <a:t>Isa 20:3  .. . as My servant Isaiah has walked naked and barefoot three years </a:t>
            </a:r>
            <a:r>
              <a:rPr lang="en-US" sz="2000" b="1" i="1" dirty="0">
                <a:solidFill>
                  <a:schemeClr val="tx1"/>
                </a:solidFill>
              </a:rPr>
              <a:t>for</a:t>
            </a:r>
            <a:r>
              <a:rPr lang="en-US" sz="2000" b="1" dirty="0">
                <a:solidFill>
                  <a:schemeClr val="tx1"/>
                </a:solidFill>
              </a:rPr>
              <a:t> a sign and a wonder against Egypt and Ethiopia, Isa 20:3  Then the LORD said, "Just as My servant Isaiah has walked naked and barefoot three years </a:t>
            </a:r>
            <a:r>
              <a:rPr lang="en-US" sz="2000" b="1" i="1" dirty="0">
                <a:solidFill>
                  <a:schemeClr val="tx1"/>
                </a:solidFill>
              </a:rPr>
              <a:t>for</a:t>
            </a:r>
            <a:r>
              <a:rPr lang="en-US" sz="2000" b="1" dirty="0">
                <a:solidFill>
                  <a:schemeClr val="tx1"/>
                </a:solidFill>
              </a:rPr>
              <a:t> a sign and a wonder against Egypt and Ethiopia,</a:t>
            </a:r>
          </a:p>
          <a:p>
            <a:pPr algn="just"/>
            <a:r>
              <a:rPr lang="en-US" sz="2000" b="1" dirty="0">
                <a:solidFill>
                  <a:schemeClr val="tx1"/>
                </a:solidFill>
              </a:rPr>
              <a:t> Isa 22:9  You also saw the damage to the city of David, That it was great; And you gathered together the waters of the lower pool. </a:t>
            </a:r>
          </a:p>
          <a:p>
            <a:pPr algn="just"/>
            <a:r>
              <a:rPr lang="en-US" sz="2000" b="1" dirty="0">
                <a:solidFill>
                  <a:schemeClr val="tx1"/>
                </a:solidFill>
              </a:rPr>
              <a:t>Isa 23:1  The burden against </a:t>
            </a:r>
            <a:r>
              <a:rPr lang="en-US" sz="2000" b="1" dirty="0" err="1">
                <a:solidFill>
                  <a:schemeClr val="tx1"/>
                </a:solidFill>
              </a:rPr>
              <a:t>Tyre</a:t>
            </a:r>
            <a:r>
              <a:rPr lang="en-US" sz="2000" b="1" dirty="0">
                <a:solidFill>
                  <a:schemeClr val="tx1"/>
                </a:solidFill>
              </a:rPr>
              <a:t>. Wail, you ships of Tarshish! For it is laid waste, So that there is no house, no harbor; From the land of Cyprus it is revealed to them.</a:t>
            </a:r>
          </a:p>
          <a:p>
            <a:pPr algn="just"/>
            <a:r>
              <a:rPr lang="en-US" sz="2000" b="1" dirty="0">
                <a:solidFill>
                  <a:schemeClr val="tx1"/>
                </a:solidFill>
              </a:rPr>
              <a:t>Isa 24:1  Behold, the LORD makes the earth empty and makes it waste, Distorts its surface And scatters abroad its inhabitants.</a:t>
            </a:r>
          </a:p>
        </p:txBody>
      </p:sp>
      <p:sp>
        <p:nvSpPr>
          <p:cNvPr id="8" name="TextBox 7">
            <a:extLst>
              <a:ext uri="{FF2B5EF4-FFF2-40B4-BE49-F238E27FC236}">
                <a16:creationId xmlns:a16="http://schemas.microsoft.com/office/drawing/2014/main" id="{8B2504E9-3967-4602-8EE2-1A2FB1CDE980}"/>
              </a:ext>
            </a:extLst>
          </p:cNvPr>
          <p:cNvSpPr txBox="1"/>
          <p:nvPr/>
        </p:nvSpPr>
        <p:spPr>
          <a:xfrm>
            <a:off x="288758" y="920846"/>
            <a:ext cx="5063472" cy="3123932"/>
          </a:xfrm>
          <a:prstGeom prst="rect">
            <a:avLst/>
          </a:prstGeom>
          <a:noFill/>
        </p:spPr>
        <p:txBody>
          <a:bodyPr wrap="square" rtlCol="0">
            <a:spAutoFit/>
          </a:bodyPr>
          <a:lstStyle/>
          <a:p>
            <a:pPr marL="176213" indent="-176213">
              <a:buFont typeface="Arial" panose="020B0604020202020204" pitchFamily="34" charset="0"/>
              <a:buChar char="•"/>
            </a:pPr>
            <a:r>
              <a:rPr lang="en-US" sz="1800" b="1" dirty="0"/>
              <a:t>Isaiah 10 – Assyria</a:t>
            </a:r>
          </a:p>
          <a:p>
            <a:pPr marL="176213" indent="-176213">
              <a:buFont typeface="Arial" panose="020B0604020202020204" pitchFamily="34" charset="0"/>
              <a:buChar char="•"/>
            </a:pPr>
            <a:r>
              <a:rPr lang="en-US" sz="1800" b="1" dirty="0"/>
              <a:t>Isaiah 13-14 – Babylon </a:t>
            </a:r>
          </a:p>
          <a:p>
            <a:pPr marL="176213" indent="-176213">
              <a:buFont typeface="Arial" panose="020B0604020202020204" pitchFamily="34" charset="0"/>
              <a:buChar char="•"/>
            </a:pPr>
            <a:r>
              <a:rPr lang="en-US" sz="1800" b="1" dirty="0"/>
              <a:t>Isaiah 15-16 – Moab</a:t>
            </a:r>
          </a:p>
          <a:p>
            <a:pPr marL="176213" indent="-176213">
              <a:buFont typeface="Arial" panose="020B0604020202020204" pitchFamily="34" charset="0"/>
              <a:buChar char="•"/>
            </a:pPr>
            <a:r>
              <a:rPr lang="en-US" sz="1800" b="1" dirty="0"/>
              <a:t>Isaiah 17 – Damascus</a:t>
            </a:r>
          </a:p>
          <a:p>
            <a:pPr marL="176213" indent="-176213">
              <a:buFont typeface="Arial" panose="020B0604020202020204" pitchFamily="34" charset="0"/>
              <a:buChar char="•"/>
            </a:pPr>
            <a:r>
              <a:rPr lang="en-US" sz="1800" b="1" dirty="0"/>
              <a:t>Isaiah 18 – Beyond Ethiopian rivers</a:t>
            </a:r>
          </a:p>
          <a:p>
            <a:pPr marL="176213" indent="-176213">
              <a:buFont typeface="Arial" panose="020B0604020202020204" pitchFamily="34" charset="0"/>
              <a:buChar char="•"/>
            </a:pPr>
            <a:r>
              <a:rPr lang="en-US" sz="1800" b="1" dirty="0"/>
              <a:t>Isaiah 19 – Egypt</a:t>
            </a:r>
          </a:p>
          <a:p>
            <a:pPr marL="176213" indent="-176213">
              <a:spcAft>
                <a:spcPts val="600"/>
              </a:spcAft>
              <a:buFont typeface="Arial" panose="020B0604020202020204" pitchFamily="34" charset="0"/>
              <a:buChar char="•"/>
            </a:pPr>
            <a:r>
              <a:rPr lang="en-US" sz="2800" b="1" dirty="0"/>
              <a:t>Isaiah 20 – Ethiopia and Egypt</a:t>
            </a:r>
          </a:p>
          <a:p>
            <a:pPr marL="176213" indent="-176213">
              <a:spcAft>
                <a:spcPts val="600"/>
              </a:spcAft>
              <a:buFont typeface="Arial" panose="020B0604020202020204" pitchFamily="34" charset="0"/>
              <a:buChar char="•"/>
            </a:pPr>
            <a:r>
              <a:rPr lang="en-US" sz="2800" b="1" dirty="0"/>
              <a:t>Isaiah 21 – Babylon ??</a:t>
            </a:r>
            <a:endParaRPr lang="en-US" sz="2000" b="1" dirty="0"/>
          </a:p>
        </p:txBody>
      </p:sp>
    </p:spTree>
    <p:extLst>
      <p:ext uri="{BB962C8B-B14F-4D97-AF65-F5344CB8AC3E}">
        <p14:creationId xmlns:p14="http://schemas.microsoft.com/office/powerpoint/2010/main" val="21933006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A72929F2-AB3E-4B47-83EA-543C0CBB6EC9}"/>
              </a:ext>
            </a:extLst>
          </p:cNvPr>
          <p:cNvCxnSpPr>
            <a:cxnSpLocks/>
          </p:cNvCxnSpPr>
          <p:nvPr/>
        </p:nvCxnSpPr>
        <p:spPr>
          <a:xfrm flipV="1">
            <a:off x="1080664" y="2227568"/>
            <a:ext cx="0" cy="70339"/>
          </a:xfrm>
          <a:prstGeom prst="line">
            <a:avLst/>
          </a:prstGeom>
        </p:spPr>
        <p:style>
          <a:lnRef idx="1">
            <a:schemeClr val="accent1"/>
          </a:lnRef>
          <a:fillRef idx="0">
            <a:schemeClr val="accent1"/>
          </a:fillRef>
          <a:effectRef idx="0">
            <a:schemeClr val="accent1"/>
          </a:effectRef>
          <a:fontRef idx="minor">
            <a:schemeClr val="tx1"/>
          </a:fontRef>
        </p:style>
      </p:cxnSp>
      <p:sp>
        <p:nvSpPr>
          <p:cNvPr id="2" name="Slide Number Placeholder 1">
            <a:extLst>
              <a:ext uri="{FF2B5EF4-FFF2-40B4-BE49-F238E27FC236}">
                <a16:creationId xmlns:a16="http://schemas.microsoft.com/office/drawing/2014/main" id="{840C108E-47EF-4059-9E42-0F760BA56621}"/>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16</a:t>
            </a:fld>
            <a:endParaRPr lang="en-US"/>
          </a:p>
        </p:txBody>
      </p:sp>
      <p:sp>
        <p:nvSpPr>
          <p:cNvPr id="5" name="Rectangle 4">
            <a:extLst>
              <a:ext uri="{FF2B5EF4-FFF2-40B4-BE49-F238E27FC236}">
                <a16:creationId xmlns:a16="http://schemas.microsoft.com/office/drawing/2014/main" id="{62D02328-1928-4689-9777-C1ECBA9C70CF}"/>
              </a:ext>
            </a:extLst>
          </p:cNvPr>
          <p:cNvSpPr/>
          <p:nvPr/>
        </p:nvSpPr>
        <p:spPr>
          <a:xfrm>
            <a:off x="110836" y="55418"/>
            <a:ext cx="11979564" cy="6582929"/>
          </a:xfrm>
          <a:prstGeom prst="rect">
            <a:avLst/>
          </a:prstGeom>
          <a:solidFill>
            <a:schemeClr val="accent1">
              <a:lumMod val="40000"/>
              <a:lumOff val="60000"/>
            </a:schemeClr>
          </a:solidFill>
          <a:ln w="228600">
            <a:solidFill>
              <a:schemeClr val="accent5">
                <a:lumMod val="50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28</a:t>
            </a:r>
          </a:p>
        </p:txBody>
      </p:sp>
      <p:sp>
        <p:nvSpPr>
          <p:cNvPr id="4" name="Rectangle 3">
            <a:extLst>
              <a:ext uri="{FF2B5EF4-FFF2-40B4-BE49-F238E27FC236}">
                <a16:creationId xmlns:a16="http://schemas.microsoft.com/office/drawing/2014/main" id="{C6515041-E353-4ADB-BC6D-5FD5CFB9173B}"/>
              </a:ext>
            </a:extLst>
          </p:cNvPr>
          <p:cNvSpPr/>
          <p:nvPr/>
        </p:nvSpPr>
        <p:spPr>
          <a:xfrm>
            <a:off x="240632" y="272557"/>
            <a:ext cx="11662610" cy="941283"/>
          </a:xfrm>
          <a:prstGeom prst="rect">
            <a:avLst/>
          </a:prstGeom>
        </p:spPr>
        <p:txBody>
          <a:bodyPr wrap="square">
            <a:spAutoFit/>
          </a:bodyPr>
          <a:lstStyle/>
          <a:p>
            <a:pPr algn="ctr">
              <a:spcAft>
                <a:spcPts val="500"/>
              </a:spcAft>
            </a:pPr>
            <a:r>
              <a:rPr lang="en-US" sz="4000" b="1" dirty="0"/>
              <a:t>Isaiah Messages to the Nations (Isa. 13-39)</a:t>
            </a:r>
            <a:r>
              <a:rPr lang="en-US" sz="3200" b="1" dirty="0"/>
              <a:t>       </a:t>
            </a:r>
          </a:p>
          <a:p>
            <a:pPr algn="r">
              <a:spcAft>
                <a:spcPts val="300"/>
              </a:spcAft>
            </a:pPr>
            <a:r>
              <a:rPr lang="en-US" sz="1100" b="1" dirty="0" err="1">
                <a:solidFill>
                  <a:schemeClr val="tx1"/>
                </a:solidFill>
                <a:latin typeface="Calibri" panose="020F0502020204030204" pitchFamily="34" charset="0"/>
              </a:rPr>
              <a:t>sss</a:t>
            </a:r>
            <a:endParaRPr lang="en-US" sz="1100" b="1" dirty="0">
              <a:solidFill>
                <a:schemeClr val="tx1"/>
              </a:solidFill>
              <a:latin typeface="Calibri" panose="020F0502020204030204" pitchFamily="34" charset="0"/>
            </a:endParaRPr>
          </a:p>
        </p:txBody>
      </p:sp>
      <p:sp>
        <p:nvSpPr>
          <p:cNvPr id="6" name="Rectangle 5">
            <a:extLst>
              <a:ext uri="{FF2B5EF4-FFF2-40B4-BE49-F238E27FC236}">
                <a16:creationId xmlns:a16="http://schemas.microsoft.com/office/drawing/2014/main" id="{87960A51-A595-4739-A398-49371A74217C}"/>
              </a:ext>
            </a:extLst>
          </p:cNvPr>
          <p:cNvSpPr/>
          <p:nvPr/>
        </p:nvSpPr>
        <p:spPr>
          <a:xfrm>
            <a:off x="5539388" y="1034697"/>
            <a:ext cx="6363854" cy="5238525"/>
          </a:xfrm>
          <a:prstGeom prst="rect">
            <a:avLst/>
          </a:prstGeom>
          <a:solidFill>
            <a:schemeClr val="accent1">
              <a:lumMod val="20000"/>
              <a:lumOff val="80000"/>
            </a:schemeClr>
          </a:solidFill>
          <a:ln w="1143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000" b="1" dirty="0">
                <a:solidFill>
                  <a:schemeClr val="tx1"/>
                </a:solidFill>
              </a:rPr>
              <a:t>Isa 20:3  .. . as My servant Isaiah has walked naked and barefoot three years </a:t>
            </a:r>
            <a:r>
              <a:rPr lang="en-US" sz="2000" b="1" i="1" dirty="0">
                <a:solidFill>
                  <a:schemeClr val="tx1"/>
                </a:solidFill>
              </a:rPr>
              <a:t>for</a:t>
            </a:r>
            <a:r>
              <a:rPr lang="en-US" sz="2000" b="1" dirty="0">
                <a:solidFill>
                  <a:schemeClr val="tx1"/>
                </a:solidFill>
              </a:rPr>
              <a:t> a sign and a wonder against Egypt and Ethiopia, Isa 20:3  Then the LORD said, "Just as My servant Isaiah has walked naked and barefoot three years </a:t>
            </a:r>
            <a:r>
              <a:rPr lang="en-US" sz="2000" b="1" i="1" dirty="0">
                <a:solidFill>
                  <a:schemeClr val="tx1"/>
                </a:solidFill>
              </a:rPr>
              <a:t>for</a:t>
            </a:r>
            <a:r>
              <a:rPr lang="en-US" sz="2000" b="1" dirty="0">
                <a:solidFill>
                  <a:schemeClr val="tx1"/>
                </a:solidFill>
              </a:rPr>
              <a:t> a sign and a wonder against Egypt and Ethiopia,</a:t>
            </a:r>
          </a:p>
          <a:p>
            <a:pPr algn="just"/>
            <a:r>
              <a:rPr lang="en-US" sz="2000" b="1" dirty="0">
                <a:solidFill>
                  <a:schemeClr val="tx1"/>
                </a:solidFill>
              </a:rPr>
              <a:t> Isa 22:9  You also saw the damage to the city of David, That it was great; And you gathered together the waters of the lower pool. </a:t>
            </a:r>
          </a:p>
          <a:p>
            <a:pPr algn="just"/>
            <a:r>
              <a:rPr lang="en-US" sz="2000" b="1" dirty="0">
                <a:solidFill>
                  <a:schemeClr val="tx1"/>
                </a:solidFill>
              </a:rPr>
              <a:t>Isa 23:1  The burden against </a:t>
            </a:r>
            <a:r>
              <a:rPr lang="en-US" sz="2000" b="1" dirty="0" err="1">
                <a:solidFill>
                  <a:schemeClr val="tx1"/>
                </a:solidFill>
              </a:rPr>
              <a:t>Tyre</a:t>
            </a:r>
            <a:r>
              <a:rPr lang="en-US" sz="2000" b="1" dirty="0">
                <a:solidFill>
                  <a:schemeClr val="tx1"/>
                </a:solidFill>
              </a:rPr>
              <a:t>. Wail, you ships of Tarshish! For it is laid waste, So that there is no house, no harbor; From the land of Cyprus it is revealed to them.</a:t>
            </a:r>
          </a:p>
          <a:p>
            <a:pPr algn="just"/>
            <a:r>
              <a:rPr lang="en-US" sz="2000" b="1" dirty="0">
                <a:solidFill>
                  <a:schemeClr val="tx1"/>
                </a:solidFill>
              </a:rPr>
              <a:t>Isa 24:1  Behold, the LORD makes the earth empty and makes it waste, Distorts its surface And scatters abroad its inhabitants.</a:t>
            </a:r>
          </a:p>
        </p:txBody>
      </p:sp>
      <p:sp>
        <p:nvSpPr>
          <p:cNvPr id="8" name="TextBox 7">
            <a:extLst>
              <a:ext uri="{FF2B5EF4-FFF2-40B4-BE49-F238E27FC236}">
                <a16:creationId xmlns:a16="http://schemas.microsoft.com/office/drawing/2014/main" id="{8B2504E9-3967-4602-8EE2-1A2FB1CDE980}"/>
              </a:ext>
            </a:extLst>
          </p:cNvPr>
          <p:cNvSpPr txBox="1"/>
          <p:nvPr/>
        </p:nvSpPr>
        <p:spPr>
          <a:xfrm>
            <a:off x="288758" y="920846"/>
            <a:ext cx="5063472" cy="3631763"/>
          </a:xfrm>
          <a:prstGeom prst="rect">
            <a:avLst/>
          </a:prstGeom>
          <a:noFill/>
        </p:spPr>
        <p:txBody>
          <a:bodyPr wrap="square" rtlCol="0">
            <a:spAutoFit/>
          </a:bodyPr>
          <a:lstStyle/>
          <a:p>
            <a:pPr marL="176213" indent="-176213">
              <a:buFont typeface="Arial" panose="020B0604020202020204" pitchFamily="34" charset="0"/>
              <a:buChar char="•"/>
            </a:pPr>
            <a:r>
              <a:rPr lang="en-US" sz="1800" b="1" dirty="0"/>
              <a:t>Isaiah 10 – Assyria</a:t>
            </a:r>
          </a:p>
          <a:p>
            <a:pPr marL="176213" indent="-176213">
              <a:buFont typeface="Arial" panose="020B0604020202020204" pitchFamily="34" charset="0"/>
              <a:buChar char="•"/>
            </a:pPr>
            <a:r>
              <a:rPr lang="en-US" sz="1800" b="1" dirty="0"/>
              <a:t>Isaiah 13-14 – Babylon </a:t>
            </a:r>
          </a:p>
          <a:p>
            <a:pPr marL="176213" indent="-176213">
              <a:buFont typeface="Arial" panose="020B0604020202020204" pitchFamily="34" charset="0"/>
              <a:buChar char="•"/>
            </a:pPr>
            <a:r>
              <a:rPr lang="en-US" sz="1800" b="1" dirty="0"/>
              <a:t>Isaiah 15-16 – Moab</a:t>
            </a:r>
          </a:p>
          <a:p>
            <a:pPr marL="176213" indent="-176213">
              <a:buFont typeface="Arial" panose="020B0604020202020204" pitchFamily="34" charset="0"/>
              <a:buChar char="•"/>
            </a:pPr>
            <a:r>
              <a:rPr lang="en-US" sz="1800" b="1" dirty="0"/>
              <a:t>Isaiah 17 – Damascus</a:t>
            </a:r>
          </a:p>
          <a:p>
            <a:pPr marL="176213" indent="-176213">
              <a:buFont typeface="Arial" panose="020B0604020202020204" pitchFamily="34" charset="0"/>
              <a:buChar char="•"/>
            </a:pPr>
            <a:r>
              <a:rPr lang="en-US" sz="1800" b="1" dirty="0"/>
              <a:t>Isaiah 18 – Beyond Ethiopian rivers</a:t>
            </a:r>
          </a:p>
          <a:p>
            <a:pPr marL="176213" indent="-176213">
              <a:buFont typeface="Arial" panose="020B0604020202020204" pitchFamily="34" charset="0"/>
              <a:buChar char="•"/>
            </a:pPr>
            <a:r>
              <a:rPr lang="en-US" sz="1800" b="1" dirty="0"/>
              <a:t>Isaiah 19 – Egypt</a:t>
            </a:r>
          </a:p>
          <a:p>
            <a:pPr marL="176213" indent="-176213">
              <a:spcAft>
                <a:spcPts val="600"/>
              </a:spcAft>
              <a:buFont typeface="Arial" panose="020B0604020202020204" pitchFamily="34" charset="0"/>
              <a:buChar char="•"/>
            </a:pPr>
            <a:r>
              <a:rPr lang="en-US" sz="2800" b="1" dirty="0"/>
              <a:t>Isaiah 20 – Ethiopia and Egypt</a:t>
            </a:r>
          </a:p>
          <a:p>
            <a:pPr marL="176213" indent="-176213">
              <a:spcAft>
                <a:spcPts val="600"/>
              </a:spcAft>
              <a:buFont typeface="Arial" panose="020B0604020202020204" pitchFamily="34" charset="0"/>
              <a:buChar char="•"/>
            </a:pPr>
            <a:r>
              <a:rPr lang="en-US" sz="2800" b="1" dirty="0"/>
              <a:t>Isaiah 21 – Babylon ??</a:t>
            </a:r>
          </a:p>
          <a:p>
            <a:pPr marL="176213" indent="-176213">
              <a:spcAft>
                <a:spcPts val="600"/>
              </a:spcAft>
              <a:buFont typeface="Arial" panose="020B0604020202020204" pitchFamily="34" charset="0"/>
              <a:buChar char="•"/>
            </a:pPr>
            <a:r>
              <a:rPr lang="en-US" sz="2800" b="1" dirty="0"/>
              <a:t>Isaiah 22 – Jerusalem</a:t>
            </a:r>
            <a:endParaRPr lang="en-US" sz="2000" b="1" dirty="0"/>
          </a:p>
        </p:txBody>
      </p:sp>
      <p:sp>
        <p:nvSpPr>
          <p:cNvPr id="9" name="Oval 8">
            <a:extLst>
              <a:ext uri="{FF2B5EF4-FFF2-40B4-BE49-F238E27FC236}">
                <a16:creationId xmlns:a16="http://schemas.microsoft.com/office/drawing/2014/main" id="{E12B756A-7133-44DB-AFEB-9D7F6D021195}"/>
              </a:ext>
            </a:extLst>
          </p:cNvPr>
          <p:cNvSpPr/>
          <p:nvPr/>
        </p:nvSpPr>
        <p:spPr>
          <a:xfrm>
            <a:off x="10460770" y="2873851"/>
            <a:ext cx="1442472" cy="555149"/>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587C6D48-41B4-4E57-83A9-04D048AEB77C}"/>
              </a:ext>
            </a:extLst>
          </p:cNvPr>
          <p:cNvSpPr/>
          <p:nvPr/>
        </p:nvSpPr>
        <p:spPr>
          <a:xfrm>
            <a:off x="5400356" y="3247675"/>
            <a:ext cx="1091884" cy="452279"/>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21417160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A72929F2-AB3E-4B47-83EA-543C0CBB6EC9}"/>
              </a:ext>
            </a:extLst>
          </p:cNvPr>
          <p:cNvCxnSpPr>
            <a:cxnSpLocks/>
          </p:cNvCxnSpPr>
          <p:nvPr/>
        </p:nvCxnSpPr>
        <p:spPr>
          <a:xfrm flipV="1">
            <a:off x="1080664" y="2227568"/>
            <a:ext cx="0" cy="70339"/>
          </a:xfrm>
          <a:prstGeom prst="line">
            <a:avLst/>
          </a:prstGeom>
        </p:spPr>
        <p:style>
          <a:lnRef idx="1">
            <a:schemeClr val="accent1"/>
          </a:lnRef>
          <a:fillRef idx="0">
            <a:schemeClr val="accent1"/>
          </a:fillRef>
          <a:effectRef idx="0">
            <a:schemeClr val="accent1"/>
          </a:effectRef>
          <a:fontRef idx="minor">
            <a:schemeClr val="tx1"/>
          </a:fontRef>
        </p:style>
      </p:cxnSp>
      <p:sp>
        <p:nvSpPr>
          <p:cNvPr id="2" name="Slide Number Placeholder 1">
            <a:extLst>
              <a:ext uri="{FF2B5EF4-FFF2-40B4-BE49-F238E27FC236}">
                <a16:creationId xmlns:a16="http://schemas.microsoft.com/office/drawing/2014/main" id="{840C108E-47EF-4059-9E42-0F760BA56621}"/>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17</a:t>
            </a:fld>
            <a:endParaRPr lang="en-US"/>
          </a:p>
        </p:txBody>
      </p:sp>
      <p:sp>
        <p:nvSpPr>
          <p:cNvPr id="5" name="Rectangle 4">
            <a:extLst>
              <a:ext uri="{FF2B5EF4-FFF2-40B4-BE49-F238E27FC236}">
                <a16:creationId xmlns:a16="http://schemas.microsoft.com/office/drawing/2014/main" id="{62D02328-1928-4689-9777-C1ECBA9C70CF}"/>
              </a:ext>
            </a:extLst>
          </p:cNvPr>
          <p:cNvSpPr/>
          <p:nvPr/>
        </p:nvSpPr>
        <p:spPr>
          <a:xfrm>
            <a:off x="110836" y="55418"/>
            <a:ext cx="11979564" cy="6582929"/>
          </a:xfrm>
          <a:prstGeom prst="rect">
            <a:avLst/>
          </a:prstGeom>
          <a:solidFill>
            <a:schemeClr val="accent1">
              <a:lumMod val="40000"/>
              <a:lumOff val="60000"/>
            </a:schemeClr>
          </a:solidFill>
          <a:ln w="228600">
            <a:solidFill>
              <a:schemeClr val="accent5">
                <a:lumMod val="50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28</a:t>
            </a:r>
          </a:p>
        </p:txBody>
      </p:sp>
      <p:sp>
        <p:nvSpPr>
          <p:cNvPr id="4" name="Rectangle 3">
            <a:extLst>
              <a:ext uri="{FF2B5EF4-FFF2-40B4-BE49-F238E27FC236}">
                <a16:creationId xmlns:a16="http://schemas.microsoft.com/office/drawing/2014/main" id="{C6515041-E353-4ADB-BC6D-5FD5CFB9173B}"/>
              </a:ext>
            </a:extLst>
          </p:cNvPr>
          <p:cNvSpPr/>
          <p:nvPr/>
        </p:nvSpPr>
        <p:spPr>
          <a:xfrm>
            <a:off x="240632" y="272557"/>
            <a:ext cx="11662610" cy="941283"/>
          </a:xfrm>
          <a:prstGeom prst="rect">
            <a:avLst/>
          </a:prstGeom>
        </p:spPr>
        <p:txBody>
          <a:bodyPr wrap="square">
            <a:spAutoFit/>
          </a:bodyPr>
          <a:lstStyle/>
          <a:p>
            <a:pPr algn="ctr">
              <a:spcAft>
                <a:spcPts val="500"/>
              </a:spcAft>
            </a:pPr>
            <a:r>
              <a:rPr lang="en-US" sz="4000" b="1" dirty="0"/>
              <a:t>Isaiah Messages to the Nations (Isa. 13-39)</a:t>
            </a:r>
            <a:r>
              <a:rPr lang="en-US" sz="3200" b="1" dirty="0"/>
              <a:t>       </a:t>
            </a:r>
          </a:p>
          <a:p>
            <a:pPr algn="r">
              <a:spcAft>
                <a:spcPts val="300"/>
              </a:spcAft>
            </a:pPr>
            <a:r>
              <a:rPr lang="en-US" sz="1100" b="1" dirty="0" err="1">
                <a:solidFill>
                  <a:schemeClr val="tx1"/>
                </a:solidFill>
                <a:latin typeface="Calibri" panose="020F0502020204030204" pitchFamily="34" charset="0"/>
              </a:rPr>
              <a:t>sss</a:t>
            </a:r>
            <a:endParaRPr lang="en-US" sz="1100" b="1" dirty="0">
              <a:solidFill>
                <a:schemeClr val="tx1"/>
              </a:solidFill>
              <a:latin typeface="Calibri" panose="020F0502020204030204" pitchFamily="34" charset="0"/>
            </a:endParaRPr>
          </a:p>
        </p:txBody>
      </p:sp>
      <p:sp>
        <p:nvSpPr>
          <p:cNvPr id="6" name="Rectangle 5">
            <a:extLst>
              <a:ext uri="{FF2B5EF4-FFF2-40B4-BE49-F238E27FC236}">
                <a16:creationId xmlns:a16="http://schemas.microsoft.com/office/drawing/2014/main" id="{87960A51-A595-4739-A398-49371A74217C}"/>
              </a:ext>
            </a:extLst>
          </p:cNvPr>
          <p:cNvSpPr/>
          <p:nvPr/>
        </p:nvSpPr>
        <p:spPr>
          <a:xfrm>
            <a:off x="5539388" y="1034697"/>
            <a:ext cx="6363854" cy="5238525"/>
          </a:xfrm>
          <a:prstGeom prst="rect">
            <a:avLst/>
          </a:prstGeom>
          <a:solidFill>
            <a:schemeClr val="accent1">
              <a:lumMod val="20000"/>
              <a:lumOff val="80000"/>
            </a:schemeClr>
          </a:solidFill>
          <a:ln w="1143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000" b="1" dirty="0">
                <a:solidFill>
                  <a:schemeClr val="tx1"/>
                </a:solidFill>
              </a:rPr>
              <a:t>Isa 20:3  .. . as My servant Isaiah has walked naked and barefoot three years </a:t>
            </a:r>
            <a:r>
              <a:rPr lang="en-US" sz="2000" b="1" i="1" dirty="0">
                <a:solidFill>
                  <a:schemeClr val="tx1"/>
                </a:solidFill>
              </a:rPr>
              <a:t>for</a:t>
            </a:r>
            <a:r>
              <a:rPr lang="en-US" sz="2000" b="1" dirty="0">
                <a:solidFill>
                  <a:schemeClr val="tx1"/>
                </a:solidFill>
              </a:rPr>
              <a:t> a sign and a wonder against Egypt and Ethiopia, Isa 20:3  Then the LORD said, "Just as My servant Isaiah has walked naked and barefoot three years </a:t>
            </a:r>
            <a:r>
              <a:rPr lang="en-US" sz="2000" b="1" i="1" dirty="0">
                <a:solidFill>
                  <a:schemeClr val="tx1"/>
                </a:solidFill>
              </a:rPr>
              <a:t>for</a:t>
            </a:r>
            <a:r>
              <a:rPr lang="en-US" sz="2000" b="1" dirty="0">
                <a:solidFill>
                  <a:schemeClr val="tx1"/>
                </a:solidFill>
              </a:rPr>
              <a:t> a sign and a wonder against Egypt and Ethiopia,</a:t>
            </a:r>
          </a:p>
          <a:p>
            <a:pPr algn="just"/>
            <a:r>
              <a:rPr lang="en-US" sz="2000" b="1" dirty="0">
                <a:solidFill>
                  <a:schemeClr val="tx1"/>
                </a:solidFill>
              </a:rPr>
              <a:t> Isa 22:9  You also saw the damage to the city of David, That it was great; And you gathered together the waters of the lower pool. </a:t>
            </a:r>
          </a:p>
          <a:p>
            <a:pPr algn="just"/>
            <a:r>
              <a:rPr lang="en-US" sz="2000" b="1" dirty="0">
                <a:solidFill>
                  <a:schemeClr val="tx1"/>
                </a:solidFill>
              </a:rPr>
              <a:t>Isa 23:1  The burden against </a:t>
            </a:r>
            <a:r>
              <a:rPr lang="en-US" sz="2000" b="1" dirty="0" err="1">
                <a:solidFill>
                  <a:schemeClr val="tx1"/>
                </a:solidFill>
              </a:rPr>
              <a:t>Tyre</a:t>
            </a:r>
            <a:r>
              <a:rPr lang="en-US" sz="2000" b="1" dirty="0">
                <a:solidFill>
                  <a:schemeClr val="tx1"/>
                </a:solidFill>
              </a:rPr>
              <a:t>. Wail, you ships of Tarshish! For it is laid waste, So that there is no house, no harbor; From the land of Cyprus it is revealed to them.</a:t>
            </a:r>
          </a:p>
          <a:p>
            <a:pPr algn="just"/>
            <a:r>
              <a:rPr lang="en-US" sz="2000" b="1" dirty="0">
                <a:solidFill>
                  <a:schemeClr val="tx1"/>
                </a:solidFill>
              </a:rPr>
              <a:t>Isa 24:1  Behold, the LORD makes the earth empty and makes it waste, Distorts its surface And scatters abroad its inhabitants.</a:t>
            </a:r>
          </a:p>
        </p:txBody>
      </p:sp>
      <p:sp>
        <p:nvSpPr>
          <p:cNvPr id="8" name="TextBox 7">
            <a:extLst>
              <a:ext uri="{FF2B5EF4-FFF2-40B4-BE49-F238E27FC236}">
                <a16:creationId xmlns:a16="http://schemas.microsoft.com/office/drawing/2014/main" id="{8B2504E9-3967-4602-8EE2-1A2FB1CDE980}"/>
              </a:ext>
            </a:extLst>
          </p:cNvPr>
          <p:cNvSpPr txBox="1"/>
          <p:nvPr/>
        </p:nvSpPr>
        <p:spPr>
          <a:xfrm>
            <a:off x="288758" y="920846"/>
            <a:ext cx="5063472" cy="4139595"/>
          </a:xfrm>
          <a:prstGeom prst="rect">
            <a:avLst/>
          </a:prstGeom>
          <a:noFill/>
        </p:spPr>
        <p:txBody>
          <a:bodyPr wrap="square" rtlCol="0">
            <a:spAutoFit/>
          </a:bodyPr>
          <a:lstStyle/>
          <a:p>
            <a:pPr marL="176213" indent="-176213">
              <a:buFont typeface="Arial" panose="020B0604020202020204" pitchFamily="34" charset="0"/>
              <a:buChar char="•"/>
            </a:pPr>
            <a:r>
              <a:rPr lang="en-US" sz="1800" b="1" dirty="0"/>
              <a:t>Isaiah 10 – Assyria</a:t>
            </a:r>
          </a:p>
          <a:p>
            <a:pPr marL="176213" indent="-176213">
              <a:buFont typeface="Arial" panose="020B0604020202020204" pitchFamily="34" charset="0"/>
              <a:buChar char="•"/>
            </a:pPr>
            <a:r>
              <a:rPr lang="en-US" sz="1800" b="1" dirty="0"/>
              <a:t>Isaiah 13-14 – Babylon </a:t>
            </a:r>
          </a:p>
          <a:p>
            <a:pPr marL="176213" indent="-176213">
              <a:buFont typeface="Arial" panose="020B0604020202020204" pitchFamily="34" charset="0"/>
              <a:buChar char="•"/>
            </a:pPr>
            <a:r>
              <a:rPr lang="en-US" sz="1800" b="1" dirty="0"/>
              <a:t>Isaiah 15-16 – Moab</a:t>
            </a:r>
          </a:p>
          <a:p>
            <a:pPr marL="176213" indent="-176213">
              <a:buFont typeface="Arial" panose="020B0604020202020204" pitchFamily="34" charset="0"/>
              <a:buChar char="•"/>
            </a:pPr>
            <a:r>
              <a:rPr lang="en-US" sz="1800" b="1" dirty="0"/>
              <a:t>Isaiah 17 – Damascus</a:t>
            </a:r>
          </a:p>
          <a:p>
            <a:pPr marL="176213" indent="-176213">
              <a:buFont typeface="Arial" panose="020B0604020202020204" pitchFamily="34" charset="0"/>
              <a:buChar char="•"/>
            </a:pPr>
            <a:r>
              <a:rPr lang="en-US" sz="1800" b="1" dirty="0"/>
              <a:t>Isaiah 18 – Beyond Ethiopian rivers</a:t>
            </a:r>
          </a:p>
          <a:p>
            <a:pPr marL="176213" indent="-176213">
              <a:buFont typeface="Arial" panose="020B0604020202020204" pitchFamily="34" charset="0"/>
              <a:buChar char="•"/>
            </a:pPr>
            <a:r>
              <a:rPr lang="en-US" sz="1800" b="1" dirty="0"/>
              <a:t>Isaiah 19 – Egypt</a:t>
            </a:r>
          </a:p>
          <a:p>
            <a:pPr marL="176213" indent="-176213">
              <a:spcAft>
                <a:spcPts val="600"/>
              </a:spcAft>
              <a:buFont typeface="Arial" panose="020B0604020202020204" pitchFamily="34" charset="0"/>
              <a:buChar char="•"/>
            </a:pPr>
            <a:r>
              <a:rPr lang="en-US" sz="2800" b="1" dirty="0"/>
              <a:t>Isaiah 20 – Ethiopia and Egypt</a:t>
            </a:r>
          </a:p>
          <a:p>
            <a:pPr marL="176213" indent="-176213">
              <a:spcAft>
                <a:spcPts val="600"/>
              </a:spcAft>
              <a:buFont typeface="Arial" panose="020B0604020202020204" pitchFamily="34" charset="0"/>
              <a:buChar char="•"/>
            </a:pPr>
            <a:r>
              <a:rPr lang="en-US" sz="2800" b="1" dirty="0"/>
              <a:t>Isaiah 21 – Babylon ??</a:t>
            </a:r>
          </a:p>
          <a:p>
            <a:pPr marL="176213" indent="-176213">
              <a:spcAft>
                <a:spcPts val="600"/>
              </a:spcAft>
              <a:buFont typeface="Arial" panose="020B0604020202020204" pitchFamily="34" charset="0"/>
              <a:buChar char="•"/>
            </a:pPr>
            <a:r>
              <a:rPr lang="en-US" sz="2800" b="1" dirty="0"/>
              <a:t>Isaiah 22 – Jerusalem</a:t>
            </a:r>
          </a:p>
          <a:p>
            <a:pPr marL="176213" indent="-176213">
              <a:spcAft>
                <a:spcPts val="600"/>
              </a:spcAft>
              <a:buFont typeface="Arial" panose="020B0604020202020204" pitchFamily="34" charset="0"/>
              <a:buChar char="•"/>
            </a:pPr>
            <a:r>
              <a:rPr lang="en-US" sz="2800" b="1" dirty="0"/>
              <a:t>Isaiah 23 – </a:t>
            </a:r>
            <a:r>
              <a:rPr lang="en-US" sz="2800" b="1" dirty="0" err="1"/>
              <a:t>Tyre</a:t>
            </a:r>
            <a:endParaRPr lang="en-US" sz="2000" b="1" dirty="0"/>
          </a:p>
        </p:txBody>
      </p:sp>
      <p:sp>
        <p:nvSpPr>
          <p:cNvPr id="9" name="Oval 8">
            <a:extLst>
              <a:ext uri="{FF2B5EF4-FFF2-40B4-BE49-F238E27FC236}">
                <a16:creationId xmlns:a16="http://schemas.microsoft.com/office/drawing/2014/main" id="{71FB5FFE-5BC8-41BC-858E-3747FE2DDF4D}"/>
              </a:ext>
            </a:extLst>
          </p:cNvPr>
          <p:cNvSpPr/>
          <p:nvPr/>
        </p:nvSpPr>
        <p:spPr>
          <a:xfrm>
            <a:off x="8903970" y="3909060"/>
            <a:ext cx="1085850" cy="411480"/>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5554919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A72929F2-AB3E-4B47-83EA-543C0CBB6EC9}"/>
              </a:ext>
            </a:extLst>
          </p:cNvPr>
          <p:cNvCxnSpPr>
            <a:cxnSpLocks/>
          </p:cNvCxnSpPr>
          <p:nvPr/>
        </p:nvCxnSpPr>
        <p:spPr>
          <a:xfrm flipV="1">
            <a:off x="1080664" y="2227568"/>
            <a:ext cx="0" cy="70339"/>
          </a:xfrm>
          <a:prstGeom prst="line">
            <a:avLst/>
          </a:prstGeom>
        </p:spPr>
        <p:style>
          <a:lnRef idx="1">
            <a:schemeClr val="accent1"/>
          </a:lnRef>
          <a:fillRef idx="0">
            <a:schemeClr val="accent1"/>
          </a:fillRef>
          <a:effectRef idx="0">
            <a:schemeClr val="accent1"/>
          </a:effectRef>
          <a:fontRef idx="minor">
            <a:schemeClr val="tx1"/>
          </a:fontRef>
        </p:style>
      </p:cxnSp>
      <p:sp>
        <p:nvSpPr>
          <p:cNvPr id="2" name="Slide Number Placeholder 1">
            <a:extLst>
              <a:ext uri="{FF2B5EF4-FFF2-40B4-BE49-F238E27FC236}">
                <a16:creationId xmlns:a16="http://schemas.microsoft.com/office/drawing/2014/main" id="{840C108E-47EF-4059-9E42-0F760BA56621}"/>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18</a:t>
            </a:fld>
            <a:endParaRPr lang="en-US"/>
          </a:p>
        </p:txBody>
      </p:sp>
      <p:sp>
        <p:nvSpPr>
          <p:cNvPr id="5" name="Rectangle 4">
            <a:extLst>
              <a:ext uri="{FF2B5EF4-FFF2-40B4-BE49-F238E27FC236}">
                <a16:creationId xmlns:a16="http://schemas.microsoft.com/office/drawing/2014/main" id="{62D02328-1928-4689-9777-C1ECBA9C70CF}"/>
              </a:ext>
            </a:extLst>
          </p:cNvPr>
          <p:cNvSpPr/>
          <p:nvPr/>
        </p:nvSpPr>
        <p:spPr>
          <a:xfrm>
            <a:off x="110836" y="55418"/>
            <a:ext cx="11979564" cy="6582929"/>
          </a:xfrm>
          <a:prstGeom prst="rect">
            <a:avLst/>
          </a:prstGeom>
          <a:solidFill>
            <a:schemeClr val="accent1">
              <a:lumMod val="40000"/>
              <a:lumOff val="60000"/>
            </a:schemeClr>
          </a:solidFill>
          <a:ln w="228600">
            <a:solidFill>
              <a:schemeClr val="accent5">
                <a:lumMod val="50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28</a:t>
            </a:r>
          </a:p>
        </p:txBody>
      </p:sp>
      <p:sp>
        <p:nvSpPr>
          <p:cNvPr id="4" name="Rectangle 3">
            <a:extLst>
              <a:ext uri="{FF2B5EF4-FFF2-40B4-BE49-F238E27FC236}">
                <a16:creationId xmlns:a16="http://schemas.microsoft.com/office/drawing/2014/main" id="{C6515041-E353-4ADB-BC6D-5FD5CFB9173B}"/>
              </a:ext>
            </a:extLst>
          </p:cNvPr>
          <p:cNvSpPr/>
          <p:nvPr/>
        </p:nvSpPr>
        <p:spPr>
          <a:xfrm>
            <a:off x="240632" y="272557"/>
            <a:ext cx="11662610" cy="941283"/>
          </a:xfrm>
          <a:prstGeom prst="rect">
            <a:avLst/>
          </a:prstGeom>
        </p:spPr>
        <p:txBody>
          <a:bodyPr wrap="square">
            <a:spAutoFit/>
          </a:bodyPr>
          <a:lstStyle/>
          <a:p>
            <a:pPr algn="ctr">
              <a:spcAft>
                <a:spcPts val="500"/>
              </a:spcAft>
            </a:pPr>
            <a:r>
              <a:rPr lang="en-US" sz="4000" b="1" dirty="0"/>
              <a:t>Isaiah Messages to the Nations (Isa. 13-39)</a:t>
            </a:r>
            <a:r>
              <a:rPr lang="en-US" sz="3200" b="1" dirty="0"/>
              <a:t>       </a:t>
            </a:r>
          </a:p>
          <a:p>
            <a:pPr algn="r">
              <a:spcAft>
                <a:spcPts val="300"/>
              </a:spcAft>
            </a:pPr>
            <a:r>
              <a:rPr lang="en-US" sz="1100" b="1" dirty="0" err="1">
                <a:solidFill>
                  <a:schemeClr val="tx1"/>
                </a:solidFill>
                <a:latin typeface="Calibri" panose="020F0502020204030204" pitchFamily="34" charset="0"/>
              </a:rPr>
              <a:t>sss</a:t>
            </a:r>
            <a:endParaRPr lang="en-US" sz="1100" b="1" dirty="0">
              <a:solidFill>
                <a:schemeClr val="tx1"/>
              </a:solidFill>
              <a:latin typeface="Calibri" panose="020F0502020204030204" pitchFamily="34" charset="0"/>
            </a:endParaRPr>
          </a:p>
        </p:txBody>
      </p:sp>
      <p:sp>
        <p:nvSpPr>
          <p:cNvPr id="6" name="Rectangle 5">
            <a:extLst>
              <a:ext uri="{FF2B5EF4-FFF2-40B4-BE49-F238E27FC236}">
                <a16:creationId xmlns:a16="http://schemas.microsoft.com/office/drawing/2014/main" id="{87960A51-A595-4739-A398-49371A74217C}"/>
              </a:ext>
            </a:extLst>
          </p:cNvPr>
          <p:cNvSpPr/>
          <p:nvPr/>
        </p:nvSpPr>
        <p:spPr>
          <a:xfrm>
            <a:off x="5539388" y="1034697"/>
            <a:ext cx="6363854" cy="5238525"/>
          </a:xfrm>
          <a:prstGeom prst="rect">
            <a:avLst/>
          </a:prstGeom>
          <a:solidFill>
            <a:schemeClr val="accent1">
              <a:lumMod val="20000"/>
              <a:lumOff val="80000"/>
            </a:schemeClr>
          </a:solidFill>
          <a:ln w="1143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000" b="1" dirty="0">
                <a:solidFill>
                  <a:schemeClr val="tx1"/>
                </a:solidFill>
              </a:rPr>
              <a:t>Isa 20:3  .. . as My servant Isaiah has walked naked and barefoot three years </a:t>
            </a:r>
            <a:r>
              <a:rPr lang="en-US" sz="2000" b="1" i="1" dirty="0">
                <a:solidFill>
                  <a:schemeClr val="tx1"/>
                </a:solidFill>
              </a:rPr>
              <a:t>for</a:t>
            </a:r>
            <a:r>
              <a:rPr lang="en-US" sz="2000" b="1" dirty="0">
                <a:solidFill>
                  <a:schemeClr val="tx1"/>
                </a:solidFill>
              </a:rPr>
              <a:t> a sign and a wonder against Egypt and Ethiopia, Isa 20:3  Then the LORD said, "Just as My servant Isaiah has walked naked and barefoot three years </a:t>
            </a:r>
            <a:r>
              <a:rPr lang="en-US" sz="2000" b="1" i="1" dirty="0">
                <a:solidFill>
                  <a:schemeClr val="tx1"/>
                </a:solidFill>
              </a:rPr>
              <a:t>for</a:t>
            </a:r>
            <a:r>
              <a:rPr lang="en-US" sz="2000" b="1" dirty="0">
                <a:solidFill>
                  <a:schemeClr val="tx1"/>
                </a:solidFill>
              </a:rPr>
              <a:t> a sign and a wonder against Egypt and Ethiopia,</a:t>
            </a:r>
          </a:p>
          <a:p>
            <a:pPr algn="just"/>
            <a:r>
              <a:rPr lang="en-US" sz="2000" b="1" dirty="0">
                <a:solidFill>
                  <a:schemeClr val="tx1"/>
                </a:solidFill>
              </a:rPr>
              <a:t> Isa 22:9  You also saw the damage to the city of David, That it was great; And you gathered together the waters of the lower pool. </a:t>
            </a:r>
          </a:p>
          <a:p>
            <a:pPr algn="just"/>
            <a:r>
              <a:rPr lang="en-US" sz="2000" b="1" dirty="0">
                <a:solidFill>
                  <a:schemeClr val="tx1"/>
                </a:solidFill>
              </a:rPr>
              <a:t>Isa 23:1  The burden against </a:t>
            </a:r>
            <a:r>
              <a:rPr lang="en-US" sz="2000" b="1" dirty="0" err="1">
                <a:solidFill>
                  <a:schemeClr val="tx1"/>
                </a:solidFill>
              </a:rPr>
              <a:t>Tyre</a:t>
            </a:r>
            <a:r>
              <a:rPr lang="en-US" sz="2000" b="1" dirty="0">
                <a:solidFill>
                  <a:schemeClr val="tx1"/>
                </a:solidFill>
              </a:rPr>
              <a:t>. Wail, you ships of Tarshish! For it is laid waste, So that there is no house, no harbor; From the land of Cyprus it is revealed to them.</a:t>
            </a:r>
          </a:p>
          <a:p>
            <a:pPr algn="just"/>
            <a:r>
              <a:rPr lang="en-US" sz="2000" b="1" dirty="0">
                <a:solidFill>
                  <a:schemeClr val="tx1"/>
                </a:solidFill>
              </a:rPr>
              <a:t>Isa 24:1  Behold, the LORD makes the earth empty and makes it waste, Distorts its surface And scatters abroad its inhabitants.</a:t>
            </a:r>
          </a:p>
        </p:txBody>
      </p:sp>
      <p:sp>
        <p:nvSpPr>
          <p:cNvPr id="8" name="TextBox 7">
            <a:extLst>
              <a:ext uri="{FF2B5EF4-FFF2-40B4-BE49-F238E27FC236}">
                <a16:creationId xmlns:a16="http://schemas.microsoft.com/office/drawing/2014/main" id="{8B2504E9-3967-4602-8EE2-1A2FB1CDE980}"/>
              </a:ext>
            </a:extLst>
          </p:cNvPr>
          <p:cNvSpPr txBox="1"/>
          <p:nvPr/>
        </p:nvSpPr>
        <p:spPr>
          <a:xfrm>
            <a:off x="288758" y="920846"/>
            <a:ext cx="5063472" cy="4647426"/>
          </a:xfrm>
          <a:prstGeom prst="rect">
            <a:avLst/>
          </a:prstGeom>
          <a:noFill/>
        </p:spPr>
        <p:txBody>
          <a:bodyPr wrap="square" rtlCol="0">
            <a:spAutoFit/>
          </a:bodyPr>
          <a:lstStyle/>
          <a:p>
            <a:pPr marL="176213" indent="-176213">
              <a:buFont typeface="Arial" panose="020B0604020202020204" pitchFamily="34" charset="0"/>
              <a:buChar char="•"/>
            </a:pPr>
            <a:r>
              <a:rPr lang="en-US" sz="1800" b="1" dirty="0"/>
              <a:t>Isaiah 10 – Assyria</a:t>
            </a:r>
          </a:p>
          <a:p>
            <a:pPr marL="176213" indent="-176213">
              <a:buFont typeface="Arial" panose="020B0604020202020204" pitchFamily="34" charset="0"/>
              <a:buChar char="•"/>
            </a:pPr>
            <a:r>
              <a:rPr lang="en-US" sz="1800" b="1" dirty="0"/>
              <a:t>Isaiah 13-14 – Babylon </a:t>
            </a:r>
          </a:p>
          <a:p>
            <a:pPr marL="176213" indent="-176213">
              <a:buFont typeface="Arial" panose="020B0604020202020204" pitchFamily="34" charset="0"/>
              <a:buChar char="•"/>
            </a:pPr>
            <a:r>
              <a:rPr lang="en-US" sz="1800" b="1" dirty="0"/>
              <a:t>Isaiah 15-16 – Moab</a:t>
            </a:r>
          </a:p>
          <a:p>
            <a:pPr marL="176213" indent="-176213">
              <a:buFont typeface="Arial" panose="020B0604020202020204" pitchFamily="34" charset="0"/>
              <a:buChar char="•"/>
            </a:pPr>
            <a:r>
              <a:rPr lang="en-US" sz="1800" b="1" dirty="0"/>
              <a:t>Isaiah 17 – Damascus</a:t>
            </a:r>
          </a:p>
          <a:p>
            <a:pPr marL="176213" indent="-176213">
              <a:buFont typeface="Arial" panose="020B0604020202020204" pitchFamily="34" charset="0"/>
              <a:buChar char="•"/>
            </a:pPr>
            <a:r>
              <a:rPr lang="en-US" sz="1800" b="1" dirty="0"/>
              <a:t>Isaiah 18 – Beyond Ethiopian rivers</a:t>
            </a:r>
          </a:p>
          <a:p>
            <a:pPr marL="176213" indent="-176213">
              <a:buFont typeface="Arial" panose="020B0604020202020204" pitchFamily="34" charset="0"/>
              <a:buChar char="•"/>
            </a:pPr>
            <a:r>
              <a:rPr lang="en-US" sz="1800" b="1" dirty="0"/>
              <a:t>Isaiah 19 – Egypt</a:t>
            </a:r>
          </a:p>
          <a:p>
            <a:pPr marL="176213" indent="-176213">
              <a:spcAft>
                <a:spcPts val="600"/>
              </a:spcAft>
              <a:buFont typeface="Arial" panose="020B0604020202020204" pitchFamily="34" charset="0"/>
              <a:buChar char="•"/>
            </a:pPr>
            <a:r>
              <a:rPr lang="en-US" sz="2800" b="1" dirty="0"/>
              <a:t>Isaiah 20 – Ethiopia and Egypt</a:t>
            </a:r>
          </a:p>
          <a:p>
            <a:pPr marL="176213" indent="-176213">
              <a:spcAft>
                <a:spcPts val="600"/>
              </a:spcAft>
              <a:buFont typeface="Arial" panose="020B0604020202020204" pitchFamily="34" charset="0"/>
              <a:buChar char="•"/>
            </a:pPr>
            <a:r>
              <a:rPr lang="en-US" sz="2800" b="1" dirty="0"/>
              <a:t>Isaiah 21 – Babylon ??</a:t>
            </a:r>
          </a:p>
          <a:p>
            <a:pPr marL="176213" indent="-176213">
              <a:spcAft>
                <a:spcPts val="600"/>
              </a:spcAft>
              <a:buFont typeface="Arial" panose="020B0604020202020204" pitchFamily="34" charset="0"/>
              <a:buChar char="•"/>
            </a:pPr>
            <a:r>
              <a:rPr lang="en-US" sz="2800" b="1" dirty="0"/>
              <a:t>Isaiah 22 – Jerusalem</a:t>
            </a:r>
          </a:p>
          <a:p>
            <a:pPr marL="176213" indent="-176213">
              <a:spcAft>
                <a:spcPts val="600"/>
              </a:spcAft>
              <a:buFont typeface="Arial" panose="020B0604020202020204" pitchFamily="34" charset="0"/>
              <a:buChar char="•"/>
            </a:pPr>
            <a:r>
              <a:rPr lang="en-US" sz="2800" b="1" dirty="0"/>
              <a:t>Isaiah 23 – </a:t>
            </a:r>
            <a:r>
              <a:rPr lang="en-US" sz="2800" b="1" dirty="0" err="1"/>
              <a:t>Tyre</a:t>
            </a:r>
            <a:endParaRPr lang="en-US" sz="2800" b="1" dirty="0"/>
          </a:p>
          <a:p>
            <a:pPr marL="176213" indent="-176213">
              <a:spcAft>
                <a:spcPts val="600"/>
              </a:spcAft>
              <a:buFont typeface="Arial" panose="020B0604020202020204" pitchFamily="34" charset="0"/>
              <a:buChar char="•"/>
            </a:pPr>
            <a:r>
              <a:rPr lang="en-US" sz="2800" b="1" dirty="0"/>
              <a:t>Isaiah 24-25 – Whole earth</a:t>
            </a:r>
            <a:endParaRPr lang="en-US" sz="2000" b="1" dirty="0"/>
          </a:p>
        </p:txBody>
      </p:sp>
      <p:sp>
        <p:nvSpPr>
          <p:cNvPr id="9" name="Oval 8">
            <a:extLst>
              <a:ext uri="{FF2B5EF4-FFF2-40B4-BE49-F238E27FC236}">
                <a16:creationId xmlns:a16="http://schemas.microsoft.com/office/drawing/2014/main" id="{A4E8AE9F-3DB2-4065-80C7-6661261BDB76}"/>
              </a:ext>
            </a:extLst>
          </p:cNvPr>
          <p:cNvSpPr/>
          <p:nvPr/>
        </p:nvSpPr>
        <p:spPr>
          <a:xfrm>
            <a:off x="9648438" y="5115993"/>
            <a:ext cx="1442472" cy="452279"/>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12092939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A72929F2-AB3E-4B47-83EA-543C0CBB6EC9}"/>
              </a:ext>
            </a:extLst>
          </p:cNvPr>
          <p:cNvCxnSpPr>
            <a:cxnSpLocks/>
          </p:cNvCxnSpPr>
          <p:nvPr/>
        </p:nvCxnSpPr>
        <p:spPr>
          <a:xfrm flipV="1">
            <a:off x="1080664" y="2227568"/>
            <a:ext cx="0" cy="70339"/>
          </a:xfrm>
          <a:prstGeom prst="line">
            <a:avLst/>
          </a:prstGeom>
        </p:spPr>
        <p:style>
          <a:lnRef idx="1">
            <a:schemeClr val="accent1"/>
          </a:lnRef>
          <a:fillRef idx="0">
            <a:schemeClr val="accent1"/>
          </a:fillRef>
          <a:effectRef idx="0">
            <a:schemeClr val="accent1"/>
          </a:effectRef>
          <a:fontRef idx="minor">
            <a:schemeClr val="tx1"/>
          </a:fontRef>
        </p:style>
      </p:cxnSp>
      <p:sp>
        <p:nvSpPr>
          <p:cNvPr id="2" name="Slide Number Placeholder 1">
            <a:extLst>
              <a:ext uri="{FF2B5EF4-FFF2-40B4-BE49-F238E27FC236}">
                <a16:creationId xmlns:a16="http://schemas.microsoft.com/office/drawing/2014/main" id="{840C108E-47EF-4059-9E42-0F760BA56621}"/>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19</a:t>
            </a:fld>
            <a:endParaRPr lang="en-US"/>
          </a:p>
        </p:txBody>
      </p:sp>
      <p:sp>
        <p:nvSpPr>
          <p:cNvPr id="5" name="Rectangle 4">
            <a:extLst>
              <a:ext uri="{FF2B5EF4-FFF2-40B4-BE49-F238E27FC236}">
                <a16:creationId xmlns:a16="http://schemas.microsoft.com/office/drawing/2014/main" id="{62D02328-1928-4689-9777-C1ECBA9C70CF}"/>
              </a:ext>
            </a:extLst>
          </p:cNvPr>
          <p:cNvSpPr/>
          <p:nvPr/>
        </p:nvSpPr>
        <p:spPr>
          <a:xfrm>
            <a:off x="110836" y="55418"/>
            <a:ext cx="11979564" cy="6582929"/>
          </a:xfrm>
          <a:prstGeom prst="rect">
            <a:avLst/>
          </a:prstGeom>
          <a:solidFill>
            <a:schemeClr val="accent1">
              <a:lumMod val="40000"/>
              <a:lumOff val="60000"/>
            </a:schemeClr>
          </a:solidFill>
          <a:ln w="228600">
            <a:solidFill>
              <a:schemeClr val="accent5">
                <a:lumMod val="50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28</a:t>
            </a:r>
          </a:p>
        </p:txBody>
      </p:sp>
      <p:sp>
        <p:nvSpPr>
          <p:cNvPr id="4" name="Rectangle 3">
            <a:extLst>
              <a:ext uri="{FF2B5EF4-FFF2-40B4-BE49-F238E27FC236}">
                <a16:creationId xmlns:a16="http://schemas.microsoft.com/office/drawing/2014/main" id="{C6515041-E353-4ADB-BC6D-5FD5CFB9173B}"/>
              </a:ext>
            </a:extLst>
          </p:cNvPr>
          <p:cNvSpPr/>
          <p:nvPr/>
        </p:nvSpPr>
        <p:spPr>
          <a:xfrm>
            <a:off x="240632" y="272557"/>
            <a:ext cx="11662610" cy="941283"/>
          </a:xfrm>
          <a:prstGeom prst="rect">
            <a:avLst/>
          </a:prstGeom>
        </p:spPr>
        <p:txBody>
          <a:bodyPr wrap="square">
            <a:spAutoFit/>
          </a:bodyPr>
          <a:lstStyle/>
          <a:p>
            <a:pPr algn="ctr">
              <a:spcAft>
                <a:spcPts val="500"/>
              </a:spcAft>
            </a:pPr>
            <a:r>
              <a:rPr lang="en-US" sz="4000" b="1" dirty="0"/>
              <a:t>Isaiah Messages to the Nations (Isa. 13-39)</a:t>
            </a:r>
            <a:r>
              <a:rPr lang="en-US" sz="3200" b="1" dirty="0"/>
              <a:t>       </a:t>
            </a:r>
          </a:p>
          <a:p>
            <a:pPr algn="r">
              <a:spcAft>
                <a:spcPts val="300"/>
              </a:spcAft>
            </a:pPr>
            <a:r>
              <a:rPr lang="en-US" sz="1100" b="1" dirty="0" err="1">
                <a:solidFill>
                  <a:schemeClr val="tx1"/>
                </a:solidFill>
                <a:latin typeface="Calibri" panose="020F0502020204030204" pitchFamily="34" charset="0"/>
              </a:rPr>
              <a:t>sss</a:t>
            </a:r>
            <a:endParaRPr lang="en-US" sz="1100" b="1" dirty="0">
              <a:solidFill>
                <a:schemeClr val="tx1"/>
              </a:solidFill>
              <a:latin typeface="Calibri" panose="020F0502020204030204" pitchFamily="34" charset="0"/>
            </a:endParaRPr>
          </a:p>
        </p:txBody>
      </p:sp>
      <p:sp>
        <p:nvSpPr>
          <p:cNvPr id="6" name="Rectangle 5">
            <a:extLst>
              <a:ext uri="{FF2B5EF4-FFF2-40B4-BE49-F238E27FC236}">
                <a16:creationId xmlns:a16="http://schemas.microsoft.com/office/drawing/2014/main" id="{87960A51-A595-4739-A398-49371A74217C}"/>
              </a:ext>
            </a:extLst>
          </p:cNvPr>
          <p:cNvSpPr/>
          <p:nvPr/>
        </p:nvSpPr>
        <p:spPr>
          <a:xfrm>
            <a:off x="5530152" y="920847"/>
            <a:ext cx="6363854" cy="5664596"/>
          </a:xfrm>
          <a:prstGeom prst="rect">
            <a:avLst/>
          </a:prstGeom>
          <a:solidFill>
            <a:schemeClr val="accent1">
              <a:lumMod val="20000"/>
              <a:lumOff val="80000"/>
            </a:schemeClr>
          </a:solidFill>
          <a:ln w="1143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000" b="1" dirty="0">
                <a:solidFill>
                  <a:schemeClr val="tx1"/>
                </a:solidFill>
              </a:rPr>
              <a:t>Isa 25:8  He will swallow up death forever, And the Lord GOD will wipe away tears from all faces; The rebuke of His people He will take away from all the earth; For the LORD has spoken.</a:t>
            </a:r>
          </a:p>
          <a:p>
            <a:pPr algn="just"/>
            <a:r>
              <a:rPr lang="en-US" sz="2000" b="1" dirty="0">
                <a:solidFill>
                  <a:schemeClr val="tx1"/>
                </a:solidFill>
              </a:rPr>
              <a:t>Isa 27:13  So it shall be in that day: The great trumpet will be blown; They will come, who are about to perish in the land of Assyria, And they who are outcasts in the land of Egypt, And shall worship the LORD in the holy mount at Jerusalem. </a:t>
            </a:r>
          </a:p>
          <a:p>
            <a:pPr algn="just"/>
            <a:r>
              <a:rPr lang="en-US" sz="2000" b="1" dirty="0">
                <a:solidFill>
                  <a:schemeClr val="tx1"/>
                </a:solidFill>
              </a:rPr>
              <a:t>Isa 29:1  "Woe to Ariel, to Ariel, the city where David dwelt! Add year to year; Let feasts come around. Isa 34:2  For the indignation of the LORD is against all nations, And His fury against all their armies; He has utterly destroyed them, He has given them over to the slaughter. </a:t>
            </a:r>
          </a:p>
          <a:p>
            <a:pPr algn="just"/>
            <a:r>
              <a:rPr lang="en-US" sz="2000" b="1" dirty="0">
                <a:solidFill>
                  <a:schemeClr val="tx1"/>
                </a:solidFill>
              </a:rPr>
              <a:t>Isa 35:5  Then the eyes of the blind shall be opened, And the ears of the deaf shall be unstopped. </a:t>
            </a:r>
          </a:p>
        </p:txBody>
      </p:sp>
      <p:sp>
        <p:nvSpPr>
          <p:cNvPr id="8" name="TextBox 7">
            <a:extLst>
              <a:ext uri="{FF2B5EF4-FFF2-40B4-BE49-F238E27FC236}">
                <a16:creationId xmlns:a16="http://schemas.microsoft.com/office/drawing/2014/main" id="{8B2504E9-3967-4602-8EE2-1A2FB1CDE980}"/>
              </a:ext>
            </a:extLst>
          </p:cNvPr>
          <p:cNvSpPr txBox="1"/>
          <p:nvPr/>
        </p:nvSpPr>
        <p:spPr>
          <a:xfrm>
            <a:off x="288758" y="920846"/>
            <a:ext cx="5063472" cy="1567096"/>
          </a:xfrm>
          <a:prstGeom prst="rect">
            <a:avLst/>
          </a:prstGeom>
          <a:noFill/>
        </p:spPr>
        <p:txBody>
          <a:bodyPr wrap="square" rtlCol="0">
            <a:spAutoFit/>
          </a:bodyPr>
          <a:lstStyle/>
          <a:p>
            <a:pPr marL="176213" indent="-176213">
              <a:buFont typeface="Arial" panose="020B0604020202020204" pitchFamily="34" charset="0"/>
              <a:buChar char="•"/>
            </a:pPr>
            <a:r>
              <a:rPr lang="en-US" sz="1600" b="1" dirty="0"/>
              <a:t>Isaiah 10 – Assyria   Isaiah 13-14 – Babylon </a:t>
            </a:r>
          </a:p>
          <a:p>
            <a:pPr marL="176213" indent="-176213">
              <a:buFont typeface="Arial" panose="020B0604020202020204" pitchFamily="34" charset="0"/>
              <a:buChar char="•"/>
            </a:pPr>
            <a:r>
              <a:rPr lang="en-US" sz="1600" b="1" dirty="0"/>
              <a:t>Isaiah 15-16 – Moab  Isaiah 17 – Damascus</a:t>
            </a:r>
          </a:p>
          <a:p>
            <a:pPr marL="176213" indent="-176213">
              <a:buFont typeface="Arial" panose="020B0604020202020204" pitchFamily="34" charset="0"/>
              <a:buChar char="•"/>
            </a:pPr>
            <a:r>
              <a:rPr lang="en-US" sz="1600" b="1" dirty="0"/>
              <a:t>Isaiah 18 – Beyond Ethiopian rivers</a:t>
            </a:r>
          </a:p>
          <a:p>
            <a:pPr marL="176213" indent="-176213">
              <a:lnSpc>
                <a:spcPts val="1920"/>
              </a:lnSpc>
              <a:buFont typeface="Arial" panose="020B0604020202020204" pitchFamily="34" charset="0"/>
              <a:buChar char="•"/>
            </a:pPr>
            <a:r>
              <a:rPr lang="en-US" sz="1600" b="1" dirty="0"/>
              <a:t>Isaiah 19 – Egypt 20 – Ethiopia &amp; Egypt</a:t>
            </a:r>
          </a:p>
          <a:p>
            <a:pPr marL="176213" indent="-176213">
              <a:buFont typeface="Arial" panose="020B0604020202020204" pitchFamily="34" charset="0"/>
              <a:buChar char="•"/>
            </a:pPr>
            <a:r>
              <a:rPr lang="en-US" sz="1600" b="1" dirty="0"/>
              <a:t>Isaiah 21 – Babylon ??   Isaiah 22 – Jerusalem</a:t>
            </a:r>
          </a:p>
          <a:p>
            <a:pPr marL="176213" indent="-176213">
              <a:buFont typeface="Arial" panose="020B0604020202020204" pitchFamily="34" charset="0"/>
              <a:buChar char="•"/>
            </a:pPr>
            <a:r>
              <a:rPr lang="en-US" sz="1600" b="1" dirty="0"/>
              <a:t>Isaiah 23 – </a:t>
            </a:r>
            <a:r>
              <a:rPr lang="en-US" sz="1600" b="1" dirty="0" err="1"/>
              <a:t>Tyre</a:t>
            </a:r>
            <a:r>
              <a:rPr lang="en-US" sz="1600" b="1" dirty="0"/>
              <a:t>  Isaiah 24-25 – Whole earth</a:t>
            </a:r>
          </a:p>
        </p:txBody>
      </p:sp>
      <p:sp>
        <p:nvSpPr>
          <p:cNvPr id="12" name="Oval 11">
            <a:extLst>
              <a:ext uri="{FF2B5EF4-FFF2-40B4-BE49-F238E27FC236}">
                <a16:creationId xmlns:a16="http://schemas.microsoft.com/office/drawing/2014/main" id="{45F56694-0398-4FF7-91DF-93DA5BEDFA68}"/>
              </a:ext>
            </a:extLst>
          </p:cNvPr>
          <p:cNvSpPr/>
          <p:nvPr/>
        </p:nvSpPr>
        <p:spPr>
          <a:xfrm>
            <a:off x="359428" y="856578"/>
            <a:ext cx="4818362" cy="1852332"/>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4465557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A72929F2-AB3E-4B47-83EA-543C0CBB6EC9}"/>
              </a:ext>
            </a:extLst>
          </p:cNvPr>
          <p:cNvCxnSpPr>
            <a:cxnSpLocks/>
          </p:cNvCxnSpPr>
          <p:nvPr/>
        </p:nvCxnSpPr>
        <p:spPr>
          <a:xfrm flipV="1">
            <a:off x="1080664" y="2227568"/>
            <a:ext cx="0" cy="70339"/>
          </a:xfrm>
          <a:prstGeom prst="line">
            <a:avLst/>
          </a:prstGeom>
        </p:spPr>
        <p:style>
          <a:lnRef idx="1">
            <a:schemeClr val="accent1"/>
          </a:lnRef>
          <a:fillRef idx="0">
            <a:schemeClr val="accent1"/>
          </a:fillRef>
          <a:effectRef idx="0">
            <a:schemeClr val="accent1"/>
          </a:effectRef>
          <a:fontRef idx="minor">
            <a:schemeClr val="tx1"/>
          </a:fontRef>
        </p:style>
      </p:cxnSp>
      <p:sp>
        <p:nvSpPr>
          <p:cNvPr id="2" name="Slide Number Placeholder 1">
            <a:extLst>
              <a:ext uri="{FF2B5EF4-FFF2-40B4-BE49-F238E27FC236}">
                <a16:creationId xmlns:a16="http://schemas.microsoft.com/office/drawing/2014/main" id="{840C108E-47EF-4059-9E42-0F760BA56621}"/>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2</a:t>
            </a:fld>
            <a:endParaRPr lang="en-US"/>
          </a:p>
        </p:txBody>
      </p:sp>
      <p:sp>
        <p:nvSpPr>
          <p:cNvPr id="5" name="Rectangle 4">
            <a:extLst>
              <a:ext uri="{FF2B5EF4-FFF2-40B4-BE49-F238E27FC236}">
                <a16:creationId xmlns:a16="http://schemas.microsoft.com/office/drawing/2014/main" id="{62D02328-1928-4689-9777-C1ECBA9C70CF}"/>
              </a:ext>
            </a:extLst>
          </p:cNvPr>
          <p:cNvSpPr/>
          <p:nvPr/>
        </p:nvSpPr>
        <p:spPr>
          <a:xfrm>
            <a:off x="110836" y="138546"/>
            <a:ext cx="11979564" cy="6582929"/>
          </a:xfrm>
          <a:prstGeom prst="rect">
            <a:avLst/>
          </a:prstGeom>
          <a:solidFill>
            <a:schemeClr val="accent1">
              <a:lumMod val="40000"/>
              <a:lumOff val="60000"/>
            </a:schemeClr>
          </a:solidFill>
          <a:ln w="228600">
            <a:no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p>
        </p:txBody>
      </p:sp>
      <p:pic>
        <p:nvPicPr>
          <p:cNvPr id="6" name="Picture 5">
            <a:extLst>
              <a:ext uri="{FF2B5EF4-FFF2-40B4-BE49-F238E27FC236}">
                <a16:creationId xmlns:a16="http://schemas.microsoft.com/office/drawing/2014/main" id="{B85E1F29-4893-4C3D-944D-BC93E7836AE5}"/>
              </a:ext>
            </a:extLst>
          </p:cNvPr>
          <p:cNvPicPr>
            <a:picLocks noChangeAspect="1"/>
          </p:cNvPicPr>
          <p:nvPr/>
        </p:nvPicPr>
        <p:blipFill>
          <a:blip r:embed="rId3"/>
          <a:stretch>
            <a:fillRect/>
          </a:stretch>
        </p:blipFill>
        <p:spPr>
          <a:xfrm>
            <a:off x="238021" y="247909"/>
            <a:ext cx="8465112" cy="6348834"/>
          </a:xfrm>
          <a:prstGeom prst="rect">
            <a:avLst/>
          </a:prstGeom>
        </p:spPr>
      </p:pic>
      <p:sp>
        <p:nvSpPr>
          <p:cNvPr id="4" name="Oval 3">
            <a:extLst>
              <a:ext uri="{FF2B5EF4-FFF2-40B4-BE49-F238E27FC236}">
                <a16:creationId xmlns:a16="http://schemas.microsoft.com/office/drawing/2014/main" id="{19072F39-321E-4FE2-B0FD-0023713EEBAF}"/>
              </a:ext>
            </a:extLst>
          </p:cNvPr>
          <p:cNvSpPr/>
          <p:nvPr/>
        </p:nvSpPr>
        <p:spPr>
          <a:xfrm rot="1622235">
            <a:off x="3583772" y="3409626"/>
            <a:ext cx="2299773" cy="515099"/>
          </a:xfrm>
          <a:prstGeom prst="ellipse">
            <a:avLst/>
          </a:prstGeom>
          <a:solidFill>
            <a:schemeClr val="bg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rPr>
              <a:t>ASSYRIA</a:t>
            </a:r>
          </a:p>
        </p:txBody>
      </p:sp>
      <p:sp>
        <p:nvSpPr>
          <p:cNvPr id="7" name="Oval 6">
            <a:extLst>
              <a:ext uri="{FF2B5EF4-FFF2-40B4-BE49-F238E27FC236}">
                <a16:creationId xmlns:a16="http://schemas.microsoft.com/office/drawing/2014/main" id="{D83B5C6A-3051-4820-AEAF-9F1081275ECF}"/>
              </a:ext>
            </a:extLst>
          </p:cNvPr>
          <p:cNvSpPr/>
          <p:nvPr/>
        </p:nvSpPr>
        <p:spPr>
          <a:xfrm rot="19429684">
            <a:off x="2526296" y="3074750"/>
            <a:ext cx="1570182" cy="589272"/>
          </a:xfrm>
          <a:prstGeom prst="ellipse">
            <a:avLst/>
          </a:prstGeom>
          <a:solidFill>
            <a:schemeClr val="bg2">
              <a:lumMod val="60000"/>
              <a:lumOff val="40000"/>
            </a:schemeClr>
          </a:solidFill>
          <a:ln>
            <a:solidFill>
              <a:srgbClr val="7080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tx1"/>
                </a:solidFill>
              </a:rPr>
              <a:t>SYRIA</a:t>
            </a:r>
          </a:p>
        </p:txBody>
      </p:sp>
      <p:sp>
        <p:nvSpPr>
          <p:cNvPr id="11" name="Oval 10">
            <a:extLst>
              <a:ext uri="{FF2B5EF4-FFF2-40B4-BE49-F238E27FC236}">
                <a16:creationId xmlns:a16="http://schemas.microsoft.com/office/drawing/2014/main" id="{B4859D7C-423F-47D1-A894-2C49D543D5DC}"/>
              </a:ext>
            </a:extLst>
          </p:cNvPr>
          <p:cNvSpPr/>
          <p:nvPr/>
        </p:nvSpPr>
        <p:spPr>
          <a:xfrm rot="1622235">
            <a:off x="3828711" y="3985110"/>
            <a:ext cx="2508334" cy="515099"/>
          </a:xfrm>
          <a:prstGeom prst="ellipse">
            <a:avLst/>
          </a:prstGeom>
          <a:solidFill>
            <a:schemeClr val="bg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rPr>
              <a:t>BABYLON</a:t>
            </a:r>
          </a:p>
        </p:txBody>
      </p:sp>
      <p:sp>
        <p:nvSpPr>
          <p:cNvPr id="12" name="Oval 11">
            <a:extLst>
              <a:ext uri="{FF2B5EF4-FFF2-40B4-BE49-F238E27FC236}">
                <a16:creationId xmlns:a16="http://schemas.microsoft.com/office/drawing/2014/main" id="{C96FB6A7-66C4-42E0-9FD9-FF7E123CAFA7}"/>
              </a:ext>
            </a:extLst>
          </p:cNvPr>
          <p:cNvSpPr/>
          <p:nvPr/>
        </p:nvSpPr>
        <p:spPr>
          <a:xfrm>
            <a:off x="702772" y="4477178"/>
            <a:ext cx="1570182" cy="589272"/>
          </a:xfrm>
          <a:prstGeom prst="ellipse">
            <a:avLst/>
          </a:prstGeom>
          <a:solidFill>
            <a:schemeClr val="bg2">
              <a:lumMod val="60000"/>
              <a:lumOff val="40000"/>
            </a:schemeClr>
          </a:solidFill>
          <a:ln>
            <a:solidFill>
              <a:srgbClr val="7080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tx1"/>
                </a:solidFill>
              </a:rPr>
              <a:t>EGYPT</a:t>
            </a:r>
          </a:p>
        </p:txBody>
      </p:sp>
      <p:sp>
        <p:nvSpPr>
          <p:cNvPr id="13" name="Oval 12">
            <a:extLst>
              <a:ext uri="{FF2B5EF4-FFF2-40B4-BE49-F238E27FC236}">
                <a16:creationId xmlns:a16="http://schemas.microsoft.com/office/drawing/2014/main" id="{EF55F860-519C-486C-80DA-C7CE68B0AB5F}"/>
              </a:ext>
            </a:extLst>
          </p:cNvPr>
          <p:cNvSpPr/>
          <p:nvPr/>
        </p:nvSpPr>
        <p:spPr>
          <a:xfrm rot="20559647">
            <a:off x="855172" y="6249870"/>
            <a:ext cx="2185208" cy="317719"/>
          </a:xfrm>
          <a:prstGeom prst="ellipse">
            <a:avLst/>
          </a:prstGeom>
          <a:solidFill>
            <a:schemeClr val="bg2">
              <a:lumMod val="60000"/>
              <a:lumOff val="40000"/>
            </a:schemeClr>
          </a:solidFill>
          <a:ln>
            <a:solidFill>
              <a:srgbClr val="7080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tx1"/>
                </a:solidFill>
              </a:rPr>
              <a:t>ETHIOPIA</a:t>
            </a:r>
          </a:p>
        </p:txBody>
      </p:sp>
    </p:spTree>
    <p:extLst>
      <p:ext uri="{BB962C8B-B14F-4D97-AF65-F5344CB8AC3E}">
        <p14:creationId xmlns:p14="http://schemas.microsoft.com/office/powerpoint/2010/main" val="51699475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A72929F2-AB3E-4B47-83EA-543C0CBB6EC9}"/>
              </a:ext>
            </a:extLst>
          </p:cNvPr>
          <p:cNvCxnSpPr>
            <a:cxnSpLocks/>
          </p:cNvCxnSpPr>
          <p:nvPr/>
        </p:nvCxnSpPr>
        <p:spPr>
          <a:xfrm flipV="1">
            <a:off x="1080664" y="2227568"/>
            <a:ext cx="0" cy="70339"/>
          </a:xfrm>
          <a:prstGeom prst="line">
            <a:avLst/>
          </a:prstGeom>
        </p:spPr>
        <p:style>
          <a:lnRef idx="1">
            <a:schemeClr val="accent1"/>
          </a:lnRef>
          <a:fillRef idx="0">
            <a:schemeClr val="accent1"/>
          </a:fillRef>
          <a:effectRef idx="0">
            <a:schemeClr val="accent1"/>
          </a:effectRef>
          <a:fontRef idx="minor">
            <a:schemeClr val="tx1"/>
          </a:fontRef>
        </p:style>
      </p:cxnSp>
      <p:sp>
        <p:nvSpPr>
          <p:cNvPr id="2" name="Slide Number Placeholder 1">
            <a:extLst>
              <a:ext uri="{FF2B5EF4-FFF2-40B4-BE49-F238E27FC236}">
                <a16:creationId xmlns:a16="http://schemas.microsoft.com/office/drawing/2014/main" id="{840C108E-47EF-4059-9E42-0F760BA56621}"/>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20</a:t>
            </a:fld>
            <a:endParaRPr lang="en-US"/>
          </a:p>
        </p:txBody>
      </p:sp>
      <p:sp>
        <p:nvSpPr>
          <p:cNvPr id="5" name="Rectangle 4">
            <a:extLst>
              <a:ext uri="{FF2B5EF4-FFF2-40B4-BE49-F238E27FC236}">
                <a16:creationId xmlns:a16="http://schemas.microsoft.com/office/drawing/2014/main" id="{62D02328-1928-4689-9777-C1ECBA9C70CF}"/>
              </a:ext>
            </a:extLst>
          </p:cNvPr>
          <p:cNvSpPr/>
          <p:nvPr/>
        </p:nvSpPr>
        <p:spPr>
          <a:xfrm>
            <a:off x="110836" y="55418"/>
            <a:ext cx="11979564" cy="6582929"/>
          </a:xfrm>
          <a:prstGeom prst="rect">
            <a:avLst/>
          </a:prstGeom>
          <a:solidFill>
            <a:schemeClr val="accent1">
              <a:lumMod val="40000"/>
              <a:lumOff val="60000"/>
            </a:schemeClr>
          </a:solidFill>
          <a:ln w="228600">
            <a:solidFill>
              <a:schemeClr val="accent5">
                <a:lumMod val="50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28</a:t>
            </a:r>
          </a:p>
        </p:txBody>
      </p:sp>
      <p:sp>
        <p:nvSpPr>
          <p:cNvPr id="4" name="Rectangle 3">
            <a:extLst>
              <a:ext uri="{FF2B5EF4-FFF2-40B4-BE49-F238E27FC236}">
                <a16:creationId xmlns:a16="http://schemas.microsoft.com/office/drawing/2014/main" id="{C6515041-E353-4ADB-BC6D-5FD5CFB9173B}"/>
              </a:ext>
            </a:extLst>
          </p:cNvPr>
          <p:cNvSpPr/>
          <p:nvPr/>
        </p:nvSpPr>
        <p:spPr>
          <a:xfrm>
            <a:off x="240632" y="272557"/>
            <a:ext cx="11662610" cy="941283"/>
          </a:xfrm>
          <a:prstGeom prst="rect">
            <a:avLst/>
          </a:prstGeom>
        </p:spPr>
        <p:txBody>
          <a:bodyPr wrap="square">
            <a:spAutoFit/>
          </a:bodyPr>
          <a:lstStyle/>
          <a:p>
            <a:pPr algn="ctr">
              <a:spcAft>
                <a:spcPts val="500"/>
              </a:spcAft>
            </a:pPr>
            <a:r>
              <a:rPr lang="en-US" sz="4000" b="1" dirty="0"/>
              <a:t>Isaiah Messages to the Nations (Isa. 13-39)</a:t>
            </a:r>
            <a:r>
              <a:rPr lang="en-US" sz="3200" b="1" dirty="0"/>
              <a:t>       </a:t>
            </a:r>
          </a:p>
          <a:p>
            <a:pPr algn="r">
              <a:spcAft>
                <a:spcPts val="300"/>
              </a:spcAft>
            </a:pPr>
            <a:r>
              <a:rPr lang="en-US" sz="1100" b="1" dirty="0" err="1">
                <a:solidFill>
                  <a:schemeClr val="tx1"/>
                </a:solidFill>
                <a:latin typeface="Calibri" panose="020F0502020204030204" pitchFamily="34" charset="0"/>
              </a:rPr>
              <a:t>sss</a:t>
            </a:r>
            <a:endParaRPr lang="en-US" sz="1100" b="1" dirty="0">
              <a:solidFill>
                <a:schemeClr val="tx1"/>
              </a:solidFill>
              <a:latin typeface="Calibri" panose="020F0502020204030204" pitchFamily="34" charset="0"/>
            </a:endParaRPr>
          </a:p>
        </p:txBody>
      </p:sp>
      <p:sp>
        <p:nvSpPr>
          <p:cNvPr id="6" name="Rectangle 5">
            <a:extLst>
              <a:ext uri="{FF2B5EF4-FFF2-40B4-BE49-F238E27FC236}">
                <a16:creationId xmlns:a16="http://schemas.microsoft.com/office/drawing/2014/main" id="{87960A51-A595-4739-A398-49371A74217C}"/>
              </a:ext>
            </a:extLst>
          </p:cNvPr>
          <p:cNvSpPr/>
          <p:nvPr/>
        </p:nvSpPr>
        <p:spPr>
          <a:xfrm>
            <a:off x="5530152" y="920847"/>
            <a:ext cx="6363854" cy="5664596"/>
          </a:xfrm>
          <a:prstGeom prst="rect">
            <a:avLst/>
          </a:prstGeom>
          <a:solidFill>
            <a:schemeClr val="accent1">
              <a:lumMod val="20000"/>
              <a:lumOff val="80000"/>
            </a:schemeClr>
          </a:solidFill>
          <a:ln w="1143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000" b="1" dirty="0">
                <a:solidFill>
                  <a:schemeClr val="tx1"/>
                </a:solidFill>
              </a:rPr>
              <a:t>Isa 25:8  He will swallow up death forever, And the Lord GOD will wipe away tears from all faces; The rebuke of His people He will take away from all the earth; For the LORD has spoken.</a:t>
            </a:r>
          </a:p>
          <a:p>
            <a:pPr algn="just"/>
            <a:r>
              <a:rPr lang="en-US" sz="2000" b="1" dirty="0">
                <a:solidFill>
                  <a:schemeClr val="tx1"/>
                </a:solidFill>
              </a:rPr>
              <a:t>Isa 27:13  So it shall be in that day: The great trumpet will be blown; They will come, who are about to perish in the land of Assyria, And they who are outcasts in the land of Egypt, And shall worship the LORD in the holy mount at Jerusalem. </a:t>
            </a:r>
          </a:p>
          <a:p>
            <a:pPr algn="just"/>
            <a:r>
              <a:rPr lang="en-US" sz="2000" b="1" dirty="0">
                <a:solidFill>
                  <a:schemeClr val="tx1"/>
                </a:solidFill>
              </a:rPr>
              <a:t>Isa 29:1  "Woe to Ariel, to Ariel, the city where David dwelt! Add year to year; Let feasts come around. Isa 34:2  For the indignation of the LORD is against all nations, And His fury against all their armies; He has utterly destroyed them, He has given them over to the slaughter. </a:t>
            </a:r>
          </a:p>
          <a:p>
            <a:pPr algn="just"/>
            <a:r>
              <a:rPr lang="en-US" sz="2000" b="1" dirty="0">
                <a:solidFill>
                  <a:schemeClr val="tx1"/>
                </a:solidFill>
              </a:rPr>
              <a:t>Isa 35:5  Then the eyes of the blind shall be opened, And the ears of the deaf shall be unstopped. </a:t>
            </a:r>
          </a:p>
        </p:txBody>
      </p:sp>
      <p:sp>
        <p:nvSpPr>
          <p:cNvPr id="8" name="TextBox 7">
            <a:extLst>
              <a:ext uri="{FF2B5EF4-FFF2-40B4-BE49-F238E27FC236}">
                <a16:creationId xmlns:a16="http://schemas.microsoft.com/office/drawing/2014/main" id="{8B2504E9-3967-4602-8EE2-1A2FB1CDE980}"/>
              </a:ext>
            </a:extLst>
          </p:cNvPr>
          <p:cNvSpPr txBox="1"/>
          <p:nvPr/>
        </p:nvSpPr>
        <p:spPr>
          <a:xfrm>
            <a:off x="288758" y="920846"/>
            <a:ext cx="5063472" cy="2305759"/>
          </a:xfrm>
          <a:prstGeom prst="rect">
            <a:avLst/>
          </a:prstGeom>
          <a:noFill/>
        </p:spPr>
        <p:txBody>
          <a:bodyPr wrap="square" rtlCol="0">
            <a:spAutoFit/>
          </a:bodyPr>
          <a:lstStyle/>
          <a:p>
            <a:pPr marL="176213" indent="-176213">
              <a:buFont typeface="Arial" panose="020B0604020202020204" pitchFamily="34" charset="0"/>
              <a:buChar char="•"/>
            </a:pPr>
            <a:r>
              <a:rPr lang="en-US" sz="1600" b="1" dirty="0"/>
              <a:t>Isaiah 10 – Assyria   Isaiah 13-14 – Babylon </a:t>
            </a:r>
          </a:p>
          <a:p>
            <a:pPr marL="176213" indent="-176213">
              <a:buFont typeface="Arial" panose="020B0604020202020204" pitchFamily="34" charset="0"/>
              <a:buChar char="•"/>
            </a:pPr>
            <a:r>
              <a:rPr lang="en-US" sz="1600" b="1" dirty="0"/>
              <a:t>Isaiah 15-16 – Moab  Isaiah 17 – Damascus</a:t>
            </a:r>
          </a:p>
          <a:p>
            <a:pPr marL="176213" indent="-176213">
              <a:buFont typeface="Arial" panose="020B0604020202020204" pitchFamily="34" charset="0"/>
              <a:buChar char="•"/>
            </a:pPr>
            <a:r>
              <a:rPr lang="en-US" sz="1600" b="1" dirty="0"/>
              <a:t>Isaiah 18 – Beyond Ethiopian rivers</a:t>
            </a:r>
          </a:p>
          <a:p>
            <a:pPr marL="176213" indent="-176213">
              <a:lnSpc>
                <a:spcPts val="1920"/>
              </a:lnSpc>
              <a:buFont typeface="Arial" panose="020B0604020202020204" pitchFamily="34" charset="0"/>
              <a:buChar char="•"/>
            </a:pPr>
            <a:r>
              <a:rPr lang="en-US" sz="1600" b="1" dirty="0"/>
              <a:t>Isaiah 19 – Egypt 20 – Ethiopia &amp; Egypt</a:t>
            </a:r>
          </a:p>
          <a:p>
            <a:pPr marL="176213" indent="-176213">
              <a:buFont typeface="Arial" panose="020B0604020202020204" pitchFamily="34" charset="0"/>
              <a:buChar char="•"/>
            </a:pPr>
            <a:r>
              <a:rPr lang="en-US" sz="1600" b="1" dirty="0"/>
              <a:t>Isaiah 21 – Babylon ??   Isaiah 22 – Jerusalem</a:t>
            </a:r>
          </a:p>
          <a:p>
            <a:pPr marL="176213" indent="-176213">
              <a:buFont typeface="Arial" panose="020B0604020202020204" pitchFamily="34" charset="0"/>
              <a:buChar char="•"/>
            </a:pPr>
            <a:r>
              <a:rPr lang="en-US" sz="1600" b="1" dirty="0"/>
              <a:t>Isaiah 23 – </a:t>
            </a:r>
            <a:r>
              <a:rPr lang="en-US" sz="1600" b="1" dirty="0" err="1"/>
              <a:t>Tyre</a:t>
            </a:r>
            <a:r>
              <a:rPr lang="en-US" sz="1600" b="1" dirty="0"/>
              <a:t>  Isaiah 24-25 – Whole earth</a:t>
            </a:r>
          </a:p>
          <a:p>
            <a:pPr marL="176213" indent="-176213">
              <a:spcAft>
                <a:spcPts val="600"/>
              </a:spcAft>
              <a:buFont typeface="Arial" panose="020B0604020202020204" pitchFamily="34" charset="0"/>
              <a:buChar char="•"/>
            </a:pPr>
            <a:r>
              <a:rPr lang="en-US" sz="2400" b="1" dirty="0"/>
              <a:t>Isaiah 25-26 – Future blessing on Judah</a:t>
            </a:r>
            <a:endParaRPr lang="en-US" sz="1600" b="1" dirty="0"/>
          </a:p>
        </p:txBody>
      </p:sp>
      <p:sp>
        <p:nvSpPr>
          <p:cNvPr id="9" name="Oval 8">
            <a:extLst>
              <a:ext uri="{FF2B5EF4-FFF2-40B4-BE49-F238E27FC236}">
                <a16:creationId xmlns:a16="http://schemas.microsoft.com/office/drawing/2014/main" id="{C5EB6387-D218-49D2-A772-67CE46009D27}"/>
              </a:ext>
            </a:extLst>
          </p:cNvPr>
          <p:cNvSpPr/>
          <p:nvPr/>
        </p:nvSpPr>
        <p:spPr>
          <a:xfrm>
            <a:off x="5726430" y="1170781"/>
            <a:ext cx="5627370" cy="578009"/>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41285190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A72929F2-AB3E-4B47-83EA-543C0CBB6EC9}"/>
              </a:ext>
            </a:extLst>
          </p:cNvPr>
          <p:cNvCxnSpPr>
            <a:cxnSpLocks/>
          </p:cNvCxnSpPr>
          <p:nvPr/>
        </p:nvCxnSpPr>
        <p:spPr>
          <a:xfrm flipV="1">
            <a:off x="1080664" y="2227568"/>
            <a:ext cx="0" cy="70339"/>
          </a:xfrm>
          <a:prstGeom prst="line">
            <a:avLst/>
          </a:prstGeom>
        </p:spPr>
        <p:style>
          <a:lnRef idx="1">
            <a:schemeClr val="accent1"/>
          </a:lnRef>
          <a:fillRef idx="0">
            <a:schemeClr val="accent1"/>
          </a:fillRef>
          <a:effectRef idx="0">
            <a:schemeClr val="accent1"/>
          </a:effectRef>
          <a:fontRef idx="minor">
            <a:schemeClr val="tx1"/>
          </a:fontRef>
        </p:style>
      </p:cxnSp>
      <p:sp>
        <p:nvSpPr>
          <p:cNvPr id="2" name="Slide Number Placeholder 1">
            <a:extLst>
              <a:ext uri="{FF2B5EF4-FFF2-40B4-BE49-F238E27FC236}">
                <a16:creationId xmlns:a16="http://schemas.microsoft.com/office/drawing/2014/main" id="{840C108E-47EF-4059-9E42-0F760BA56621}"/>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21</a:t>
            </a:fld>
            <a:endParaRPr lang="en-US"/>
          </a:p>
        </p:txBody>
      </p:sp>
      <p:sp>
        <p:nvSpPr>
          <p:cNvPr id="5" name="Rectangle 4">
            <a:extLst>
              <a:ext uri="{FF2B5EF4-FFF2-40B4-BE49-F238E27FC236}">
                <a16:creationId xmlns:a16="http://schemas.microsoft.com/office/drawing/2014/main" id="{62D02328-1928-4689-9777-C1ECBA9C70CF}"/>
              </a:ext>
            </a:extLst>
          </p:cNvPr>
          <p:cNvSpPr/>
          <p:nvPr/>
        </p:nvSpPr>
        <p:spPr>
          <a:xfrm>
            <a:off x="110836" y="55418"/>
            <a:ext cx="11979564" cy="6582929"/>
          </a:xfrm>
          <a:prstGeom prst="rect">
            <a:avLst/>
          </a:prstGeom>
          <a:solidFill>
            <a:schemeClr val="accent1">
              <a:lumMod val="40000"/>
              <a:lumOff val="60000"/>
            </a:schemeClr>
          </a:solidFill>
          <a:ln w="228600">
            <a:solidFill>
              <a:schemeClr val="accent5">
                <a:lumMod val="50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28</a:t>
            </a:r>
          </a:p>
        </p:txBody>
      </p:sp>
      <p:sp>
        <p:nvSpPr>
          <p:cNvPr id="4" name="Rectangle 3">
            <a:extLst>
              <a:ext uri="{FF2B5EF4-FFF2-40B4-BE49-F238E27FC236}">
                <a16:creationId xmlns:a16="http://schemas.microsoft.com/office/drawing/2014/main" id="{C6515041-E353-4ADB-BC6D-5FD5CFB9173B}"/>
              </a:ext>
            </a:extLst>
          </p:cNvPr>
          <p:cNvSpPr/>
          <p:nvPr/>
        </p:nvSpPr>
        <p:spPr>
          <a:xfrm>
            <a:off x="240632" y="272557"/>
            <a:ext cx="11662610" cy="941283"/>
          </a:xfrm>
          <a:prstGeom prst="rect">
            <a:avLst/>
          </a:prstGeom>
        </p:spPr>
        <p:txBody>
          <a:bodyPr wrap="square">
            <a:spAutoFit/>
          </a:bodyPr>
          <a:lstStyle/>
          <a:p>
            <a:pPr algn="ctr">
              <a:spcAft>
                <a:spcPts val="500"/>
              </a:spcAft>
            </a:pPr>
            <a:r>
              <a:rPr lang="en-US" sz="4000" b="1" dirty="0"/>
              <a:t>Isaiah Messages to the Nations (Isa. 13-39)</a:t>
            </a:r>
            <a:r>
              <a:rPr lang="en-US" sz="3200" b="1" dirty="0"/>
              <a:t>       </a:t>
            </a:r>
          </a:p>
          <a:p>
            <a:pPr algn="r">
              <a:spcAft>
                <a:spcPts val="300"/>
              </a:spcAft>
            </a:pPr>
            <a:r>
              <a:rPr lang="en-US" sz="1100" b="1" dirty="0" err="1">
                <a:solidFill>
                  <a:schemeClr val="tx1"/>
                </a:solidFill>
                <a:latin typeface="Calibri" panose="020F0502020204030204" pitchFamily="34" charset="0"/>
              </a:rPr>
              <a:t>sss</a:t>
            </a:r>
            <a:endParaRPr lang="en-US" sz="1100" b="1" dirty="0">
              <a:solidFill>
                <a:schemeClr val="tx1"/>
              </a:solidFill>
              <a:latin typeface="Calibri" panose="020F0502020204030204" pitchFamily="34" charset="0"/>
            </a:endParaRPr>
          </a:p>
        </p:txBody>
      </p:sp>
      <p:sp>
        <p:nvSpPr>
          <p:cNvPr id="6" name="Rectangle 5">
            <a:extLst>
              <a:ext uri="{FF2B5EF4-FFF2-40B4-BE49-F238E27FC236}">
                <a16:creationId xmlns:a16="http://schemas.microsoft.com/office/drawing/2014/main" id="{87960A51-A595-4739-A398-49371A74217C}"/>
              </a:ext>
            </a:extLst>
          </p:cNvPr>
          <p:cNvSpPr/>
          <p:nvPr/>
        </p:nvSpPr>
        <p:spPr>
          <a:xfrm>
            <a:off x="5530152" y="920847"/>
            <a:ext cx="6363854" cy="5664596"/>
          </a:xfrm>
          <a:prstGeom prst="rect">
            <a:avLst/>
          </a:prstGeom>
          <a:solidFill>
            <a:schemeClr val="accent1">
              <a:lumMod val="20000"/>
              <a:lumOff val="80000"/>
            </a:schemeClr>
          </a:solidFill>
          <a:ln w="1143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000" b="1" dirty="0">
                <a:solidFill>
                  <a:schemeClr val="tx1"/>
                </a:solidFill>
              </a:rPr>
              <a:t>Isa 25:8  He will swallow up death forever, And the Lord GOD will wipe away tears from all faces; The rebuke of His people He will take away from all the earth; For the LORD has spoken.</a:t>
            </a:r>
          </a:p>
          <a:p>
            <a:pPr algn="just"/>
            <a:r>
              <a:rPr lang="en-US" sz="2000" b="1" dirty="0">
                <a:solidFill>
                  <a:schemeClr val="tx1"/>
                </a:solidFill>
              </a:rPr>
              <a:t>Isa 27:13  So it shall be in that day: The great trumpet will be blown; They will come, who are about to perish in the land of Assyria, And they who are outcasts in the land of Egypt, And shall worship the LORD in the holy mount at Jerusalem. </a:t>
            </a:r>
          </a:p>
          <a:p>
            <a:pPr algn="just"/>
            <a:r>
              <a:rPr lang="en-US" sz="2000" b="1" dirty="0">
                <a:solidFill>
                  <a:schemeClr val="tx1"/>
                </a:solidFill>
              </a:rPr>
              <a:t>Isa 29:1  "Woe to Ariel, to Ariel, the city where David dwelt! Add year to year; Let feasts come around. Isa 34:2  For the indignation of the LORD is against all nations, And His fury against all their armies; He has utterly destroyed them, He has given them over to the slaughter. </a:t>
            </a:r>
          </a:p>
          <a:p>
            <a:pPr algn="just"/>
            <a:r>
              <a:rPr lang="en-US" sz="2000" b="1" dirty="0">
                <a:solidFill>
                  <a:schemeClr val="tx1"/>
                </a:solidFill>
              </a:rPr>
              <a:t>Isa 35:5  Then the eyes of the blind shall be opened, And the ears of the deaf shall be unstopped. </a:t>
            </a:r>
          </a:p>
        </p:txBody>
      </p:sp>
      <p:sp>
        <p:nvSpPr>
          <p:cNvPr id="8" name="TextBox 7">
            <a:extLst>
              <a:ext uri="{FF2B5EF4-FFF2-40B4-BE49-F238E27FC236}">
                <a16:creationId xmlns:a16="http://schemas.microsoft.com/office/drawing/2014/main" id="{8B2504E9-3967-4602-8EE2-1A2FB1CDE980}"/>
              </a:ext>
            </a:extLst>
          </p:cNvPr>
          <p:cNvSpPr txBox="1"/>
          <p:nvPr/>
        </p:nvSpPr>
        <p:spPr>
          <a:xfrm>
            <a:off x="288758" y="920846"/>
            <a:ext cx="5063472" cy="3121367"/>
          </a:xfrm>
          <a:prstGeom prst="rect">
            <a:avLst/>
          </a:prstGeom>
          <a:noFill/>
        </p:spPr>
        <p:txBody>
          <a:bodyPr wrap="square" rtlCol="0">
            <a:spAutoFit/>
          </a:bodyPr>
          <a:lstStyle/>
          <a:p>
            <a:pPr marL="176213" indent="-176213">
              <a:buFont typeface="Arial" panose="020B0604020202020204" pitchFamily="34" charset="0"/>
              <a:buChar char="•"/>
            </a:pPr>
            <a:r>
              <a:rPr lang="en-US" sz="1600" b="1" dirty="0"/>
              <a:t>Isaiah 10 – Assyria   Isaiah 13-14 – Babylon </a:t>
            </a:r>
          </a:p>
          <a:p>
            <a:pPr marL="176213" indent="-176213">
              <a:buFont typeface="Arial" panose="020B0604020202020204" pitchFamily="34" charset="0"/>
              <a:buChar char="•"/>
            </a:pPr>
            <a:r>
              <a:rPr lang="en-US" sz="1600" b="1" dirty="0"/>
              <a:t>Isaiah 15-16 – Moab  Isaiah 17 – Damascus</a:t>
            </a:r>
          </a:p>
          <a:p>
            <a:pPr marL="176213" indent="-176213">
              <a:buFont typeface="Arial" panose="020B0604020202020204" pitchFamily="34" charset="0"/>
              <a:buChar char="•"/>
            </a:pPr>
            <a:r>
              <a:rPr lang="en-US" sz="1600" b="1" dirty="0"/>
              <a:t>Isaiah 18 – Beyond Ethiopian rivers</a:t>
            </a:r>
          </a:p>
          <a:p>
            <a:pPr marL="176213" indent="-176213">
              <a:lnSpc>
                <a:spcPts val="1920"/>
              </a:lnSpc>
              <a:buFont typeface="Arial" panose="020B0604020202020204" pitchFamily="34" charset="0"/>
              <a:buChar char="•"/>
            </a:pPr>
            <a:r>
              <a:rPr lang="en-US" sz="1600" b="1" dirty="0"/>
              <a:t>Isaiah 19 – Egypt 20 – Ethiopia &amp; Egypt</a:t>
            </a:r>
          </a:p>
          <a:p>
            <a:pPr marL="176213" indent="-176213">
              <a:buFont typeface="Arial" panose="020B0604020202020204" pitchFamily="34" charset="0"/>
              <a:buChar char="•"/>
            </a:pPr>
            <a:r>
              <a:rPr lang="en-US" sz="1600" b="1" dirty="0"/>
              <a:t>Isaiah 21 – Babylon ??   Isaiah 22 – Jerusalem</a:t>
            </a:r>
          </a:p>
          <a:p>
            <a:pPr marL="176213" indent="-176213">
              <a:buFont typeface="Arial" panose="020B0604020202020204" pitchFamily="34" charset="0"/>
              <a:buChar char="•"/>
            </a:pPr>
            <a:r>
              <a:rPr lang="en-US" sz="1600" b="1" dirty="0"/>
              <a:t>Isaiah 23 – </a:t>
            </a:r>
            <a:r>
              <a:rPr lang="en-US" sz="1600" b="1" dirty="0" err="1"/>
              <a:t>Tyre</a:t>
            </a:r>
            <a:r>
              <a:rPr lang="en-US" sz="1600" b="1" dirty="0"/>
              <a:t>  Isaiah 24-25 – Whole earth</a:t>
            </a:r>
          </a:p>
          <a:p>
            <a:pPr marL="176213" indent="-176213">
              <a:spcAft>
                <a:spcPts val="600"/>
              </a:spcAft>
              <a:buFont typeface="Arial" panose="020B0604020202020204" pitchFamily="34" charset="0"/>
              <a:buChar char="•"/>
            </a:pPr>
            <a:r>
              <a:rPr lang="en-US" sz="2400" b="1" dirty="0"/>
              <a:t>Isaiah 25-26 – Future blessing on Judah</a:t>
            </a:r>
          </a:p>
          <a:p>
            <a:pPr marL="176213" indent="-176213">
              <a:spcAft>
                <a:spcPts val="600"/>
              </a:spcAft>
              <a:buFont typeface="Arial" panose="020B0604020202020204" pitchFamily="34" charset="0"/>
              <a:buChar char="•"/>
            </a:pPr>
            <a:r>
              <a:rPr lang="en-US" sz="2400" b="1" dirty="0"/>
              <a:t>Isaiah 27 – Northern Kingdom Redemption</a:t>
            </a:r>
            <a:endParaRPr lang="en-US" sz="1600" b="1" dirty="0"/>
          </a:p>
        </p:txBody>
      </p:sp>
      <p:sp>
        <p:nvSpPr>
          <p:cNvPr id="9" name="Oval 8">
            <a:extLst>
              <a:ext uri="{FF2B5EF4-FFF2-40B4-BE49-F238E27FC236}">
                <a16:creationId xmlns:a16="http://schemas.microsoft.com/office/drawing/2014/main" id="{70A9E48E-8926-4D67-92FD-5D2E8B3FF2D8}"/>
              </a:ext>
            </a:extLst>
          </p:cNvPr>
          <p:cNvSpPr/>
          <p:nvPr/>
        </p:nvSpPr>
        <p:spPr>
          <a:xfrm>
            <a:off x="5530152" y="2421613"/>
            <a:ext cx="6174168" cy="687347"/>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0145522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A72929F2-AB3E-4B47-83EA-543C0CBB6EC9}"/>
              </a:ext>
            </a:extLst>
          </p:cNvPr>
          <p:cNvCxnSpPr>
            <a:cxnSpLocks/>
          </p:cNvCxnSpPr>
          <p:nvPr/>
        </p:nvCxnSpPr>
        <p:spPr>
          <a:xfrm flipV="1">
            <a:off x="1080664" y="2227568"/>
            <a:ext cx="0" cy="70339"/>
          </a:xfrm>
          <a:prstGeom prst="line">
            <a:avLst/>
          </a:prstGeom>
        </p:spPr>
        <p:style>
          <a:lnRef idx="1">
            <a:schemeClr val="accent1"/>
          </a:lnRef>
          <a:fillRef idx="0">
            <a:schemeClr val="accent1"/>
          </a:fillRef>
          <a:effectRef idx="0">
            <a:schemeClr val="accent1"/>
          </a:effectRef>
          <a:fontRef idx="minor">
            <a:schemeClr val="tx1"/>
          </a:fontRef>
        </p:style>
      </p:cxnSp>
      <p:sp>
        <p:nvSpPr>
          <p:cNvPr id="2" name="Slide Number Placeholder 1">
            <a:extLst>
              <a:ext uri="{FF2B5EF4-FFF2-40B4-BE49-F238E27FC236}">
                <a16:creationId xmlns:a16="http://schemas.microsoft.com/office/drawing/2014/main" id="{840C108E-47EF-4059-9E42-0F760BA56621}"/>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22</a:t>
            </a:fld>
            <a:endParaRPr lang="en-US"/>
          </a:p>
        </p:txBody>
      </p:sp>
      <p:sp>
        <p:nvSpPr>
          <p:cNvPr id="5" name="Rectangle 4">
            <a:extLst>
              <a:ext uri="{FF2B5EF4-FFF2-40B4-BE49-F238E27FC236}">
                <a16:creationId xmlns:a16="http://schemas.microsoft.com/office/drawing/2014/main" id="{62D02328-1928-4689-9777-C1ECBA9C70CF}"/>
              </a:ext>
            </a:extLst>
          </p:cNvPr>
          <p:cNvSpPr/>
          <p:nvPr/>
        </p:nvSpPr>
        <p:spPr>
          <a:xfrm>
            <a:off x="110836" y="55418"/>
            <a:ext cx="11979564" cy="6582929"/>
          </a:xfrm>
          <a:prstGeom prst="rect">
            <a:avLst/>
          </a:prstGeom>
          <a:solidFill>
            <a:schemeClr val="accent1">
              <a:lumMod val="40000"/>
              <a:lumOff val="60000"/>
            </a:schemeClr>
          </a:solidFill>
          <a:ln w="228600">
            <a:solidFill>
              <a:schemeClr val="accent5">
                <a:lumMod val="50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28</a:t>
            </a:r>
          </a:p>
        </p:txBody>
      </p:sp>
      <p:sp>
        <p:nvSpPr>
          <p:cNvPr id="4" name="Rectangle 3">
            <a:extLst>
              <a:ext uri="{FF2B5EF4-FFF2-40B4-BE49-F238E27FC236}">
                <a16:creationId xmlns:a16="http://schemas.microsoft.com/office/drawing/2014/main" id="{C6515041-E353-4ADB-BC6D-5FD5CFB9173B}"/>
              </a:ext>
            </a:extLst>
          </p:cNvPr>
          <p:cNvSpPr/>
          <p:nvPr/>
        </p:nvSpPr>
        <p:spPr>
          <a:xfrm>
            <a:off x="240632" y="272557"/>
            <a:ext cx="11662610" cy="941283"/>
          </a:xfrm>
          <a:prstGeom prst="rect">
            <a:avLst/>
          </a:prstGeom>
        </p:spPr>
        <p:txBody>
          <a:bodyPr wrap="square">
            <a:spAutoFit/>
          </a:bodyPr>
          <a:lstStyle/>
          <a:p>
            <a:pPr algn="ctr">
              <a:spcAft>
                <a:spcPts val="500"/>
              </a:spcAft>
            </a:pPr>
            <a:r>
              <a:rPr lang="en-US" sz="4000" b="1" dirty="0"/>
              <a:t>Isaiah Messages to the Nations (Isa. 13-39)</a:t>
            </a:r>
            <a:r>
              <a:rPr lang="en-US" sz="3200" b="1" dirty="0"/>
              <a:t>       </a:t>
            </a:r>
          </a:p>
          <a:p>
            <a:pPr algn="r">
              <a:spcAft>
                <a:spcPts val="300"/>
              </a:spcAft>
            </a:pPr>
            <a:r>
              <a:rPr lang="en-US" sz="1100" b="1" dirty="0" err="1">
                <a:solidFill>
                  <a:schemeClr val="tx1"/>
                </a:solidFill>
                <a:latin typeface="Calibri" panose="020F0502020204030204" pitchFamily="34" charset="0"/>
              </a:rPr>
              <a:t>sss</a:t>
            </a:r>
            <a:endParaRPr lang="en-US" sz="1100" b="1" dirty="0">
              <a:solidFill>
                <a:schemeClr val="tx1"/>
              </a:solidFill>
              <a:latin typeface="Calibri" panose="020F0502020204030204" pitchFamily="34" charset="0"/>
            </a:endParaRPr>
          </a:p>
        </p:txBody>
      </p:sp>
      <p:sp>
        <p:nvSpPr>
          <p:cNvPr id="6" name="Rectangle 5">
            <a:extLst>
              <a:ext uri="{FF2B5EF4-FFF2-40B4-BE49-F238E27FC236}">
                <a16:creationId xmlns:a16="http://schemas.microsoft.com/office/drawing/2014/main" id="{87960A51-A595-4739-A398-49371A74217C}"/>
              </a:ext>
            </a:extLst>
          </p:cNvPr>
          <p:cNvSpPr/>
          <p:nvPr/>
        </p:nvSpPr>
        <p:spPr>
          <a:xfrm>
            <a:off x="5530152" y="920847"/>
            <a:ext cx="6363854" cy="5664596"/>
          </a:xfrm>
          <a:prstGeom prst="rect">
            <a:avLst/>
          </a:prstGeom>
          <a:solidFill>
            <a:schemeClr val="accent1">
              <a:lumMod val="20000"/>
              <a:lumOff val="80000"/>
            </a:schemeClr>
          </a:solidFill>
          <a:ln w="1143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000" b="1" dirty="0">
                <a:solidFill>
                  <a:schemeClr val="tx1"/>
                </a:solidFill>
              </a:rPr>
              <a:t>Isa 25:8  He will swallow up death forever, And the Lord GOD will wipe away tears from all faces; The rebuke of His people He will take away from all the earth; For the LORD has spoken.</a:t>
            </a:r>
          </a:p>
          <a:p>
            <a:pPr algn="just"/>
            <a:r>
              <a:rPr lang="en-US" sz="2000" b="1" dirty="0">
                <a:solidFill>
                  <a:schemeClr val="tx1"/>
                </a:solidFill>
              </a:rPr>
              <a:t>Isa 27:13  So it shall be in that day: The great trumpet will be blown; They will come, who are about to perish in the land of Assyria, And they who are outcasts in the land of Egypt, And shall worship the LORD in the holy mount at Jerusalem. </a:t>
            </a:r>
          </a:p>
          <a:p>
            <a:pPr algn="just"/>
            <a:r>
              <a:rPr lang="en-US" sz="2000" b="1" dirty="0">
                <a:solidFill>
                  <a:schemeClr val="tx1"/>
                </a:solidFill>
              </a:rPr>
              <a:t>Isa 29:1  "Woe to Ariel, to Ariel, the where David dwelt! Add year to year; Let feasts come around. Isa 34:2  For the indignation of the LORD is against all nations, And His fury against all their armies; He has utterly destroyed them, He has given them over to the slaughter. </a:t>
            </a:r>
          </a:p>
          <a:p>
            <a:pPr algn="just"/>
            <a:r>
              <a:rPr lang="en-US" sz="2000" b="1" dirty="0">
                <a:solidFill>
                  <a:schemeClr val="tx1"/>
                </a:solidFill>
              </a:rPr>
              <a:t>Isa 35:5  Then the eyes of the blind shall be opened, And the ears of the deaf shall be unstopped. </a:t>
            </a:r>
          </a:p>
        </p:txBody>
      </p:sp>
      <p:sp>
        <p:nvSpPr>
          <p:cNvPr id="8" name="TextBox 7">
            <a:extLst>
              <a:ext uri="{FF2B5EF4-FFF2-40B4-BE49-F238E27FC236}">
                <a16:creationId xmlns:a16="http://schemas.microsoft.com/office/drawing/2014/main" id="{8B2504E9-3967-4602-8EE2-1A2FB1CDE980}"/>
              </a:ext>
            </a:extLst>
          </p:cNvPr>
          <p:cNvSpPr txBox="1"/>
          <p:nvPr/>
        </p:nvSpPr>
        <p:spPr>
          <a:xfrm>
            <a:off x="288758" y="920846"/>
            <a:ext cx="5063472" cy="3936975"/>
          </a:xfrm>
          <a:prstGeom prst="rect">
            <a:avLst/>
          </a:prstGeom>
          <a:noFill/>
        </p:spPr>
        <p:txBody>
          <a:bodyPr wrap="square" rtlCol="0">
            <a:spAutoFit/>
          </a:bodyPr>
          <a:lstStyle/>
          <a:p>
            <a:pPr marL="176213" indent="-176213">
              <a:buFont typeface="Arial" panose="020B0604020202020204" pitchFamily="34" charset="0"/>
              <a:buChar char="•"/>
            </a:pPr>
            <a:r>
              <a:rPr lang="en-US" sz="1600" b="1" dirty="0"/>
              <a:t>Isaiah 10 – Assyria   Isaiah 13-14 – Babylon </a:t>
            </a:r>
          </a:p>
          <a:p>
            <a:pPr marL="176213" indent="-176213">
              <a:buFont typeface="Arial" panose="020B0604020202020204" pitchFamily="34" charset="0"/>
              <a:buChar char="•"/>
            </a:pPr>
            <a:r>
              <a:rPr lang="en-US" sz="1600" b="1" dirty="0"/>
              <a:t>Isaiah 15-16 – Moab  Isaiah 17 – Damascus</a:t>
            </a:r>
          </a:p>
          <a:p>
            <a:pPr marL="176213" indent="-176213">
              <a:buFont typeface="Arial" panose="020B0604020202020204" pitchFamily="34" charset="0"/>
              <a:buChar char="•"/>
            </a:pPr>
            <a:r>
              <a:rPr lang="en-US" sz="1600" b="1" dirty="0"/>
              <a:t>Isaiah 18 – Beyond Ethiopian rivers</a:t>
            </a:r>
          </a:p>
          <a:p>
            <a:pPr marL="176213" indent="-176213">
              <a:lnSpc>
                <a:spcPts val="1920"/>
              </a:lnSpc>
              <a:buFont typeface="Arial" panose="020B0604020202020204" pitchFamily="34" charset="0"/>
              <a:buChar char="•"/>
            </a:pPr>
            <a:r>
              <a:rPr lang="en-US" sz="1600" b="1" dirty="0"/>
              <a:t>Isaiah 19 – Egypt 20 – Ethiopia &amp; Egypt</a:t>
            </a:r>
          </a:p>
          <a:p>
            <a:pPr marL="176213" indent="-176213">
              <a:buFont typeface="Arial" panose="020B0604020202020204" pitchFamily="34" charset="0"/>
              <a:buChar char="•"/>
            </a:pPr>
            <a:r>
              <a:rPr lang="en-US" sz="1600" b="1" dirty="0"/>
              <a:t>Isaiah 21 – Babylon ??   Isaiah 22 – Jerusalem</a:t>
            </a:r>
          </a:p>
          <a:p>
            <a:pPr marL="176213" indent="-176213">
              <a:buFont typeface="Arial" panose="020B0604020202020204" pitchFamily="34" charset="0"/>
              <a:buChar char="•"/>
            </a:pPr>
            <a:r>
              <a:rPr lang="en-US" sz="1600" b="1" dirty="0"/>
              <a:t>Isaiah 23 – </a:t>
            </a:r>
            <a:r>
              <a:rPr lang="en-US" sz="1600" b="1" dirty="0" err="1"/>
              <a:t>Tyre</a:t>
            </a:r>
            <a:r>
              <a:rPr lang="en-US" sz="1600" b="1" dirty="0"/>
              <a:t>  Isaiah 24-25 – Whole earth</a:t>
            </a:r>
          </a:p>
          <a:p>
            <a:pPr marL="176213" indent="-176213">
              <a:spcAft>
                <a:spcPts val="600"/>
              </a:spcAft>
              <a:buFont typeface="Arial" panose="020B0604020202020204" pitchFamily="34" charset="0"/>
              <a:buChar char="•"/>
            </a:pPr>
            <a:r>
              <a:rPr lang="en-US" sz="2400" b="1" dirty="0"/>
              <a:t>Isaiah 25-26 – Future blessing on Judah</a:t>
            </a:r>
          </a:p>
          <a:p>
            <a:pPr marL="176213" indent="-176213">
              <a:spcAft>
                <a:spcPts val="600"/>
              </a:spcAft>
              <a:buFont typeface="Arial" panose="020B0604020202020204" pitchFamily="34" charset="0"/>
              <a:buChar char="•"/>
            </a:pPr>
            <a:r>
              <a:rPr lang="en-US" sz="2400" b="1" dirty="0"/>
              <a:t>Isaiah 27 – Northern Kingdom Redemption</a:t>
            </a:r>
          </a:p>
          <a:p>
            <a:pPr marL="176213" indent="-176213">
              <a:spcAft>
                <a:spcPts val="600"/>
              </a:spcAft>
              <a:buFont typeface="Arial" panose="020B0604020202020204" pitchFamily="34" charset="0"/>
              <a:buChar char="•"/>
            </a:pPr>
            <a:r>
              <a:rPr lang="en-US" sz="2400" b="1" dirty="0"/>
              <a:t>Isaiah 28 – Israel (Cornerstone in Jerusalem)</a:t>
            </a:r>
            <a:endParaRPr lang="en-US" sz="1600" b="1" dirty="0"/>
          </a:p>
        </p:txBody>
      </p:sp>
    </p:spTree>
    <p:extLst>
      <p:ext uri="{BB962C8B-B14F-4D97-AF65-F5344CB8AC3E}">
        <p14:creationId xmlns:p14="http://schemas.microsoft.com/office/powerpoint/2010/main" val="127107648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A72929F2-AB3E-4B47-83EA-543C0CBB6EC9}"/>
              </a:ext>
            </a:extLst>
          </p:cNvPr>
          <p:cNvCxnSpPr>
            <a:cxnSpLocks/>
          </p:cNvCxnSpPr>
          <p:nvPr/>
        </p:nvCxnSpPr>
        <p:spPr>
          <a:xfrm flipV="1">
            <a:off x="1080664" y="2227568"/>
            <a:ext cx="0" cy="70339"/>
          </a:xfrm>
          <a:prstGeom prst="line">
            <a:avLst/>
          </a:prstGeom>
        </p:spPr>
        <p:style>
          <a:lnRef idx="1">
            <a:schemeClr val="accent1"/>
          </a:lnRef>
          <a:fillRef idx="0">
            <a:schemeClr val="accent1"/>
          </a:fillRef>
          <a:effectRef idx="0">
            <a:schemeClr val="accent1"/>
          </a:effectRef>
          <a:fontRef idx="minor">
            <a:schemeClr val="tx1"/>
          </a:fontRef>
        </p:style>
      </p:cxnSp>
      <p:sp>
        <p:nvSpPr>
          <p:cNvPr id="2" name="Slide Number Placeholder 1">
            <a:extLst>
              <a:ext uri="{FF2B5EF4-FFF2-40B4-BE49-F238E27FC236}">
                <a16:creationId xmlns:a16="http://schemas.microsoft.com/office/drawing/2014/main" id="{840C108E-47EF-4059-9E42-0F760BA56621}"/>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23</a:t>
            </a:fld>
            <a:endParaRPr lang="en-US"/>
          </a:p>
        </p:txBody>
      </p:sp>
      <p:sp>
        <p:nvSpPr>
          <p:cNvPr id="5" name="Rectangle 4">
            <a:extLst>
              <a:ext uri="{FF2B5EF4-FFF2-40B4-BE49-F238E27FC236}">
                <a16:creationId xmlns:a16="http://schemas.microsoft.com/office/drawing/2014/main" id="{62D02328-1928-4689-9777-C1ECBA9C70CF}"/>
              </a:ext>
            </a:extLst>
          </p:cNvPr>
          <p:cNvSpPr/>
          <p:nvPr/>
        </p:nvSpPr>
        <p:spPr>
          <a:xfrm>
            <a:off x="110836" y="55418"/>
            <a:ext cx="11979564" cy="6582929"/>
          </a:xfrm>
          <a:prstGeom prst="rect">
            <a:avLst/>
          </a:prstGeom>
          <a:solidFill>
            <a:schemeClr val="accent1">
              <a:lumMod val="40000"/>
              <a:lumOff val="60000"/>
            </a:schemeClr>
          </a:solidFill>
          <a:ln w="228600">
            <a:solidFill>
              <a:schemeClr val="accent5">
                <a:lumMod val="50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28</a:t>
            </a:r>
          </a:p>
        </p:txBody>
      </p:sp>
      <p:sp>
        <p:nvSpPr>
          <p:cNvPr id="4" name="Rectangle 3">
            <a:extLst>
              <a:ext uri="{FF2B5EF4-FFF2-40B4-BE49-F238E27FC236}">
                <a16:creationId xmlns:a16="http://schemas.microsoft.com/office/drawing/2014/main" id="{C6515041-E353-4ADB-BC6D-5FD5CFB9173B}"/>
              </a:ext>
            </a:extLst>
          </p:cNvPr>
          <p:cNvSpPr/>
          <p:nvPr/>
        </p:nvSpPr>
        <p:spPr>
          <a:xfrm>
            <a:off x="240632" y="272557"/>
            <a:ext cx="11662610" cy="941283"/>
          </a:xfrm>
          <a:prstGeom prst="rect">
            <a:avLst/>
          </a:prstGeom>
        </p:spPr>
        <p:txBody>
          <a:bodyPr wrap="square">
            <a:spAutoFit/>
          </a:bodyPr>
          <a:lstStyle/>
          <a:p>
            <a:pPr algn="ctr">
              <a:spcAft>
                <a:spcPts val="500"/>
              </a:spcAft>
            </a:pPr>
            <a:r>
              <a:rPr lang="en-US" sz="4000" b="1" dirty="0"/>
              <a:t>Isaiah Messages to the Nations (Isa. 13-39)</a:t>
            </a:r>
            <a:r>
              <a:rPr lang="en-US" sz="3200" b="1" dirty="0"/>
              <a:t>       </a:t>
            </a:r>
          </a:p>
          <a:p>
            <a:pPr algn="r">
              <a:spcAft>
                <a:spcPts val="300"/>
              </a:spcAft>
            </a:pPr>
            <a:r>
              <a:rPr lang="en-US" sz="1100" b="1" dirty="0" err="1">
                <a:solidFill>
                  <a:schemeClr val="tx1"/>
                </a:solidFill>
                <a:latin typeface="Calibri" panose="020F0502020204030204" pitchFamily="34" charset="0"/>
              </a:rPr>
              <a:t>sss</a:t>
            </a:r>
            <a:endParaRPr lang="en-US" sz="1100" b="1" dirty="0">
              <a:solidFill>
                <a:schemeClr val="tx1"/>
              </a:solidFill>
              <a:latin typeface="Calibri" panose="020F0502020204030204" pitchFamily="34" charset="0"/>
            </a:endParaRPr>
          </a:p>
        </p:txBody>
      </p:sp>
      <p:sp>
        <p:nvSpPr>
          <p:cNvPr id="6" name="Rectangle 5">
            <a:extLst>
              <a:ext uri="{FF2B5EF4-FFF2-40B4-BE49-F238E27FC236}">
                <a16:creationId xmlns:a16="http://schemas.microsoft.com/office/drawing/2014/main" id="{87960A51-A595-4739-A398-49371A74217C}"/>
              </a:ext>
            </a:extLst>
          </p:cNvPr>
          <p:cNvSpPr/>
          <p:nvPr/>
        </p:nvSpPr>
        <p:spPr>
          <a:xfrm>
            <a:off x="5530152" y="920847"/>
            <a:ext cx="6363854" cy="5664596"/>
          </a:xfrm>
          <a:prstGeom prst="rect">
            <a:avLst/>
          </a:prstGeom>
          <a:solidFill>
            <a:schemeClr val="accent1">
              <a:lumMod val="20000"/>
              <a:lumOff val="80000"/>
            </a:schemeClr>
          </a:solidFill>
          <a:ln w="1143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000" b="1" dirty="0">
                <a:solidFill>
                  <a:schemeClr val="tx1"/>
                </a:solidFill>
              </a:rPr>
              <a:t>Isa 25:8  He will swallow up death forever, And the Lord GOD will wipe away tears from all faces; The rebuke of His people He will take away from all the earth; For the LORD has spoken.</a:t>
            </a:r>
          </a:p>
          <a:p>
            <a:pPr algn="just"/>
            <a:r>
              <a:rPr lang="en-US" sz="2000" b="1" dirty="0">
                <a:solidFill>
                  <a:schemeClr val="tx1"/>
                </a:solidFill>
              </a:rPr>
              <a:t>Isa 27:13  So it shall be in that day: The great trumpet will be blown; They will come, who are about to perish in the land of Assyria, And they who are outcasts in the land of Egypt, And shall worship the LORD in the holy mount at Jerusalem. </a:t>
            </a:r>
          </a:p>
          <a:p>
            <a:pPr algn="just"/>
            <a:r>
              <a:rPr lang="en-US" sz="2000" b="1" dirty="0">
                <a:solidFill>
                  <a:schemeClr val="tx1"/>
                </a:solidFill>
              </a:rPr>
              <a:t>Isa 29:1  "Woe to Ariel, to Ariel, the city where David dwelt! Add year to year; Let feasts come around. Isa 34:2  For the indignation of the LORD is against all nations, And His fury against all their armies; He has utterly destroyed them, He has given them over to the slaughter. </a:t>
            </a:r>
          </a:p>
          <a:p>
            <a:pPr algn="just"/>
            <a:r>
              <a:rPr lang="en-US" sz="2000" b="1" dirty="0">
                <a:solidFill>
                  <a:schemeClr val="tx1"/>
                </a:solidFill>
              </a:rPr>
              <a:t>Isa 35:5  Then the eyes of the blind shall be opened, And the ears of the deaf shall be unstopped. </a:t>
            </a:r>
          </a:p>
        </p:txBody>
      </p:sp>
      <p:sp>
        <p:nvSpPr>
          <p:cNvPr id="8" name="TextBox 7">
            <a:extLst>
              <a:ext uri="{FF2B5EF4-FFF2-40B4-BE49-F238E27FC236}">
                <a16:creationId xmlns:a16="http://schemas.microsoft.com/office/drawing/2014/main" id="{8B2504E9-3967-4602-8EE2-1A2FB1CDE980}"/>
              </a:ext>
            </a:extLst>
          </p:cNvPr>
          <p:cNvSpPr txBox="1"/>
          <p:nvPr/>
        </p:nvSpPr>
        <p:spPr>
          <a:xfrm>
            <a:off x="288758" y="920846"/>
            <a:ext cx="5063472" cy="4752583"/>
          </a:xfrm>
          <a:prstGeom prst="rect">
            <a:avLst/>
          </a:prstGeom>
          <a:noFill/>
        </p:spPr>
        <p:txBody>
          <a:bodyPr wrap="square" rtlCol="0">
            <a:spAutoFit/>
          </a:bodyPr>
          <a:lstStyle/>
          <a:p>
            <a:pPr marL="176213" indent="-176213">
              <a:buFont typeface="Arial" panose="020B0604020202020204" pitchFamily="34" charset="0"/>
              <a:buChar char="•"/>
            </a:pPr>
            <a:r>
              <a:rPr lang="en-US" sz="1600" b="1" dirty="0"/>
              <a:t>Isaiah 10 – Assyria   Isaiah 13-14 – Babylon </a:t>
            </a:r>
          </a:p>
          <a:p>
            <a:pPr marL="176213" indent="-176213">
              <a:buFont typeface="Arial" panose="020B0604020202020204" pitchFamily="34" charset="0"/>
              <a:buChar char="•"/>
            </a:pPr>
            <a:r>
              <a:rPr lang="en-US" sz="1600" b="1" dirty="0"/>
              <a:t>Isaiah 15-16 – Moab  Isaiah 17 – Damascus</a:t>
            </a:r>
          </a:p>
          <a:p>
            <a:pPr marL="176213" indent="-176213">
              <a:buFont typeface="Arial" panose="020B0604020202020204" pitchFamily="34" charset="0"/>
              <a:buChar char="•"/>
            </a:pPr>
            <a:r>
              <a:rPr lang="en-US" sz="1600" b="1" dirty="0"/>
              <a:t>Isaiah 18 – Beyond Ethiopian rivers</a:t>
            </a:r>
          </a:p>
          <a:p>
            <a:pPr marL="176213" indent="-176213">
              <a:lnSpc>
                <a:spcPts val="1920"/>
              </a:lnSpc>
              <a:buFont typeface="Arial" panose="020B0604020202020204" pitchFamily="34" charset="0"/>
              <a:buChar char="•"/>
            </a:pPr>
            <a:r>
              <a:rPr lang="en-US" sz="1600" b="1" dirty="0"/>
              <a:t>Isaiah 19 – Egypt 20 – Ethiopia &amp; Egypt</a:t>
            </a:r>
          </a:p>
          <a:p>
            <a:pPr marL="176213" indent="-176213">
              <a:buFont typeface="Arial" panose="020B0604020202020204" pitchFamily="34" charset="0"/>
              <a:buChar char="•"/>
            </a:pPr>
            <a:r>
              <a:rPr lang="en-US" sz="1600" b="1" dirty="0"/>
              <a:t>Isaiah 21 – Babylon ??   Isaiah 22 – Jerusalem</a:t>
            </a:r>
          </a:p>
          <a:p>
            <a:pPr marL="176213" indent="-176213">
              <a:buFont typeface="Arial" panose="020B0604020202020204" pitchFamily="34" charset="0"/>
              <a:buChar char="•"/>
            </a:pPr>
            <a:r>
              <a:rPr lang="en-US" sz="1600" b="1" dirty="0"/>
              <a:t>Isaiah 23 – </a:t>
            </a:r>
            <a:r>
              <a:rPr lang="en-US" sz="1600" b="1" dirty="0" err="1"/>
              <a:t>Tyre</a:t>
            </a:r>
            <a:r>
              <a:rPr lang="en-US" sz="1600" b="1" dirty="0"/>
              <a:t>  Isaiah 24-25 – Whole earth</a:t>
            </a:r>
          </a:p>
          <a:p>
            <a:pPr marL="176213" indent="-176213">
              <a:spcAft>
                <a:spcPts val="600"/>
              </a:spcAft>
              <a:buFont typeface="Arial" panose="020B0604020202020204" pitchFamily="34" charset="0"/>
              <a:buChar char="•"/>
            </a:pPr>
            <a:r>
              <a:rPr lang="en-US" sz="2400" b="1" dirty="0"/>
              <a:t>Isaiah 25-26 – Future blessing on Judah</a:t>
            </a:r>
          </a:p>
          <a:p>
            <a:pPr marL="176213" indent="-176213">
              <a:spcAft>
                <a:spcPts val="600"/>
              </a:spcAft>
              <a:buFont typeface="Arial" panose="020B0604020202020204" pitchFamily="34" charset="0"/>
              <a:buChar char="•"/>
            </a:pPr>
            <a:r>
              <a:rPr lang="en-US" sz="2400" b="1" dirty="0"/>
              <a:t>Isaiah 27 – Northern Kingdom Redemption</a:t>
            </a:r>
          </a:p>
          <a:p>
            <a:pPr marL="176213" indent="-176213">
              <a:spcAft>
                <a:spcPts val="600"/>
              </a:spcAft>
              <a:buFont typeface="Arial" panose="020B0604020202020204" pitchFamily="34" charset="0"/>
              <a:buChar char="•"/>
            </a:pPr>
            <a:r>
              <a:rPr lang="en-US" sz="2400" b="1" dirty="0"/>
              <a:t>Isaiah 28 – Israel (Cornerstone in Jerusalem)</a:t>
            </a:r>
          </a:p>
          <a:p>
            <a:pPr marL="176213" indent="-176213">
              <a:spcAft>
                <a:spcPts val="600"/>
              </a:spcAft>
              <a:buFont typeface="Arial" panose="020B0604020202020204" pitchFamily="34" charset="0"/>
              <a:buChar char="•"/>
            </a:pPr>
            <a:r>
              <a:rPr lang="en-US" sz="2400" b="1" dirty="0"/>
              <a:t>Isaiah 29-32 – Judgment against Jerusalem</a:t>
            </a:r>
            <a:endParaRPr lang="en-US" sz="1600" b="1" dirty="0"/>
          </a:p>
        </p:txBody>
      </p:sp>
      <p:sp>
        <p:nvSpPr>
          <p:cNvPr id="9" name="Oval 8">
            <a:extLst>
              <a:ext uri="{FF2B5EF4-FFF2-40B4-BE49-F238E27FC236}">
                <a16:creationId xmlns:a16="http://schemas.microsoft.com/office/drawing/2014/main" id="{09D52222-7BB4-4D5F-96B4-5CA9D7206F69}"/>
              </a:ext>
            </a:extLst>
          </p:cNvPr>
          <p:cNvSpPr/>
          <p:nvPr/>
        </p:nvSpPr>
        <p:spPr>
          <a:xfrm>
            <a:off x="9911328" y="3673502"/>
            <a:ext cx="1873002" cy="452279"/>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7F6A5E19-E0DA-4BA5-8E0B-AA8AE3330ED8}"/>
              </a:ext>
            </a:extLst>
          </p:cNvPr>
          <p:cNvSpPr/>
          <p:nvPr/>
        </p:nvSpPr>
        <p:spPr>
          <a:xfrm>
            <a:off x="5037962" y="3899641"/>
            <a:ext cx="1442472" cy="452279"/>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9868756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A72929F2-AB3E-4B47-83EA-543C0CBB6EC9}"/>
              </a:ext>
            </a:extLst>
          </p:cNvPr>
          <p:cNvCxnSpPr>
            <a:cxnSpLocks/>
          </p:cNvCxnSpPr>
          <p:nvPr/>
        </p:nvCxnSpPr>
        <p:spPr>
          <a:xfrm flipV="1">
            <a:off x="1080664" y="2227568"/>
            <a:ext cx="0" cy="70339"/>
          </a:xfrm>
          <a:prstGeom prst="line">
            <a:avLst/>
          </a:prstGeom>
        </p:spPr>
        <p:style>
          <a:lnRef idx="1">
            <a:schemeClr val="accent1"/>
          </a:lnRef>
          <a:fillRef idx="0">
            <a:schemeClr val="accent1"/>
          </a:fillRef>
          <a:effectRef idx="0">
            <a:schemeClr val="accent1"/>
          </a:effectRef>
          <a:fontRef idx="minor">
            <a:schemeClr val="tx1"/>
          </a:fontRef>
        </p:style>
      </p:cxnSp>
      <p:sp>
        <p:nvSpPr>
          <p:cNvPr id="2" name="Slide Number Placeholder 1">
            <a:extLst>
              <a:ext uri="{FF2B5EF4-FFF2-40B4-BE49-F238E27FC236}">
                <a16:creationId xmlns:a16="http://schemas.microsoft.com/office/drawing/2014/main" id="{840C108E-47EF-4059-9E42-0F760BA56621}"/>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24</a:t>
            </a:fld>
            <a:endParaRPr lang="en-US"/>
          </a:p>
        </p:txBody>
      </p:sp>
      <p:sp>
        <p:nvSpPr>
          <p:cNvPr id="5" name="Rectangle 4">
            <a:extLst>
              <a:ext uri="{FF2B5EF4-FFF2-40B4-BE49-F238E27FC236}">
                <a16:creationId xmlns:a16="http://schemas.microsoft.com/office/drawing/2014/main" id="{62D02328-1928-4689-9777-C1ECBA9C70CF}"/>
              </a:ext>
            </a:extLst>
          </p:cNvPr>
          <p:cNvSpPr/>
          <p:nvPr/>
        </p:nvSpPr>
        <p:spPr>
          <a:xfrm>
            <a:off x="110836" y="55418"/>
            <a:ext cx="11979564" cy="6582929"/>
          </a:xfrm>
          <a:prstGeom prst="rect">
            <a:avLst/>
          </a:prstGeom>
          <a:solidFill>
            <a:schemeClr val="accent1">
              <a:lumMod val="40000"/>
              <a:lumOff val="60000"/>
            </a:schemeClr>
          </a:solidFill>
          <a:ln w="228600">
            <a:solidFill>
              <a:schemeClr val="accent5">
                <a:lumMod val="50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28</a:t>
            </a:r>
          </a:p>
        </p:txBody>
      </p:sp>
      <p:sp>
        <p:nvSpPr>
          <p:cNvPr id="4" name="Rectangle 3">
            <a:extLst>
              <a:ext uri="{FF2B5EF4-FFF2-40B4-BE49-F238E27FC236}">
                <a16:creationId xmlns:a16="http://schemas.microsoft.com/office/drawing/2014/main" id="{C6515041-E353-4ADB-BC6D-5FD5CFB9173B}"/>
              </a:ext>
            </a:extLst>
          </p:cNvPr>
          <p:cNvSpPr/>
          <p:nvPr/>
        </p:nvSpPr>
        <p:spPr>
          <a:xfrm>
            <a:off x="240632" y="272557"/>
            <a:ext cx="11662610" cy="941283"/>
          </a:xfrm>
          <a:prstGeom prst="rect">
            <a:avLst/>
          </a:prstGeom>
        </p:spPr>
        <p:txBody>
          <a:bodyPr wrap="square">
            <a:spAutoFit/>
          </a:bodyPr>
          <a:lstStyle/>
          <a:p>
            <a:pPr algn="ctr">
              <a:spcAft>
                <a:spcPts val="500"/>
              </a:spcAft>
            </a:pPr>
            <a:r>
              <a:rPr lang="en-US" sz="4000" b="1" dirty="0"/>
              <a:t>Isaiah Messages to the Nations (Isa. 13-39)</a:t>
            </a:r>
            <a:r>
              <a:rPr lang="en-US" sz="3200" b="1" dirty="0"/>
              <a:t>       </a:t>
            </a:r>
          </a:p>
          <a:p>
            <a:pPr algn="r">
              <a:spcAft>
                <a:spcPts val="300"/>
              </a:spcAft>
            </a:pPr>
            <a:r>
              <a:rPr lang="en-US" sz="1100" b="1" dirty="0" err="1">
                <a:solidFill>
                  <a:schemeClr val="tx1"/>
                </a:solidFill>
                <a:latin typeface="Calibri" panose="020F0502020204030204" pitchFamily="34" charset="0"/>
              </a:rPr>
              <a:t>sss</a:t>
            </a:r>
            <a:endParaRPr lang="en-US" sz="1100" b="1" dirty="0">
              <a:solidFill>
                <a:schemeClr val="tx1"/>
              </a:solidFill>
              <a:latin typeface="Calibri" panose="020F0502020204030204" pitchFamily="34" charset="0"/>
            </a:endParaRPr>
          </a:p>
        </p:txBody>
      </p:sp>
      <p:sp>
        <p:nvSpPr>
          <p:cNvPr id="6" name="Rectangle 5">
            <a:extLst>
              <a:ext uri="{FF2B5EF4-FFF2-40B4-BE49-F238E27FC236}">
                <a16:creationId xmlns:a16="http://schemas.microsoft.com/office/drawing/2014/main" id="{87960A51-A595-4739-A398-49371A74217C}"/>
              </a:ext>
            </a:extLst>
          </p:cNvPr>
          <p:cNvSpPr/>
          <p:nvPr/>
        </p:nvSpPr>
        <p:spPr>
          <a:xfrm>
            <a:off x="5530152" y="920847"/>
            <a:ext cx="6363854" cy="5664596"/>
          </a:xfrm>
          <a:prstGeom prst="rect">
            <a:avLst/>
          </a:prstGeom>
          <a:solidFill>
            <a:schemeClr val="accent1">
              <a:lumMod val="20000"/>
              <a:lumOff val="80000"/>
            </a:schemeClr>
          </a:solidFill>
          <a:ln w="1143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000" b="1" dirty="0">
                <a:solidFill>
                  <a:schemeClr val="tx1"/>
                </a:solidFill>
              </a:rPr>
              <a:t>Isa 25:8  He will swallow up death forever, And the Lord GOD will wipe away tears from all faces; The rebuke of His people He will take away from all the earth; For the LORD has spoken.</a:t>
            </a:r>
          </a:p>
          <a:p>
            <a:pPr algn="just"/>
            <a:r>
              <a:rPr lang="en-US" sz="2000" b="1" dirty="0">
                <a:solidFill>
                  <a:schemeClr val="tx1"/>
                </a:solidFill>
              </a:rPr>
              <a:t>Isa 27:13  So it shall be in that day: The great trumpet will be blown; They will come, who are about to perish in the land of Assyria, And they who are outcasts in the land of Egypt, And shall worship the LORD in the holy mount at Jerusalem. </a:t>
            </a:r>
          </a:p>
          <a:p>
            <a:pPr algn="just"/>
            <a:r>
              <a:rPr lang="en-US" sz="2000" b="1" dirty="0">
                <a:solidFill>
                  <a:schemeClr val="tx1"/>
                </a:solidFill>
              </a:rPr>
              <a:t>Isa 29:1  "Woe to Ariel, to Ariel, the city where David dwelt! Add year to year; Let feasts come around. Isa 34:2  For the indignation of the LORD is against all nations, And His fury against all their armies; He has utterly destroyed them, He has given them over to the slaughter. </a:t>
            </a:r>
          </a:p>
          <a:p>
            <a:pPr algn="just"/>
            <a:r>
              <a:rPr lang="en-US" sz="2000" b="1" dirty="0">
                <a:solidFill>
                  <a:schemeClr val="tx1"/>
                </a:solidFill>
              </a:rPr>
              <a:t>Isa 35:5  Then the eyes of the blind shall be opened, And the ears of the deaf shall be unstopped. </a:t>
            </a:r>
          </a:p>
        </p:txBody>
      </p:sp>
      <p:sp>
        <p:nvSpPr>
          <p:cNvPr id="8" name="TextBox 7">
            <a:extLst>
              <a:ext uri="{FF2B5EF4-FFF2-40B4-BE49-F238E27FC236}">
                <a16:creationId xmlns:a16="http://schemas.microsoft.com/office/drawing/2014/main" id="{8B2504E9-3967-4602-8EE2-1A2FB1CDE980}"/>
              </a:ext>
            </a:extLst>
          </p:cNvPr>
          <p:cNvSpPr txBox="1"/>
          <p:nvPr/>
        </p:nvSpPr>
        <p:spPr>
          <a:xfrm>
            <a:off x="288758" y="920846"/>
            <a:ext cx="5063472" cy="5198859"/>
          </a:xfrm>
          <a:prstGeom prst="rect">
            <a:avLst/>
          </a:prstGeom>
          <a:noFill/>
        </p:spPr>
        <p:txBody>
          <a:bodyPr wrap="square" rtlCol="0">
            <a:spAutoFit/>
          </a:bodyPr>
          <a:lstStyle/>
          <a:p>
            <a:pPr marL="176213" indent="-176213">
              <a:buFont typeface="Arial" panose="020B0604020202020204" pitchFamily="34" charset="0"/>
              <a:buChar char="•"/>
            </a:pPr>
            <a:r>
              <a:rPr lang="en-US" sz="1600" b="1" dirty="0"/>
              <a:t>Isaiah 10 – Assyria   Isaiah 13-14 – Babylon </a:t>
            </a:r>
          </a:p>
          <a:p>
            <a:pPr marL="176213" indent="-176213">
              <a:buFont typeface="Arial" panose="020B0604020202020204" pitchFamily="34" charset="0"/>
              <a:buChar char="•"/>
            </a:pPr>
            <a:r>
              <a:rPr lang="en-US" sz="1600" b="1" dirty="0"/>
              <a:t>Isaiah 15-16 – Moab  Isaiah 17 – Damascus</a:t>
            </a:r>
          </a:p>
          <a:p>
            <a:pPr marL="176213" indent="-176213">
              <a:buFont typeface="Arial" panose="020B0604020202020204" pitchFamily="34" charset="0"/>
              <a:buChar char="•"/>
            </a:pPr>
            <a:r>
              <a:rPr lang="en-US" sz="1600" b="1" dirty="0"/>
              <a:t>Isaiah 18 – Beyond Ethiopian rivers</a:t>
            </a:r>
          </a:p>
          <a:p>
            <a:pPr marL="176213" indent="-176213">
              <a:lnSpc>
                <a:spcPts val="1920"/>
              </a:lnSpc>
              <a:buFont typeface="Arial" panose="020B0604020202020204" pitchFamily="34" charset="0"/>
              <a:buChar char="•"/>
            </a:pPr>
            <a:r>
              <a:rPr lang="en-US" sz="1600" b="1" dirty="0"/>
              <a:t>Isaiah 19 – Egypt 20 – Ethiopia &amp; Egypt</a:t>
            </a:r>
          </a:p>
          <a:p>
            <a:pPr marL="176213" indent="-176213">
              <a:buFont typeface="Arial" panose="020B0604020202020204" pitchFamily="34" charset="0"/>
              <a:buChar char="•"/>
            </a:pPr>
            <a:r>
              <a:rPr lang="en-US" sz="1600" b="1" dirty="0"/>
              <a:t>Isaiah 21 – Babylon ??   Isaiah 22 – Jerusalem</a:t>
            </a:r>
          </a:p>
          <a:p>
            <a:pPr marL="176213" indent="-176213">
              <a:buFont typeface="Arial" panose="020B0604020202020204" pitchFamily="34" charset="0"/>
              <a:buChar char="•"/>
            </a:pPr>
            <a:r>
              <a:rPr lang="en-US" sz="1600" b="1" dirty="0"/>
              <a:t>Isaiah 23 – </a:t>
            </a:r>
            <a:r>
              <a:rPr lang="en-US" sz="1600" b="1" dirty="0" err="1"/>
              <a:t>Tyre</a:t>
            </a:r>
            <a:r>
              <a:rPr lang="en-US" sz="1600" b="1" dirty="0"/>
              <a:t>  Isaiah 24-25 – Whole earth</a:t>
            </a:r>
          </a:p>
          <a:p>
            <a:pPr marL="176213" indent="-176213">
              <a:spcAft>
                <a:spcPts val="600"/>
              </a:spcAft>
              <a:buFont typeface="Arial" panose="020B0604020202020204" pitchFamily="34" charset="0"/>
              <a:buChar char="•"/>
            </a:pPr>
            <a:r>
              <a:rPr lang="en-US" sz="2400" b="1" dirty="0"/>
              <a:t>Isaiah 25-26 – Future blessing on Judah</a:t>
            </a:r>
          </a:p>
          <a:p>
            <a:pPr marL="176213" indent="-176213">
              <a:spcAft>
                <a:spcPts val="600"/>
              </a:spcAft>
              <a:buFont typeface="Arial" panose="020B0604020202020204" pitchFamily="34" charset="0"/>
              <a:buChar char="•"/>
            </a:pPr>
            <a:r>
              <a:rPr lang="en-US" sz="2400" b="1" dirty="0"/>
              <a:t>Isaiah 27 – Northern Kingdom Redemption</a:t>
            </a:r>
          </a:p>
          <a:p>
            <a:pPr marL="176213" indent="-176213">
              <a:spcAft>
                <a:spcPts val="600"/>
              </a:spcAft>
              <a:buFont typeface="Arial" panose="020B0604020202020204" pitchFamily="34" charset="0"/>
              <a:buChar char="•"/>
            </a:pPr>
            <a:r>
              <a:rPr lang="en-US" sz="2400" b="1" dirty="0"/>
              <a:t>Isaiah 28 – Israel (Cornerstone in Jerusalem)</a:t>
            </a:r>
          </a:p>
          <a:p>
            <a:pPr marL="176213" indent="-176213">
              <a:spcAft>
                <a:spcPts val="600"/>
              </a:spcAft>
              <a:buFont typeface="Arial" panose="020B0604020202020204" pitchFamily="34" charset="0"/>
              <a:buChar char="•"/>
            </a:pPr>
            <a:r>
              <a:rPr lang="en-US" sz="2400" b="1" dirty="0"/>
              <a:t>Isaiah 29-32 – Judgment against Jerusalem</a:t>
            </a:r>
          </a:p>
          <a:p>
            <a:pPr marL="176213" indent="-176213">
              <a:spcAft>
                <a:spcPts val="600"/>
              </a:spcAft>
              <a:buFont typeface="Arial" panose="020B0604020202020204" pitchFamily="34" charset="0"/>
              <a:buChar char="•"/>
            </a:pPr>
            <a:r>
              <a:rPr lang="en-US" sz="2400" b="1" dirty="0"/>
              <a:t>Isaiah 34 – All Nations</a:t>
            </a:r>
            <a:endParaRPr lang="en-US" sz="1600" b="1" dirty="0"/>
          </a:p>
        </p:txBody>
      </p:sp>
      <p:sp>
        <p:nvSpPr>
          <p:cNvPr id="9" name="Oval 8">
            <a:extLst>
              <a:ext uri="{FF2B5EF4-FFF2-40B4-BE49-F238E27FC236}">
                <a16:creationId xmlns:a16="http://schemas.microsoft.com/office/drawing/2014/main" id="{829D0B81-2EBB-400D-9C57-08AFB2527ACE}"/>
              </a:ext>
            </a:extLst>
          </p:cNvPr>
          <p:cNvSpPr/>
          <p:nvPr/>
        </p:nvSpPr>
        <p:spPr>
          <a:xfrm>
            <a:off x="5842248" y="4588351"/>
            <a:ext cx="2455932" cy="452279"/>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49890905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A72929F2-AB3E-4B47-83EA-543C0CBB6EC9}"/>
              </a:ext>
            </a:extLst>
          </p:cNvPr>
          <p:cNvCxnSpPr>
            <a:cxnSpLocks/>
          </p:cNvCxnSpPr>
          <p:nvPr/>
        </p:nvCxnSpPr>
        <p:spPr>
          <a:xfrm flipV="1">
            <a:off x="1080664" y="2227568"/>
            <a:ext cx="0" cy="70339"/>
          </a:xfrm>
          <a:prstGeom prst="line">
            <a:avLst/>
          </a:prstGeom>
        </p:spPr>
        <p:style>
          <a:lnRef idx="1">
            <a:schemeClr val="accent1"/>
          </a:lnRef>
          <a:fillRef idx="0">
            <a:schemeClr val="accent1"/>
          </a:fillRef>
          <a:effectRef idx="0">
            <a:schemeClr val="accent1"/>
          </a:effectRef>
          <a:fontRef idx="minor">
            <a:schemeClr val="tx1"/>
          </a:fontRef>
        </p:style>
      </p:cxnSp>
      <p:sp>
        <p:nvSpPr>
          <p:cNvPr id="2" name="Slide Number Placeholder 1">
            <a:extLst>
              <a:ext uri="{FF2B5EF4-FFF2-40B4-BE49-F238E27FC236}">
                <a16:creationId xmlns:a16="http://schemas.microsoft.com/office/drawing/2014/main" id="{840C108E-47EF-4059-9E42-0F760BA56621}"/>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25</a:t>
            </a:fld>
            <a:endParaRPr lang="en-US"/>
          </a:p>
        </p:txBody>
      </p:sp>
      <p:sp>
        <p:nvSpPr>
          <p:cNvPr id="5" name="Rectangle 4">
            <a:extLst>
              <a:ext uri="{FF2B5EF4-FFF2-40B4-BE49-F238E27FC236}">
                <a16:creationId xmlns:a16="http://schemas.microsoft.com/office/drawing/2014/main" id="{62D02328-1928-4689-9777-C1ECBA9C70CF}"/>
              </a:ext>
            </a:extLst>
          </p:cNvPr>
          <p:cNvSpPr/>
          <p:nvPr/>
        </p:nvSpPr>
        <p:spPr>
          <a:xfrm>
            <a:off x="110836" y="55418"/>
            <a:ext cx="11979564" cy="6582929"/>
          </a:xfrm>
          <a:prstGeom prst="rect">
            <a:avLst/>
          </a:prstGeom>
          <a:solidFill>
            <a:schemeClr val="accent1">
              <a:lumMod val="40000"/>
              <a:lumOff val="60000"/>
            </a:schemeClr>
          </a:solidFill>
          <a:ln w="228600">
            <a:solidFill>
              <a:schemeClr val="accent5">
                <a:lumMod val="50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28</a:t>
            </a:r>
          </a:p>
        </p:txBody>
      </p:sp>
      <p:sp>
        <p:nvSpPr>
          <p:cNvPr id="4" name="Rectangle 3">
            <a:extLst>
              <a:ext uri="{FF2B5EF4-FFF2-40B4-BE49-F238E27FC236}">
                <a16:creationId xmlns:a16="http://schemas.microsoft.com/office/drawing/2014/main" id="{C6515041-E353-4ADB-BC6D-5FD5CFB9173B}"/>
              </a:ext>
            </a:extLst>
          </p:cNvPr>
          <p:cNvSpPr/>
          <p:nvPr/>
        </p:nvSpPr>
        <p:spPr>
          <a:xfrm>
            <a:off x="240632" y="272557"/>
            <a:ext cx="11662610" cy="941283"/>
          </a:xfrm>
          <a:prstGeom prst="rect">
            <a:avLst/>
          </a:prstGeom>
        </p:spPr>
        <p:txBody>
          <a:bodyPr wrap="square">
            <a:spAutoFit/>
          </a:bodyPr>
          <a:lstStyle/>
          <a:p>
            <a:pPr algn="ctr">
              <a:spcAft>
                <a:spcPts val="500"/>
              </a:spcAft>
            </a:pPr>
            <a:r>
              <a:rPr lang="en-US" sz="4000" b="1" dirty="0"/>
              <a:t>Isaiah Messages to the Nations (Isa. 13-39)</a:t>
            </a:r>
            <a:r>
              <a:rPr lang="en-US" sz="3200" b="1" dirty="0"/>
              <a:t>       </a:t>
            </a:r>
          </a:p>
          <a:p>
            <a:pPr algn="r">
              <a:spcAft>
                <a:spcPts val="300"/>
              </a:spcAft>
            </a:pPr>
            <a:r>
              <a:rPr lang="en-US" sz="1100" b="1" dirty="0" err="1">
                <a:solidFill>
                  <a:schemeClr val="tx1"/>
                </a:solidFill>
                <a:latin typeface="Calibri" panose="020F0502020204030204" pitchFamily="34" charset="0"/>
              </a:rPr>
              <a:t>sss</a:t>
            </a:r>
            <a:endParaRPr lang="en-US" sz="1100" b="1" dirty="0">
              <a:solidFill>
                <a:schemeClr val="tx1"/>
              </a:solidFill>
              <a:latin typeface="Calibri" panose="020F0502020204030204" pitchFamily="34" charset="0"/>
            </a:endParaRPr>
          </a:p>
        </p:txBody>
      </p:sp>
      <p:sp>
        <p:nvSpPr>
          <p:cNvPr id="6" name="Rectangle 5">
            <a:extLst>
              <a:ext uri="{FF2B5EF4-FFF2-40B4-BE49-F238E27FC236}">
                <a16:creationId xmlns:a16="http://schemas.microsoft.com/office/drawing/2014/main" id="{87960A51-A595-4739-A398-49371A74217C}"/>
              </a:ext>
            </a:extLst>
          </p:cNvPr>
          <p:cNvSpPr/>
          <p:nvPr/>
        </p:nvSpPr>
        <p:spPr>
          <a:xfrm>
            <a:off x="5530152" y="920847"/>
            <a:ext cx="6363854" cy="5664596"/>
          </a:xfrm>
          <a:prstGeom prst="rect">
            <a:avLst/>
          </a:prstGeom>
          <a:solidFill>
            <a:schemeClr val="accent1">
              <a:lumMod val="20000"/>
              <a:lumOff val="80000"/>
            </a:schemeClr>
          </a:solidFill>
          <a:ln w="1143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000" b="1" dirty="0">
                <a:solidFill>
                  <a:schemeClr val="tx1"/>
                </a:solidFill>
              </a:rPr>
              <a:t>Isa 25:8  He will swallow up death forever, And the Lord GOD will wipe away tears from all faces; The rebuke of His people He will take away from all the earth; For the LORD has spoken.</a:t>
            </a:r>
          </a:p>
          <a:p>
            <a:pPr algn="just"/>
            <a:r>
              <a:rPr lang="en-US" sz="2000" b="1" dirty="0">
                <a:solidFill>
                  <a:schemeClr val="tx1"/>
                </a:solidFill>
              </a:rPr>
              <a:t>Isa 27:13  So it shall be in that day: The great trumpet will be blown; They will come, who are about to perish in the land of Assyria, And they who are outcasts in the land of Egypt, And shall worship the LORD in the holy mount at Jerusalem. </a:t>
            </a:r>
          </a:p>
          <a:p>
            <a:pPr algn="just"/>
            <a:r>
              <a:rPr lang="en-US" sz="2000" b="1" dirty="0">
                <a:solidFill>
                  <a:schemeClr val="tx1"/>
                </a:solidFill>
              </a:rPr>
              <a:t>Isa 29:1  "Woe to Ariel, to Ariel, the city where David dwelt! Add year to year; Let feasts come around. Isa 34:2  For the indignation of the LORD is against all nations, And His fury against all their armies; He has utterly destroyed them, He has given them over to the slaughter. </a:t>
            </a:r>
          </a:p>
          <a:p>
            <a:pPr algn="just"/>
            <a:r>
              <a:rPr lang="en-US" sz="2000" b="1" dirty="0">
                <a:solidFill>
                  <a:schemeClr val="tx1"/>
                </a:solidFill>
              </a:rPr>
              <a:t>Isa 35:5  Then the eyes of the blind shall be opened, And the ears of the deaf shall be unstopped. </a:t>
            </a:r>
          </a:p>
        </p:txBody>
      </p:sp>
      <p:sp>
        <p:nvSpPr>
          <p:cNvPr id="8" name="TextBox 7">
            <a:extLst>
              <a:ext uri="{FF2B5EF4-FFF2-40B4-BE49-F238E27FC236}">
                <a16:creationId xmlns:a16="http://schemas.microsoft.com/office/drawing/2014/main" id="{8B2504E9-3967-4602-8EE2-1A2FB1CDE980}"/>
              </a:ext>
            </a:extLst>
          </p:cNvPr>
          <p:cNvSpPr txBox="1"/>
          <p:nvPr/>
        </p:nvSpPr>
        <p:spPr>
          <a:xfrm>
            <a:off x="288758" y="920846"/>
            <a:ext cx="5063472" cy="5645135"/>
          </a:xfrm>
          <a:prstGeom prst="rect">
            <a:avLst/>
          </a:prstGeom>
          <a:noFill/>
        </p:spPr>
        <p:txBody>
          <a:bodyPr wrap="square" rtlCol="0">
            <a:spAutoFit/>
          </a:bodyPr>
          <a:lstStyle/>
          <a:p>
            <a:pPr marL="176213" indent="-176213">
              <a:buFont typeface="Arial" panose="020B0604020202020204" pitchFamily="34" charset="0"/>
              <a:buChar char="•"/>
            </a:pPr>
            <a:r>
              <a:rPr lang="en-US" sz="1600" b="1" dirty="0"/>
              <a:t>Isaiah 10 – Assyria   Isaiah 13-14 – Babylon </a:t>
            </a:r>
          </a:p>
          <a:p>
            <a:pPr marL="176213" indent="-176213">
              <a:buFont typeface="Arial" panose="020B0604020202020204" pitchFamily="34" charset="0"/>
              <a:buChar char="•"/>
            </a:pPr>
            <a:r>
              <a:rPr lang="en-US" sz="1600" b="1" dirty="0"/>
              <a:t>Isaiah 15-16 – Moab  Isaiah 17 – Damascus</a:t>
            </a:r>
          </a:p>
          <a:p>
            <a:pPr marL="176213" indent="-176213">
              <a:buFont typeface="Arial" panose="020B0604020202020204" pitchFamily="34" charset="0"/>
              <a:buChar char="•"/>
            </a:pPr>
            <a:r>
              <a:rPr lang="en-US" sz="1600" b="1" dirty="0"/>
              <a:t>Isaiah 18 – Beyond Ethiopian rivers</a:t>
            </a:r>
          </a:p>
          <a:p>
            <a:pPr marL="176213" indent="-176213">
              <a:lnSpc>
                <a:spcPts val="1920"/>
              </a:lnSpc>
              <a:buFont typeface="Arial" panose="020B0604020202020204" pitchFamily="34" charset="0"/>
              <a:buChar char="•"/>
            </a:pPr>
            <a:r>
              <a:rPr lang="en-US" sz="1600" b="1" dirty="0"/>
              <a:t>Isaiah 19 – Egypt 20 – Ethiopia &amp; Egypt</a:t>
            </a:r>
          </a:p>
          <a:p>
            <a:pPr marL="176213" indent="-176213">
              <a:buFont typeface="Arial" panose="020B0604020202020204" pitchFamily="34" charset="0"/>
              <a:buChar char="•"/>
            </a:pPr>
            <a:r>
              <a:rPr lang="en-US" sz="1600" b="1" dirty="0"/>
              <a:t>Isaiah 21 – Babylon ??   Isaiah 22 – Jerusalem</a:t>
            </a:r>
          </a:p>
          <a:p>
            <a:pPr marL="176213" indent="-176213">
              <a:buFont typeface="Arial" panose="020B0604020202020204" pitchFamily="34" charset="0"/>
              <a:buChar char="•"/>
            </a:pPr>
            <a:r>
              <a:rPr lang="en-US" sz="1600" b="1" dirty="0"/>
              <a:t>Isaiah 23 – </a:t>
            </a:r>
            <a:r>
              <a:rPr lang="en-US" sz="1600" b="1" dirty="0" err="1"/>
              <a:t>Tyre</a:t>
            </a:r>
            <a:r>
              <a:rPr lang="en-US" sz="1600" b="1" dirty="0"/>
              <a:t>  Isaiah 24-25 – Whole earth</a:t>
            </a:r>
          </a:p>
          <a:p>
            <a:pPr marL="176213" indent="-176213">
              <a:spcAft>
                <a:spcPts val="600"/>
              </a:spcAft>
              <a:buFont typeface="Arial" panose="020B0604020202020204" pitchFamily="34" charset="0"/>
              <a:buChar char="•"/>
            </a:pPr>
            <a:r>
              <a:rPr lang="en-US" sz="2400" b="1" dirty="0"/>
              <a:t>Isaiah 25-26 – Future blessing on Judah</a:t>
            </a:r>
          </a:p>
          <a:p>
            <a:pPr marL="176213" indent="-176213">
              <a:spcAft>
                <a:spcPts val="600"/>
              </a:spcAft>
              <a:buFont typeface="Arial" panose="020B0604020202020204" pitchFamily="34" charset="0"/>
              <a:buChar char="•"/>
            </a:pPr>
            <a:r>
              <a:rPr lang="en-US" sz="2400" b="1" dirty="0"/>
              <a:t>Isaiah 27 – Northern Kingdom Redemption</a:t>
            </a:r>
          </a:p>
          <a:p>
            <a:pPr marL="176213" indent="-176213">
              <a:spcAft>
                <a:spcPts val="600"/>
              </a:spcAft>
              <a:buFont typeface="Arial" panose="020B0604020202020204" pitchFamily="34" charset="0"/>
              <a:buChar char="•"/>
            </a:pPr>
            <a:r>
              <a:rPr lang="en-US" sz="2400" b="1" dirty="0"/>
              <a:t>Isaiah 28 – Israel (Cornerstone in Jerusalem)</a:t>
            </a:r>
          </a:p>
          <a:p>
            <a:pPr marL="176213" indent="-176213">
              <a:spcAft>
                <a:spcPts val="600"/>
              </a:spcAft>
              <a:buFont typeface="Arial" panose="020B0604020202020204" pitchFamily="34" charset="0"/>
              <a:buChar char="•"/>
            </a:pPr>
            <a:r>
              <a:rPr lang="en-US" sz="2400" b="1" dirty="0"/>
              <a:t>Isaiah 29-32 – Judgment against Jerusalem</a:t>
            </a:r>
          </a:p>
          <a:p>
            <a:pPr marL="176213" indent="-176213">
              <a:spcAft>
                <a:spcPts val="600"/>
              </a:spcAft>
              <a:buFont typeface="Arial" panose="020B0604020202020204" pitchFamily="34" charset="0"/>
              <a:buChar char="•"/>
            </a:pPr>
            <a:r>
              <a:rPr lang="en-US" sz="2400" b="1" dirty="0"/>
              <a:t>Isaiah 34 – All Nations</a:t>
            </a:r>
          </a:p>
          <a:p>
            <a:pPr marL="176213" indent="-176213">
              <a:spcAft>
                <a:spcPts val="600"/>
              </a:spcAft>
              <a:buFont typeface="Arial" panose="020B0604020202020204" pitchFamily="34" charset="0"/>
              <a:buChar char="•"/>
            </a:pPr>
            <a:r>
              <a:rPr lang="en-US" sz="2400" b="1" dirty="0"/>
              <a:t>Isaiah 35 – Messianic Psalm</a:t>
            </a:r>
            <a:endParaRPr lang="en-US" sz="1600" b="1" dirty="0"/>
          </a:p>
        </p:txBody>
      </p:sp>
      <p:sp>
        <p:nvSpPr>
          <p:cNvPr id="9" name="Oval 8">
            <a:extLst>
              <a:ext uri="{FF2B5EF4-FFF2-40B4-BE49-F238E27FC236}">
                <a16:creationId xmlns:a16="http://schemas.microsoft.com/office/drawing/2014/main" id="{1F42572F-8286-4226-B583-F3E5B707D177}"/>
              </a:ext>
            </a:extLst>
          </p:cNvPr>
          <p:cNvSpPr/>
          <p:nvPr/>
        </p:nvSpPr>
        <p:spPr>
          <a:xfrm>
            <a:off x="5520916" y="5484874"/>
            <a:ext cx="6363854" cy="1081107"/>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4422439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A72929F2-AB3E-4B47-83EA-543C0CBB6EC9}"/>
              </a:ext>
            </a:extLst>
          </p:cNvPr>
          <p:cNvCxnSpPr>
            <a:cxnSpLocks/>
          </p:cNvCxnSpPr>
          <p:nvPr/>
        </p:nvCxnSpPr>
        <p:spPr>
          <a:xfrm flipV="1">
            <a:off x="1080664" y="2227568"/>
            <a:ext cx="0" cy="70339"/>
          </a:xfrm>
          <a:prstGeom prst="line">
            <a:avLst/>
          </a:prstGeom>
        </p:spPr>
        <p:style>
          <a:lnRef idx="1">
            <a:schemeClr val="accent1"/>
          </a:lnRef>
          <a:fillRef idx="0">
            <a:schemeClr val="accent1"/>
          </a:fillRef>
          <a:effectRef idx="0">
            <a:schemeClr val="accent1"/>
          </a:effectRef>
          <a:fontRef idx="minor">
            <a:schemeClr val="tx1"/>
          </a:fontRef>
        </p:style>
      </p:cxnSp>
      <p:sp>
        <p:nvSpPr>
          <p:cNvPr id="2" name="Slide Number Placeholder 1">
            <a:extLst>
              <a:ext uri="{FF2B5EF4-FFF2-40B4-BE49-F238E27FC236}">
                <a16:creationId xmlns:a16="http://schemas.microsoft.com/office/drawing/2014/main" id="{840C108E-47EF-4059-9E42-0F760BA56621}"/>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26</a:t>
            </a:fld>
            <a:endParaRPr lang="en-US"/>
          </a:p>
        </p:txBody>
      </p:sp>
      <p:sp>
        <p:nvSpPr>
          <p:cNvPr id="5" name="Rectangle 4">
            <a:extLst>
              <a:ext uri="{FF2B5EF4-FFF2-40B4-BE49-F238E27FC236}">
                <a16:creationId xmlns:a16="http://schemas.microsoft.com/office/drawing/2014/main" id="{62D02328-1928-4689-9777-C1ECBA9C70CF}"/>
              </a:ext>
            </a:extLst>
          </p:cNvPr>
          <p:cNvSpPr/>
          <p:nvPr/>
        </p:nvSpPr>
        <p:spPr>
          <a:xfrm>
            <a:off x="110836" y="55418"/>
            <a:ext cx="11979564" cy="6582929"/>
          </a:xfrm>
          <a:prstGeom prst="rect">
            <a:avLst/>
          </a:prstGeom>
          <a:solidFill>
            <a:schemeClr val="accent1">
              <a:lumMod val="40000"/>
              <a:lumOff val="60000"/>
            </a:schemeClr>
          </a:solidFill>
          <a:ln w="228600">
            <a:solidFill>
              <a:schemeClr val="accent5">
                <a:lumMod val="50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28</a:t>
            </a:r>
          </a:p>
        </p:txBody>
      </p:sp>
      <p:sp>
        <p:nvSpPr>
          <p:cNvPr id="4" name="Rectangle 3">
            <a:extLst>
              <a:ext uri="{FF2B5EF4-FFF2-40B4-BE49-F238E27FC236}">
                <a16:creationId xmlns:a16="http://schemas.microsoft.com/office/drawing/2014/main" id="{C6515041-E353-4ADB-BC6D-5FD5CFB9173B}"/>
              </a:ext>
            </a:extLst>
          </p:cNvPr>
          <p:cNvSpPr/>
          <p:nvPr/>
        </p:nvSpPr>
        <p:spPr>
          <a:xfrm>
            <a:off x="240632" y="272557"/>
            <a:ext cx="11662610" cy="941283"/>
          </a:xfrm>
          <a:prstGeom prst="rect">
            <a:avLst/>
          </a:prstGeom>
        </p:spPr>
        <p:txBody>
          <a:bodyPr wrap="square">
            <a:spAutoFit/>
          </a:bodyPr>
          <a:lstStyle/>
          <a:p>
            <a:pPr algn="ctr">
              <a:spcAft>
                <a:spcPts val="500"/>
              </a:spcAft>
            </a:pPr>
            <a:r>
              <a:rPr lang="en-US" sz="4000" b="1" dirty="0"/>
              <a:t>Isaiah Messages to the Nations (Isa. 13-39)</a:t>
            </a:r>
            <a:r>
              <a:rPr lang="en-US" sz="3200" b="1" dirty="0"/>
              <a:t>       </a:t>
            </a:r>
          </a:p>
          <a:p>
            <a:pPr algn="r">
              <a:spcAft>
                <a:spcPts val="300"/>
              </a:spcAft>
            </a:pPr>
            <a:r>
              <a:rPr lang="en-US" sz="1100" b="1" dirty="0" err="1">
                <a:solidFill>
                  <a:schemeClr val="tx1"/>
                </a:solidFill>
                <a:latin typeface="Calibri" panose="020F0502020204030204" pitchFamily="34" charset="0"/>
              </a:rPr>
              <a:t>sss</a:t>
            </a:r>
            <a:endParaRPr lang="en-US" sz="1100" b="1" dirty="0">
              <a:solidFill>
                <a:schemeClr val="tx1"/>
              </a:solidFill>
              <a:latin typeface="Calibri" panose="020F0502020204030204" pitchFamily="34" charset="0"/>
            </a:endParaRPr>
          </a:p>
        </p:txBody>
      </p:sp>
      <p:sp>
        <p:nvSpPr>
          <p:cNvPr id="6" name="Rectangle 5">
            <a:extLst>
              <a:ext uri="{FF2B5EF4-FFF2-40B4-BE49-F238E27FC236}">
                <a16:creationId xmlns:a16="http://schemas.microsoft.com/office/drawing/2014/main" id="{87960A51-A595-4739-A398-49371A74217C}"/>
              </a:ext>
            </a:extLst>
          </p:cNvPr>
          <p:cNvSpPr/>
          <p:nvPr/>
        </p:nvSpPr>
        <p:spPr>
          <a:xfrm>
            <a:off x="5530152" y="886557"/>
            <a:ext cx="6363854" cy="5664596"/>
          </a:xfrm>
          <a:prstGeom prst="rect">
            <a:avLst/>
          </a:prstGeom>
          <a:solidFill>
            <a:schemeClr val="accent1">
              <a:lumMod val="20000"/>
              <a:lumOff val="80000"/>
            </a:schemeClr>
          </a:solidFill>
          <a:ln w="1143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000" b="1" dirty="0">
                <a:solidFill>
                  <a:schemeClr val="tx1"/>
                </a:solidFill>
              </a:rPr>
              <a:t>Isa 36:1  Now it came to pass in the fourteenth year of King Hezekiah that Sennacherib king of Assyria came up against all the fortified cities of Judah and took them. </a:t>
            </a:r>
          </a:p>
          <a:p>
            <a:pPr algn="just"/>
            <a:r>
              <a:rPr lang="en-US" sz="2000" b="1" dirty="0">
                <a:solidFill>
                  <a:schemeClr val="tx1"/>
                </a:solidFill>
              </a:rPr>
              <a:t>Isa 37:2  Then he sent Eliakim, who was over the household, Shebna the scribe, and the elders of the priests, covered with sackcloth, to Isaiah the prophet, the son of </a:t>
            </a:r>
            <a:r>
              <a:rPr lang="en-US" sz="2000" b="1" dirty="0" err="1">
                <a:solidFill>
                  <a:schemeClr val="tx1"/>
                </a:solidFill>
              </a:rPr>
              <a:t>Amoz</a:t>
            </a:r>
            <a:r>
              <a:rPr lang="en-US" sz="2000" b="1" dirty="0">
                <a:solidFill>
                  <a:schemeClr val="tx1"/>
                </a:solidFill>
              </a:rPr>
              <a:t>. </a:t>
            </a:r>
          </a:p>
          <a:p>
            <a:pPr algn="just"/>
            <a:r>
              <a:rPr lang="en-US" sz="2000" b="1" dirty="0">
                <a:solidFill>
                  <a:schemeClr val="tx1"/>
                </a:solidFill>
              </a:rPr>
              <a:t>Isa 38:1  In those days Hezekiah was sick and near death. And Isaiah the prophet, the son of </a:t>
            </a:r>
            <a:r>
              <a:rPr lang="en-US" sz="2000" b="1" dirty="0" err="1">
                <a:solidFill>
                  <a:schemeClr val="tx1"/>
                </a:solidFill>
              </a:rPr>
              <a:t>Amoz</a:t>
            </a:r>
            <a:r>
              <a:rPr lang="en-US" sz="2000" b="1" dirty="0">
                <a:solidFill>
                  <a:schemeClr val="tx1"/>
                </a:solidFill>
              </a:rPr>
              <a:t>, went to him and said to him, "Thus says the LORD: 'Set your house in order, for you shall die and not live.' " </a:t>
            </a:r>
          </a:p>
          <a:p>
            <a:pPr algn="just"/>
            <a:r>
              <a:rPr lang="en-US" sz="2000" b="1" dirty="0">
                <a:solidFill>
                  <a:schemeClr val="tx1"/>
                </a:solidFill>
              </a:rPr>
              <a:t>Isa 39:3  Then Isaiah the prophet went to King Hezekiah, and said to him, "What did these men say, and from where did they come to you?" So Hezekiah said, "They came to me from a far country, from Babylon. </a:t>
            </a:r>
          </a:p>
        </p:txBody>
      </p:sp>
      <p:sp>
        <p:nvSpPr>
          <p:cNvPr id="8" name="TextBox 7">
            <a:extLst>
              <a:ext uri="{FF2B5EF4-FFF2-40B4-BE49-F238E27FC236}">
                <a16:creationId xmlns:a16="http://schemas.microsoft.com/office/drawing/2014/main" id="{8B2504E9-3967-4602-8EE2-1A2FB1CDE980}"/>
              </a:ext>
            </a:extLst>
          </p:cNvPr>
          <p:cNvSpPr txBox="1"/>
          <p:nvPr/>
        </p:nvSpPr>
        <p:spPr>
          <a:xfrm>
            <a:off x="288758" y="920846"/>
            <a:ext cx="5151922" cy="3046988"/>
          </a:xfrm>
          <a:prstGeom prst="rect">
            <a:avLst/>
          </a:prstGeom>
          <a:noFill/>
        </p:spPr>
        <p:txBody>
          <a:bodyPr wrap="square" rtlCol="0">
            <a:spAutoFit/>
          </a:bodyPr>
          <a:lstStyle/>
          <a:p>
            <a:pPr marL="176213" indent="-176213">
              <a:buFont typeface="Arial" panose="020B0604020202020204" pitchFamily="34" charset="0"/>
              <a:buChar char="•"/>
            </a:pPr>
            <a:r>
              <a:rPr lang="en-US" sz="1600" b="1" dirty="0"/>
              <a:t>Isaiah 10 – Assyria   Isaiah 13-14 – Babylon </a:t>
            </a:r>
          </a:p>
          <a:p>
            <a:pPr marL="176213" indent="-176213">
              <a:buFont typeface="Arial" panose="020B0604020202020204" pitchFamily="34" charset="0"/>
              <a:buChar char="•"/>
            </a:pPr>
            <a:r>
              <a:rPr lang="en-US" sz="1600" b="1" dirty="0"/>
              <a:t>Isaiah 15-16 – Moab  Isaiah 17 – Damascus</a:t>
            </a:r>
          </a:p>
          <a:p>
            <a:pPr marL="176213" indent="-176213">
              <a:buFont typeface="Arial" panose="020B0604020202020204" pitchFamily="34" charset="0"/>
              <a:buChar char="•"/>
            </a:pPr>
            <a:r>
              <a:rPr lang="en-US" sz="1600" b="1" dirty="0"/>
              <a:t>Isaiah 18 – Beyond Ethiopian rivers</a:t>
            </a:r>
          </a:p>
          <a:p>
            <a:pPr marL="176213" indent="-176213">
              <a:buFont typeface="Arial" panose="020B0604020202020204" pitchFamily="34" charset="0"/>
              <a:buChar char="•"/>
            </a:pPr>
            <a:r>
              <a:rPr lang="en-US" sz="1600" b="1" dirty="0"/>
              <a:t>Isaiah 19 – Egypt 20 – Ethiopia &amp; Egypt</a:t>
            </a:r>
          </a:p>
          <a:p>
            <a:pPr marL="176213" indent="-176213">
              <a:buFont typeface="Arial" panose="020B0604020202020204" pitchFamily="34" charset="0"/>
              <a:buChar char="•"/>
            </a:pPr>
            <a:r>
              <a:rPr lang="en-US" sz="1600" b="1" dirty="0"/>
              <a:t>Isaiah 21 – Babylon ??   Isaiah 22 – Jerusalem</a:t>
            </a:r>
          </a:p>
          <a:p>
            <a:pPr marL="176213" indent="-176213">
              <a:buFont typeface="Arial" panose="020B0604020202020204" pitchFamily="34" charset="0"/>
              <a:buChar char="•"/>
            </a:pPr>
            <a:r>
              <a:rPr lang="en-US" sz="1600" b="1" dirty="0"/>
              <a:t>Isaiah 23 – </a:t>
            </a:r>
            <a:r>
              <a:rPr lang="en-US" sz="1600" b="1" dirty="0" err="1"/>
              <a:t>Tyre</a:t>
            </a:r>
            <a:r>
              <a:rPr lang="en-US" sz="1600" b="1" dirty="0"/>
              <a:t>  Isaiah 24-25 – Whole earth</a:t>
            </a:r>
          </a:p>
          <a:p>
            <a:pPr marL="176213" indent="-176213">
              <a:buFont typeface="Arial" panose="020B0604020202020204" pitchFamily="34" charset="0"/>
              <a:buChar char="•"/>
            </a:pPr>
            <a:r>
              <a:rPr lang="en-US" sz="1600" b="1" dirty="0"/>
              <a:t>Isaiah 25-26 – Future blessing on Judah</a:t>
            </a:r>
          </a:p>
          <a:p>
            <a:pPr marL="176213" indent="-176213">
              <a:buFont typeface="Arial" panose="020B0604020202020204" pitchFamily="34" charset="0"/>
              <a:buChar char="•"/>
            </a:pPr>
            <a:r>
              <a:rPr lang="en-US" sz="1600" b="1" dirty="0"/>
              <a:t>Isaiah 27 – Northern Kingdom Redemption</a:t>
            </a:r>
          </a:p>
          <a:p>
            <a:pPr marL="176213" indent="-176213">
              <a:buFont typeface="Arial" panose="020B0604020202020204" pitchFamily="34" charset="0"/>
              <a:buChar char="•"/>
            </a:pPr>
            <a:r>
              <a:rPr lang="en-US" sz="1600" b="1" dirty="0"/>
              <a:t>Isaiah 28 – Israel (Cornerstone in Jerusalem)</a:t>
            </a:r>
          </a:p>
          <a:p>
            <a:pPr marL="176213" indent="-176213">
              <a:buFont typeface="Arial" panose="020B0604020202020204" pitchFamily="34" charset="0"/>
              <a:buChar char="•"/>
            </a:pPr>
            <a:r>
              <a:rPr lang="en-US" sz="1600" b="1" dirty="0"/>
              <a:t>Isaiah 29-32 – Judgment against Jerusalem</a:t>
            </a:r>
          </a:p>
          <a:p>
            <a:pPr marL="176213" indent="-176213">
              <a:buFont typeface="Arial" panose="020B0604020202020204" pitchFamily="34" charset="0"/>
              <a:buChar char="•"/>
            </a:pPr>
            <a:r>
              <a:rPr lang="en-US" sz="1600" b="1" dirty="0"/>
              <a:t>Isaiah 34–All Nations  Isaiah 35–Messianic Psalm</a:t>
            </a:r>
          </a:p>
          <a:p>
            <a:pPr marL="176213" indent="-176213">
              <a:spcAft>
                <a:spcPts val="600"/>
              </a:spcAft>
              <a:buFont typeface="Arial" panose="020B0604020202020204" pitchFamily="34" charset="0"/>
              <a:buChar char="•"/>
            </a:pPr>
            <a:r>
              <a:rPr lang="en-US" sz="1600" b="1" dirty="0"/>
              <a:t>-</a:t>
            </a:r>
          </a:p>
        </p:txBody>
      </p:sp>
      <p:sp>
        <p:nvSpPr>
          <p:cNvPr id="9" name="Oval 8">
            <a:extLst>
              <a:ext uri="{FF2B5EF4-FFF2-40B4-BE49-F238E27FC236}">
                <a16:creationId xmlns:a16="http://schemas.microsoft.com/office/drawing/2014/main" id="{4587C752-D9A8-49C8-B6CE-BEE7F558C742}"/>
              </a:ext>
            </a:extLst>
          </p:cNvPr>
          <p:cNvSpPr/>
          <p:nvPr/>
        </p:nvSpPr>
        <p:spPr>
          <a:xfrm>
            <a:off x="53474" y="803125"/>
            <a:ext cx="5135746" cy="3164709"/>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62961299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A72929F2-AB3E-4B47-83EA-543C0CBB6EC9}"/>
              </a:ext>
            </a:extLst>
          </p:cNvPr>
          <p:cNvCxnSpPr>
            <a:cxnSpLocks/>
          </p:cNvCxnSpPr>
          <p:nvPr/>
        </p:nvCxnSpPr>
        <p:spPr>
          <a:xfrm flipV="1">
            <a:off x="1080664" y="2227568"/>
            <a:ext cx="0" cy="70339"/>
          </a:xfrm>
          <a:prstGeom prst="line">
            <a:avLst/>
          </a:prstGeom>
        </p:spPr>
        <p:style>
          <a:lnRef idx="1">
            <a:schemeClr val="accent1"/>
          </a:lnRef>
          <a:fillRef idx="0">
            <a:schemeClr val="accent1"/>
          </a:fillRef>
          <a:effectRef idx="0">
            <a:schemeClr val="accent1"/>
          </a:effectRef>
          <a:fontRef idx="minor">
            <a:schemeClr val="tx1"/>
          </a:fontRef>
        </p:style>
      </p:cxnSp>
      <p:sp>
        <p:nvSpPr>
          <p:cNvPr id="2" name="Slide Number Placeholder 1">
            <a:extLst>
              <a:ext uri="{FF2B5EF4-FFF2-40B4-BE49-F238E27FC236}">
                <a16:creationId xmlns:a16="http://schemas.microsoft.com/office/drawing/2014/main" id="{840C108E-47EF-4059-9E42-0F760BA56621}"/>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27</a:t>
            </a:fld>
            <a:endParaRPr lang="en-US"/>
          </a:p>
        </p:txBody>
      </p:sp>
      <p:sp>
        <p:nvSpPr>
          <p:cNvPr id="5" name="Rectangle 4">
            <a:extLst>
              <a:ext uri="{FF2B5EF4-FFF2-40B4-BE49-F238E27FC236}">
                <a16:creationId xmlns:a16="http://schemas.microsoft.com/office/drawing/2014/main" id="{62D02328-1928-4689-9777-C1ECBA9C70CF}"/>
              </a:ext>
            </a:extLst>
          </p:cNvPr>
          <p:cNvSpPr/>
          <p:nvPr/>
        </p:nvSpPr>
        <p:spPr>
          <a:xfrm>
            <a:off x="110836" y="78278"/>
            <a:ext cx="11979564" cy="6582929"/>
          </a:xfrm>
          <a:prstGeom prst="rect">
            <a:avLst/>
          </a:prstGeom>
          <a:solidFill>
            <a:schemeClr val="accent1">
              <a:lumMod val="40000"/>
              <a:lumOff val="60000"/>
            </a:schemeClr>
          </a:solidFill>
          <a:ln w="228600">
            <a:solidFill>
              <a:schemeClr val="accent5">
                <a:lumMod val="50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28</a:t>
            </a:r>
          </a:p>
        </p:txBody>
      </p:sp>
      <p:sp>
        <p:nvSpPr>
          <p:cNvPr id="4" name="Rectangle 3">
            <a:extLst>
              <a:ext uri="{FF2B5EF4-FFF2-40B4-BE49-F238E27FC236}">
                <a16:creationId xmlns:a16="http://schemas.microsoft.com/office/drawing/2014/main" id="{C6515041-E353-4ADB-BC6D-5FD5CFB9173B}"/>
              </a:ext>
            </a:extLst>
          </p:cNvPr>
          <p:cNvSpPr/>
          <p:nvPr/>
        </p:nvSpPr>
        <p:spPr>
          <a:xfrm>
            <a:off x="240632" y="272557"/>
            <a:ext cx="11662610" cy="941283"/>
          </a:xfrm>
          <a:prstGeom prst="rect">
            <a:avLst/>
          </a:prstGeom>
        </p:spPr>
        <p:txBody>
          <a:bodyPr wrap="square">
            <a:spAutoFit/>
          </a:bodyPr>
          <a:lstStyle/>
          <a:p>
            <a:pPr algn="ctr">
              <a:spcAft>
                <a:spcPts val="500"/>
              </a:spcAft>
            </a:pPr>
            <a:r>
              <a:rPr lang="en-US" sz="4000" b="1" dirty="0"/>
              <a:t>Isaiah Messages to the Nations (Isa. 13-39)</a:t>
            </a:r>
            <a:r>
              <a:rPr lang="en-US" sz="3200" b="1" dirty="0"/>
              <a:t>       </a:t>
            </a:r>
          </a:p>
          <a:p>
            <a:pPr algn="r">
              <a:spcAft>
                <a:spcPts val="300"/>
              </a:spcAft>
            </a:pPr>
            <a:r>
              <a:rPr lang="en-US" sz="1100" b="1" dirty="0" err="1">
                <a:solidFill>
                  <a:schemeClr val="tx1"/>
                </a:solidFill>
                <a:latin typeface="Calibri" panose="020F0502020204030204" pitchFamily="34" charset="0"/>
              </a:rPr>
              <a:t>sss</a:t>
            </a:r>
            <a:endParaRPr lang="en-US" sz="1100" b="1" dirty="0">
              <a:solidFill>
                <a:schemeClr val="tx1"/>
              </a:solidFill>
              <a:latin typeface="Calibri" panose="020F0502020204030204" pitchFamily="34" charset="0"/>
            </a:endParaRPr>
          </a:p>
        </p:txBody>
      </p:sp>
      <p:sp>
        <p:nvSpPr>
          <p:cNvPr id="6" name="Rectangle 5">
            <a:extLst>
              <a:ext uri="{FF2B5EF4-FFF2-40B4-BE49-F238E27FC236}">
                <a16:creationId xmlns:a16="http://schemas.microsoft.com/office/drawing/2014/main" id="{87960A51-A595-4739-A398-49371A74217C}"/>
              </a:ext>
            </a:extLst>
          </p:cNvPr>
          <p:cNvSpPr/>
          <p:nvPr/>
        </p:nvSpPr>
        <p:spPr>
          <a:xfrm>
            <a:off x="5530152" y="886557"/>
            <a:ext cx="6363854" cy="5664596"/>
          </a:xfrm>
          <a:prstGeom prst="rect">
            <a:avLst/>
          </a:prstGeom>
          <a:solidFill>
            <a:schemeClr val="accent1">
              <a:lumMod val="20000"/>
              <a:lumOff val="80000"/>
            </a:schemeClr>
          </a:solidFill>
          <a:ln w="1143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000" b="1" dirty="0">
                <a:solidFill>
                  <a:schemeClr val="tx1"/>
                </a:solidFill>
              </a:rPr>
              <a:t>Isa 36:1  Now it came to pass in the fourteenth year of King Hezekiah that Sennacherib king of Assyria came up against all the fortified cities of Judah and took them. </a:t>
            </a:r>
          </a:p>
          <a:p>
            <a:pPr algn="just"/>
            <a:r>
              <a:rPr lang="en-US" sz="2000" b="1" dirty="0">
                <a:solidFill>
                  <a:schemeClr val="tx1"/>
                </a:solidFill>
              </a:rPr>
              <a:t>Isa 37:2  Then he sent Eliakim, who was over the household, Shebna the scribe, and the elders of the priests, covered with sackcloth, to Isaiah the prophet, the son of </a:t>
            </a:r>
            <a:r>
              <a:rPr lang="en-US" sz="2000" b="1" dirty="0" err="1">
                <a:solidFill>
                  <a:schemeClr val="tx1"/>
                </a:solidFill>
              </a:rPr>
              <a:t>Amoz</a:t>
            </a:r>
            <a:r>
              <a:rPr lang="en-US" sz="2000" b="1" dirty="0">
                <a:solidFill>
                  <a:schemeClr val="tx1"/>
                </a:solidFill>
              </a:rPr>
              <a:t>. </a:t>
            </a:r>
          </a:p>
          <a:p>
            <a:pPr algn="just"/>
            <a:r>
              <a:rPr lang="en-US" sz="2000" b="1" dirty="0">
                <a:solidFill>
                  <a:schemeClr val="tx1"/>
                </a:solidFill>
              </a:rPr>
              <a:t>Isa 38:1  In those days Hezekiah was sick and near death. And Isaiah the prophet, the son of </a:t>
            </a:r>
            <a:r>
              <a:rPr lang="en-US" sz="2000" b="1" dirty="0" err="1">
                <a:solidFill>
                  <a:schemeClr val="tx1"/>
                </a:solidFill>
              </a:rPr>
              <a:t>Amoz</a:t>
            </a:r>
            <a:r>
              <a:rPr lang="en-US" sz="2000" b="1" dirty="0">
                <a:solidFill>
                  <a:schemeClr val="tx1"/>
                </a:solidFill>
              </a:rPr>
              <a:t>, went to him and said to him, "Thus says the LORD: 'Set your house in order, for you shall die and not live.' " </a:t>
            </a:r>
          </a:p>
          <a:p>
            <a:pPr algn="just"/>
            <a:r>
              <a:rPr lang="en-US" sz="2000" b="1" dirty="0">
                <a:solidFill>
                  <a:schemeClr val="tx1"/>
                </a:solidFill>
              </a:rPr>
              <a:t>Isa 39:3  Then Isaiah the prophet went to King Hezekiah, and said to him, "What did these men say, and from where did they come to you?" So Hezekiah said, "They came to me from a far country, from Babylon. </a:t>
            </a:r>
          </a:p>
        </p:txBody>
      </p:sp>
      <p:sp>
        <p:nvSpPr>
          <p:cNvPr id="8" name="TextBox 7">
            <a:extLst>
              <a:ext uri="{FF2B5EF4-FFF2-40B4-BE49-F238E27FC236}">
                <a16:creationId xmlns:a16="http://schemas.microsoft.com/office/drawing/2014/main" id="{8B2504E9-3967-4602-8EE2-1A2FB1CDE980}"/>
              </a:ext>
            </a:extLst>
          </p:cNvPr>
          <p:cNvSpPr txBox="1"/>
          <p:nvPr/>
        </p:nvSpPr>
        <p:spPr>
          <a:xfrm>
            <a:off x="288758" y="920846"/>
            <a:ext cx="5151922" cy="3847207"/>
          </a:xfrm>
          <a:prstGeom prst="rect">
            <a:avLst/>
          </a:prstGeom>
          <a:noFill/>
        </p:spPr>
        <p:txBody>
          <a:bodyPr wrap="square" rtlCol="0">
            <a:spAutoFit/>
          </a:bodyPr>
          <a:lstStyle/>
          <a:p>
            <a:pPr marL="176213" indent="-176213">
              <a:buFont typeface="Arial" panose="020B0604020202020204" pitchFamily="34" charset="0"/>
              <a:buChar char="•"/>
            </a:pPr>
            <a:r>
              <a:rPr lang="en-US" sz="1600" b="1" dirty="0"/>
              <a:t>Isaiah 10 – Assyria   Isaiah 13-14 – Babylon </a:t>
            </a:r>
          </a:p>
          <a:p>
            <a:pPr marL="176213" indent="-176213">
              <a:buFont typeface="Arial" panose="020B0604020202020204" pitchFamily="34" charset="0"/>
              <a:buChar char="•"/>
            </a:pPr>
            <a:r>
              <a:rPr lang="en-US" sz="1600" b="1" dirty="0"/>
              <a:t>Isaiah 15-16 – Moab  Isaiah 17 – Damascus</a:t>
            </a:r>
          </a:p>
          <a:p>
            <a:pPr marL="176213" indent="-176213">
              <a:buFont typeface="Arial" panose="020B0604020202020204" pitchFamily="34" charset="0"/>
              <a:buChar char="•"/>
            </a:pPr>
            <a:r>
              <a:rPr lang="en-US" sz="1600" b="1" dirty="0"/>
              <a:t>Isaiah 18 – Beyond Ethiopian rivers</a:t>
            </a:r>
          </a:p>
          <a:p>
            <a:pPr marL="176213" indent="-176213">
              <a:buFont typeface="Arial" panose="020B0604020202020204" pitchFamily="34" charset="0"/>
              <a:buChar char="•"/>
            </a:pPr>
            <a:r>
              <a:rPr lang="en-US" sz="1600" b="1" dirty="0"/>
              <a:t>Isaiah 19 – Egypt 20 – Ethiopia &amp; Egypt</a:t>
            </a:r>
          </a:p>
          <a:p>
            <a:pPr marL="176213" indent="-176213">
              <a:buFont typeface="Arial" panose="020B0604020202020204" pitchFamily="34" charset="0"/>
              <a:buChar char="•"/>
            </a:pPr>
            <a:r>
              <a:rPr lang="en-US" sz="1600" b="1" dirty="0"/>
              <a:t>Isaiah 21 – Babylon ??   Isaiah 22 – Jerusalem</a:t>
            </a:r>
          </a:p>
          <a:p>
            <a:pPr marL="176213" indent="-176213">
              <a:buFont typeface="Arial" panose="020B0604020202020204" pitchFamily="34" charset="0"/>
              <a:buChar char="•"/>
            </a:pPr>
            <a:r>
              <a:rPr lang="en-US" sz="1600" b="1" dirty="0"/>
              <a:t>Isaiah 23 – </a:t>
            </a:r>
            <a:r>
              <a:rPr lang="en-US" sz="1600" b="1" dirty="0" err="1"/>
              <a:t>Tyre</a:t>
            </a:r>
            <a:r>
              <a:rPr lang="en-US" sz="1600" b="1" dirty="0"/>
              <a:t>  Isaiah 24-25 – Whole earth</a:t>
            </a:r>
          </a:p>
          <a:p>
            <a:pPr marL="176213" indent="-176213">
              <a:buFont typeface="Arial" panose="020B0604020202020204" pitchFamily="34" charset="0"/>
              <a:buChar char="•"/>
            </a:pPr>
            <a:r>
              <a:rPr lang="en-US" sz="1600" b="1" dirty="0"/>
              <a:t>Isaiah 25-26 – Future blessing on Judah</a:t>
            </a:r>
          </a:p>
          <a:p>
            <a:pPr marL="176213" indent="-176213">
              <a:buFont typeface="Arial" panose="020B0604020202020204" pitchFamily="34" charset="0"/>
              <a:buChar char="•"/>
            </a:pPr>
            <a:r>
              <a:rPr lang="en-US" sz="1600" b="1" dirty="0"/>
              <a:t>Isaiah 27 – Northern Kingdom Redemption</a:t>
            </a:r>
          </a:p>
          <a:p>
            <a:pPr marL="176213" indent="-176213">
              <a:buFont typeface="Arial" panose="020B0604020202020204" pitchFamily="34" charset="0"/>
              <a:buChar char="•"/>
            </a:pPr>
            <a:r>
              <a:rPr lang="en-US" sz="1600" b="1" dirty="0"/>
              <a:t>Isaiah 28 – Israel (Cornerstone in Jerusalem)</a:t>
            </a:r>
          </a:p>
          <a:p>
            <a:pPr marL="176213" indent="-176213">
              <a:buFont typeface="Arial" panose="020B0604020202020204" pitchFamily="34" charset="0"/>
              <a:buChar char="•"/>
            </a:pPr>
            <a:r>
              <a:rPr lang="en-US" sz="1600" b="1" dirty="0"/>
              <a:t>Isaiah 29-32 – Judgment against Jerusalem</a:t>
            </a:r>
          </a:p>
          <a:p>
            <a:pPr marL="176213" indent="-176213">
              <a:buFont typeface="Arial" panose="020B0604020202020204" pitchFamily="34" charset="0"/>
              <a:buChar char="•"/>
            </a:pPr>
            <a:r>
              <a:rPr lang="en-US" sz="1600" b="1" dirty="0"/>
              <a:t>Isaiah 34–All Nations  Isaiah 35–Messianic psalm</a:t>
            </a:r>
          </a:p>
          <a:p>
            <a:endParaRPr lang="en-US" sz="2000" b="1" dirty="0"/>
          </a:p>
          <a:p>
            <a:pPr marL="176213" indent="-176213">
              <a:spcAft>
                <a:spcPts val="600"/>
              </a:spcAft>
              <a:buFont typeface="Arial" panose="020B0604020202020204" pitchFamily="34" charset="0"/>
              <a:buChar char="•"/>
            </a:pPr>
            <a:r>
              <a:rPr lang="en-US" sz="2400" b="1" dirty="0"/>
              <a:t>Isaiah 36-37 – Hezekiah, Isaiah and Assyria</a:t>
            </a:r>
            <a:endParaRPr lang="en-US" sz="1600" b="1" dirty="0"/>
          </a:p>
        </p:txBody>
      </p:sp>
      <p:sp>
        <p:nvSpPr>
          <p:cNvPr id="9" name="Oval 8">
            <a:extLst>
              <a:ext uri="{FF2B5EF4-FFF2-40B4-BE49-F238E27FC236}">
                <a16:creationId xmlns:a16="http://schemas.microsoft.com/office/drawing/2014/main" id="{F9D3A9E6-5500-4F3B-AC6F-FC111D643D11}"/>
              </a:ext>
            </a:extLst>
          </p:cNvPr>
          <p:cNvSpPr/>
          <p:nvPr/>
        </p:nvSpPr>
        <p:spPr>
          <a:xfrm>
            <a:off x="5922258" y="1204839"/>
            <a:ext cx="1838712" cy="452279"/>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F1CE8D13-47A0-4996-8245-FBFEED8D4DDF}"/>
              </a:ext>
            </a:extLst>
          </p:cNvPr>
          <p:cNvSpPr/>
          <p:nvPr/>
        </p:nvSpPr>
        <p:spPr>
          <a:xfrm>
            <a:off x="10357098" y="1213840"/>
            <a:ext cx="1442472" cy="452279"/>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a:extLst>
              <a:ext uri="{FF2B5EF4-FFF2-40B4-BE49-F238E27FC236}">
                <a16:creationId xmlns:a16="http://schemas.microsoft.com/office/drawing/2014/main" id="{8B70C2E7-342B-4216-A737-2383A2DFD584}"/>
              </a:ext>
            </a:extLst>
          </p:cNvPr>
          <p:cNvSpPr/>
          <p:nvPr/>
        </p:nvSpPr>
        <p:spPr>
          <a:xfrm>
            <a:off x="10357098" y="2719589"/>
            <a:ext cx="1224134" cy="452279"/>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63405960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A72929F2-AB3E-4B47-83EA-543C0CBB6EC9}"/>
              </a:ext>
            </a:extLst>
          </p:cNvPr>
          <p:cNvCxnSpPr>
            <a:cxnSpLocks/>
          </p:cNvCxnSpPr>
          <p:nvPr/>
        </p:nvCxnSpPr>
        <p:spPr>
          <a:xfrm flipV="1">
            <a:off x="1080664" y="2227568"/>
            <a:ext cx="0" cy="70339"/>
          </a:xfrm>
          <a:prstGeom prst="line">
            <a:avLst/>
          </a:prstGeom>
        </p:spPr>
        <p:style>
          <a:lnRef idx="1">
            <a:schemeClr val="accent1"/>
          </a:lnRef>
          <a:fillRef idx="0">
            <a:schemeClr val="accent1"/>
          </a:fillRef>
          <a:effectRef idx="0">
            <a:schemeClr val="accent1"/>
          </a:effectRef>
          <a:fontRef idx="minor">
            <a:schemeClr val="tx1"/>
          </a:fontRef>
        </p:style>
      </p:cxnSp>
      <p:sp>
        <p:nvSpPr>
          <p:cNvPr id="2" name="Slide Number Placeholder 1">
            <a:extLst>
              <a:ext uri="{FF2B5EF4-FFF2-40B4-BE49-F238E27FC236}">
                <a16:creationId xmlns:a16="http://schemas.microsoft.com/office/drawing/2014/main" id="{840C108E-47EF-4059-9E42-0F760BA56621}"/>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28</a:t>
            </a:fld>
            <a:endParaRPr lang="en-US"/>
          </a:p>
        </p:txBody>
      </p:sp>
      <p:sp>
        <p:nvSpPr>
          <p:cNvPr id="5" name="Rectangle 4">
            <a:extLst>
              <a:ext uri="{FF2B5EF4-FFF2-40B4-BE49-F238E27FC236}">
                <a16:creationId xmlns:a16="http://schemas.microsoft.com/office/drawing/2014/main" id="{62D02328-1928-4689-9777-C1ECBA9C70CF}"/>
              </a:ext>
            </a:extLst>
          </p:cNvPr>
          <p:cNvSpPr/>
          <p:nvPr/>
        </p:nvSpPr>
        <p:spPr>
          <a:xfrm>
            <a:off x="110836" y="55418"/>
            <a:ext cx="11979564" cy="6582929"/>
          </a:xfrm>
          <a:prstGeom prst="rect">
            <a:avLst/>
          </a:prstGeom>
          <a:solidFill>
            <a:schemeClr val="accent1">
              <a:lumMod val="40000"/>
              <a:lumOff val="60000"/>
            </a:schemeClr>
          </a:solidFill>
          <a:ln w="228600">
            <a:solidFill>
              <a:schemeClr val="accent5">
                <a:lumMod val="50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28</a:t>
            </a:r>
          </a:p>
        </p:txBody>
      </p:sp>
      <p:sp>
        <p:nvSpPr>
          <p:cNvPr id="4" name="Rectangle 3">
            <a:extLst>
              <a:ext uri="{FF2B5EF4-FFF2-40B4-BE49-F238E27FC236}">
                <a16:creationId xmlns:a16="http://schemas.microsoft.com/office/drawing/2014/main" id="{C6515041-E353-4ADB-BC6D-5FD5CFB9173B}"/>
              </a:ext>
            </a:extLst>
          </p:cNvPr>
          <p:cNvSpPr/>
          <p:nvPr/>
        </p:nvSpPr>
        <p:spPr>
          <a:xfrm>
            <a:off x="240632" y="272557"/>
            <a:ext cx="11662610" cy="941283"/>
          </a:xfrm>
          <a:prstGeom prst="rect">
            <a:avLst/>
          </a:prstGeom>
        </p:spPr>
        <p:txBody>
          <a:bodyPr wrap="square">
            <a:spAutoFit/>
          </a:bodyPr>
          <a:lstStyle/>
          <a:p>
            <a:pPr algn="ctr">
              <a:spcAft>
                <a:spcPts val="500"/>
              </a:spcAft>
            </a:pPr>
            <a:r>
              <a:rPr lang="en-US" sz="4000" b="1" dirty="0"/>
              <a:t>Isaiah Messages to the Nations (Isa. 13-39)</a:t>
            </a:r>
            <a:r>
              <a:rPr lang="en-US" sz="3200" b="1" dirty="0"/>
              <a:t>       </a:t>
            </a:r>
          </a:p>
          <a:p>
            <a:pPr algn="r">
              <a:spcAft>
                <a:spcPts val="300"/>
              </a:spcAft>
            </a:pPr>
            <a:r>
              <a:rPr lang="en-US" sz="1100" b="1" dirty="0" err="1">
                <a:solidFill>
                  <a:schemeClr val="tx1"/>
                </a:solidFill>
                <a:latin typeface="Calibri" panose="020F0502020204030204" pitchFamily="34" charset="0"/>
              </a:rPr>
              <a:t>sss</a:t>
            </a:r>
            <a:endParaRPr lang="en-US" sz="1100" b="1" dirty="0">
              <a:solidFill>
                <a:schemeClr val="tx1"/>
              </a:solidFill>
              <a:latin typeface="Calibri" panose="020F0502020204030204" pitchFamily="34" charset="0"/>
            </a:endParaRPr>
          </a:p>
        </p:txBody>
      </p:sp>
      <p:sp>
        <p:nvSpPr>
          <p:cNvPr id="6" name="Rectangle 5">
            <a:extLst>
              <a:ext uri="{FF2B5EF4-FFF2-40B4-BE49-F238E27FC236}">
                <a16:creationId xmlns:a16="http://schemas.microsoft.com/office/drawing/2014/main" id="{87960A51-A595-4739-A398-49371A74217C}"/>
              </a:ext>
            </a:extLst>
          </p:cNvPr>
          <p:cNvSpPr/>
          <p:nvPr/>
        </p:nvSpPr>
        <p:spPr>
          <a:xfrm>
            <a:off x="5530152" y="886557"/>
            <a:ext cx="6363854" cy="5664596"/>
          </a:xfrm>
          <a:prstGeom prst="rect">
            <a:avLst/>
          </a:prstGeom>
          <a:solidFill>
            <a:schemeClr val="accent1">
              <a:lumMod val="20000"/>
              <a:lumOff val="80000"/>
            </a:schemeClr>
          </a:solidFill>
          <a:ln w="1143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000" b="1" dirty="0">
                <a:solidFill>
                  <a:schemeClr val="tx1"/>
                </a:solidFill>
              </a:rPr>
              <a:t>Isa 36:1  Now it came to pass in the fourteenth year of King Hezekiah that Sennacherib king of Assyria came up against all the fortified cities of Judah and took them. </a:t>
            </a:r>
          </a:p>
          <a:p>
            <a:pPr algn="just"/>
            <a:r>
              <a:rPr lang="en-US" sz="2000" b="1" dirty="0">
                <a:solidFill>
                  <a:schemeClr val="tx1"/>
                </a:solidFill>
              </a:rPr>
              <a:t>Isa 37:2  Then he sent Eliakim, who was over the household, Shebna the scribe, and the elders of the priests, covered with sackcloth, to Isaiah the prophet, the son of </a:t>
            </a:r>
            <a:r>
              <a:rPr lang="en-US" sz="2000" b="1" dirty="0" err="1">
                <a:solidFill>
                  <a:schemeClr val="tx1"/>
                </a:solidFill>
              </a:rPr>
              <a:t>Amoz</a:t>
            </a:r>
            <a:r>
              <a:rPr lang="en-US" sz="2000" b="1" dirty="0">
                <a:solidFill>
                  <a:schemeClr val="tx1"/>
                </a:solidFill>
              </a:rPr>
              <a:t>. </a:t>
            </a:r>
          </a:p>
          <a:p>
            <a:pPr algn="just"/>
            <a:r>
              <a:rPr lang="en-US" sz="2000" b="1" dirty="0">
                <a:solidFill>
                  <a:schemeClr val="tx1"/>
                </a:solidFill>
              </a:rPr>
              <a:t>Isa 38:1  In those days Hezekiah was sick and near death. And Isaiah the prophet, the son of </a:t>
            </a:r>
            <a:r>
              <a:rPr lang="en-US" sz="2000" b="1" dirty="0" err="1">
                <a:solidFill>
                  <a:schemeClr val="tx1"/>
                </a:solidFill>
              </a:rPr>
              <a:t>Amoz</a:t>
            </a:r>
            <a:r>
              <a:rPr lang="en-US" sz="2000" b="1" dirty="0">
                <a:solidFill>
                  <a:schemeClr val="tx1"/>
                </a:solidFill>
              </a:rPr>
              <a:t>, went to him and said to him, "Thus says the LORD: 'Set your house in order, for you shall die and not live.' " </a:t>
            </a:r>
          </a:p>
          <a:p>
            <a:pPr algn="just"/>
            <a:r>
              <a:rPr lang="en-US" sz="2000" b="1" dirty="0">
                <a:solidFill>
                  <a:schemeClr val="tx1"/>
                </a:solidFill>
              </a:rPr>
              <a:t>Isa 39:3  Then Isaiah the prophet went to King Hezekiah, and said to him, "What did these men say, and from where did they come to you?" So Hezekiah said, "They came to me from a far country, from Babylon. </a:t>
            </a:r>
          </a:p>
        </p:txBody>
      </p:sp>
      <p:sp>
        <p:nvSpPr>
          <p:cNvPr id="8" name="TextBox 7">
            <a:extLst>
              <a:ext uri="{FF2B5EF4-FFF2-40B4-BE49-F238E27FC236}">
                <a16:creationId xmlns:a16="http://schemas.microsoft.com/office/drawing/2014/main" id="{8B2504E9-3967-4602-8EE2-1A2FB1CDE980}"/>
              </a:ext>
            </a:extLst>
          </p:cNvPr>
          <p:cNvSpPr txBox="1"/>
          <p:nvPr/>
        </p:nvSpPr>
        <p:spPr>
          <a:xfrm>
            <a:off x="288758" y="920846"/>
            <a:ext cx="5151922" cy="4293483"/>
          </a:xfrm>
          <a:prstGeom prst="rect">
            <a:avLst/>
          </a:prstGeom>
          <a:noFill/>
        </p:spPr>
        <p:txBody>
          <a:bodyPr wrap="square" rtlCol="0">
            <a:spAutoFit/>
          </a:bodyPr>
          <a:lstStyle/>
          <a:p>
            <a:pPr marL="176213" indent="-176213">
              <a:buFont typeface="Arial" panose="020B0604020202020204" pitchFamily="34" charset="0"/>
              <a:buChar char="•"/>
            </a:pPr>
            <a:r>
              <a:rPr lang="en-US" sz="1600" b="1" dirty="0"/>
              <a:t>Isaiah 10 – Assyria   Isaiah 13-14 – Babylon </a:t>
            </a:r>
          </a:p>
          <a:p>
            <a:pPr marL="176213" indent="-176213">
              <a:buFont typeface="Arial" panose="020B0604020202020204" pitchFamily="34" charset="0"/>
              <a:buChar char="•"/>
            </a:pPr>
            <a:r>
              <a:rPr lang="en-US" sz="1600" b="1" dirty="0"/>
              <a:t>Isaiah 15-16 – Moab  Isaiah 17 – Damascus</a:t>
            </a:r>
          </a:p>
          <a:p>
            <a:pPr marL="176213" indent="-176213">
              <a:buFont typeface="Arial" panose="020B0604020202020204" pitchFamily="34" charset="0"/>
              <a:buChar char="•"/>
            </a:pPr>
            <a:r>
              <a:rPr lang="en-US" sz="1600" b="1" dirty="0"/>
              <a:t>Isaiah 18 – Beyond Ethiopian rivers</a:t>
            </a:r>
          </a:p>
          <a:p>
            <a:pPr marL="176213" indent="-176213">
              <a:buFont typeface="Arial" panose="020B0604020202020204" pitchFamily="34" charset="0"/>
              <a:buChar char="•"/>
            </a:pPr>
            <a:r>
              <a:rPr lang="en-US" sz="1600" b="1" dirty="0"/>
              <a:t>Isaiah 19 – Egypt 20 – Ethiopia &amp; Egypt</a:t>
            </a:r>
          </a:p>
          <a:p>
            <a:pPr marL="176213" indent="-176213">
              <a:buFont typeface="Arial" panose="020B0604020202020204" pitchFamily="34" charset="0"/>
              <a:buChar char="•"/>
            </a:pPr>
            <a:r>
              <a:rPr lang="en-US" sz="1600" b="1" dirty="0"/>
              <a:t>Isaiah 21 – Babylon ??   Isaiah 22 – Jerusalem</a:t>
            </a:r>
          </a:p>
          <a:p>
            <a:pPr marL="176213" indent="-176213">
              <a:buFont typeface="Arial" panose="020B0604020202020204" pitchFamily="34" charset="0"/>
              <a:buChar char="•"/>
            </a:pPr>
            <a:r>
              <a:rPr lang="en-US" sz="1600" b="1" dirty="0"/>
              <a:t>Isaiah 23 – </a:t>
            </a:r>
            <a:r>
              <a:rPr lang="en-US" sz="1600" b="1" dirty="0" err="1"/>
              <a:t>Tyre</a:t>
            </a:r>
            <a:r>
              <a:rPr lang="en-US" sz="1600" b="1" dirty="0"/>
              <a:t>  Isaiah 24-25 – Whole earth</a:t>
            </a:r>
          </a:p>
          <a:p>
            <a:pPr marL="176213" indent="-176213">
              <a:buFont typeface="Arial" panose="020B0604020202020204" pitchFamily="34" charset="0"/>
              <a:buChar char="•"/>
            </a:pPr>
            <a:r>
              <a:rPr lang="en-US" sz="1600" b="1" dirty="0"/>
              <a:t>Isaiah 25-26 – Future blessing on Judah</a:t>
            </a:r>
          </a:p>
          <a:p>
            <a:pPr marL="176213" indent="-176213">
              <a:buFont typeface="Arial" panose="020B0604020202020204" pitchFamily="34" charset="0"/>
              <a:buChar char="•"/>
            </a:pPr>
            <a:r>
              <a:rPr lang="en-US" sz="1600" b="1" dirty="0"/>
              <a:t>Isaiah 27 – Northern Kingdom Redemption</a:t>
            </a:r>
          </a:p>
          <a:p>
            <a:pPr marL="176213" indent="-176213">
              <a:buFont typeface="Arial" panose="020B0604020202020204" pitchFamily="34" charset="0"/>
              <a:buChar char="•"/>
            </a:pPr>
            <a:r>
              <a:rPr lang="en-US" sz="1600" b="1" dirty="0"/>
              <a:t>Isaiah 28 – Israel (Cornerstone in Jerusalem)</a:t>
            </a:r>
          </a:p>
          <a:p>
            <a:pPr marL="176213" indent="-176213">
              <a:buFont typeface="Arial" panose="020B0604020202020204" pitchFamily="34" charset="0"/>
              <a:buChar char="•"/>
            </a:pPr>
            <a:r>
              <a:rPr lang="en-US" sz="1600" b="1" dirty="0"/>
              <a:t>Isaiah 29-32 – Judgment against Jerusalem</a:t>
            </a:r>
          </a:p>
          <a:p>
            <a:pPr marL="176213" indent="-176213">
              <a:buFont typeface="Arial" panose="020B0604020202020204" pitchFamily="34" charset="0"/>
              <a:buChar char="•"/>
            </a:pPr>
            <a:r>
              <a:rPr lang="en-US" sz="1600" b="1" dirty="0"/>
              <a:t>Isaiah 34–All Nations  Isaiah 35–Messianic psalm</a:t>
            </a:r>
          </a:p>
          <a:p>
            <a:endParaRPr lang="en-US" sz="2000" b="1" dirty="0"/>
          </a:p>
          <a:p>
            <a:pPr marL="176213" indent="-176213">
              <a:spcAft>
                <a:spcPts val="600"/>
              </a:spcAft>
              <a:buFont typeface="Arial" panose="020B0604020202020204" pitchFamily="34" charset="0"/>
              <a:buChar char="•"/>
            </a:pPr>
            <a:r>
              <a:rPr lang="en-US" sz="2400" b="1" dirty="0"/>
              <a:t>Isaiah 36-37 – Hezekiah, Isaiah and Assyria</a:t>
            </a:r>
          </a:p>
          <a:p>
            <a:pPr marL="176213" indent="-176213">
              <a:spcAft>
                <a:spcPts val="600"/>
              </a:spcAft>
              <a:buFont typeface="Arial" panose="020B0604020202020204" pitchFamily="34" charset="0"/>
              <a:buChar char="•"/>
            </a:pPr>
            <a:r>
              <a:rPr lang="en-US" sz="2400" b="1" dirty="0"/>
              <a:t>Isaiah 38 – Hezekiah and Death</a:t>
            </a:r>
            <a:endParaRPr lang="en-US" sz="1600" b="1" dirty="0"/>
          </a:p>
        </p:txBody>
      </p:sp>
      <p:sp>
        <p:nvSpPr>
          <p:cNvPr id="9" name="Oval 8">
            <a:extLst>
              <a:ext uri="{FF2B5EF4-FFF2-40B4-BE49-F238E27FC236}">
                <a16:creationId xmlns:a16="http://schemas.microsoft.com/office/drawing/2014/main" id="{A48D9A3B-E239-483E-8EB3-16B7D7BE845B}"/>
              </a:ext>
            </a:extLst>
          </p:cNvPr>
          <p:cNvSpPr/>
          <p:nvPr/>
        </p:nvSpPr>
        <p:spPr>
          <a:xfrm>
            <a:off x="8219688" y="3346882"/>
            <a:ext cx="1442472" cy="452279"/>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Oval 9">
            <a:extLst>
              <a:ext uri="{FF2B5EF4-FFF2-40B4-BE49-F238E27FC236}">
                <a16:creationId xmlns:a16="http://schemas.microsoft.com/office/drawing/2014/main" id="{EFFDA721-3EC8-4690-B4E5-584F03750A1F}"/>
              </a:ext>
            </a:extLst>
          </p:cNvPr>
          <p:cNvSpPr/>
          <p:nvPr/>
        </p:nvSpPr>
        <p:spPr>
          <a:xfrm>
            <a:off x="9020174" y="4268311"/>
            <a:ext cx="1710025" cy="452279"/>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3444222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A72929F2-AB3E-4B47-83EA-543C0CBB6EC9}"/>
              </a:ext>
            </a:extLst>
          </p:cNvPr>
          <p:cNvCxnSpPr>
            <a:cxnSpLocks/>
          </p:cNvCxnSpPr>
          <p:nvPr/>
        </p:nvCxnSpPr>
        <p:spPr>
          <a:xfrm flipV="1">
            <a:off x="1080664" y="2227568"/>
            <a:ext cx="0" cy="70339"/>
          </a:xfrm>
          <a:prstGeom prst="line">
            <a:avLst/>
          </a:prstGeom>
        </p:spPr>
        <p:style>
          <a:lnRef idx="1">
            <a:schemeClr val="accent1"/>
          </a:lnRef>
          <a:fillRef idx="0">
            <a:schemeClr val="accent1"/>
          </a:fillRef>
          <a:effectRef idx="0">
            <a:schemeClr val="accent1"/>
          </a:effectRef>
          <a:fontRef idx="minor">
            <a:schemeClr val="tx1"/>
          </a:fontRef>
        </p:style>
      </p:cxnSp>
      <p:sp>
        <p:nvSpPr>
          <p:cNvPr id="2" name="Slide Number Placeholder 1">
            <a:extLst>
              <a:ext uri="{FF2B5EF4-FFF2-40B4-BE49-F238E27FC236}">
                <a16:creationId xmlns:a16="http://schemas.microsoft.com/office/drawing/2014/main" id="{840C108E-47EF-4059-9E42-0F760BA56621}"/>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29</a:t>
            </a:fld>
            <a:endParaRPr lang="en-US"/>
          </a:p>
        </p:txBody>
      </p:sp>
      <p:sp>
        <p:nvSpPr>
          <p:cNvPr id="5" name="Rectangle 4">
            <a:extLst>
              <a:ext uri="{FF2B5EF4-FFF2-40B4-BE49-F238E27FC236}">
                <a16:creationId xmlns:a16="http://schemas.microsoft.com/office/drawing/2014/main" id="{62D02328-1928-4689-9777-C1ECBA9C70CF}"/>
              </a:ext>
            </a:extLst>
          </p:cNvPr>
          <p:cNvSpPr/>
          <p:nvPr/>
        </p:nvSpPr>
        <p:spPr>
          <a:xfrm>
            <a:off x="110836" y="55418"/>
            <a:ext cx="11979564" cy="6582929"/>
          </a:xfrm>
          <a:prstGeom prst="rect">
            <a:avLst/>
          </a:prstGeom>
          <a:solidFill>
            <a:schemeClr val="accent1">
              <a:lumMod val="40000"/>
              <a:lumOff val="60000"/>
            </a:schemeClr>
          </a:solidFill>
          <a:ln w="228600">
            <a:solidFill>
              <a:schemeClr val="accent5">
                <a:lumMod val="50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28</a:t>
            </a:r>
          </a:p>
        </p:txBody>
      </p:sp>
      <p:sp>
        <p:nvSpPr>
          <p:cNvPr id="4" name="Rectangle 3">
            <a:extLst>
              <a:ext uri="{FF2B5EF4-FFF2-40B4-BE49-F238E27FC236}">
                <a16:creationId xmlns:a16="http://schemas.microsoft.com/office/drawing/2014/main" id="{C6515041-E353-4ADB-BC6D-5FD5CFB9173B}"/>
              </a:ext>
            </a:extLst>
          </p:cNvPr>
          <p:cNvSpPr/>
          <p:nvPr/>
        </p:nvSpPr>
        <p:spPr>
          <a:xfrm>
            <a:off x="240632" y="272557"/>
            <a:ext cx="11662610" cy="941283"/>
          </a:xfrm>
          <a:prstGeom prst="rect">
            <a:avLst/>
          </a:prstGeom>
        </p:spPr>
        <p:txBody>
          <a:bodyPr wrap="square">
            <a:spAutoFit/>
          </a:bodyPr>
          <a:lstStyle/>
          <a:p>
            <a:pPr algn="ctr">
              <a:spcAft>
                <a:spcPts val="500"/>
              </a:spcAft>
            </a:pPr>
            <a:r>
              <a:rPr lang="en-US" sz="4000" b="1" dirty="0"/>
              <a:t>Isaiah Messages to the Nations (Isa. 13-39)</a:t>
            </a:r>
            <a:r>
              <a:rPr lang="en-US" sz="3200" b="1" dirty="0"/>
              <a:t>       </a:t>
            </a:r>
          </a:p>
          <a:p>
            <a:pPr algn="r">
              <a:spcAft>
                <a:spcPts val="300"/>
              </a:spcAft>
            </a:pPr>
            <a:r>
              <a:rPr lang="en-US" sz="1100" b="1" dirty="0" err="1">
                <a:solidFill>
                  <a:schemeClr val="tx1"/>
                </a:solidFill>
                <a:latin typeface="Calibri" panose="020F0502020204030204" pitchFamily="34" charset="0"/>
              </a:rPr>
              <a:t>sss</a:t>
            </a:r>
            <a:endParaRPr lang="en-US" sz="1100" b="1" dirty="0">
              <a:solidFill>
                <a:schemeClr val="tx1"/>
              </a:solidFill>
              <a:latin typeface="Calibri" panose="020F0502020204030204" pitchFamily="34" charset="0"/>
            </a:endParaRPr>
          </a:p>
        </p:txBody>
      </p:sp>
      <p:sp>
        <p:nvSpPr>
          <p:cNvPr id="6" name="Rectangle 5">
            <a:extLst>
              <a:ext uri="{FF2B5EF4-FFF2-40B4-BE49-F238E27FC236}">
                <a16:creationId xmlns:a16="http://schemas.microsoft.com/office/drawing/2014/main" id="{87960A51-A595-4739-A398-49371A74217C}"/>
              </a:ext>
            </a:extLst>
          </p:cNvPr>
          <p:cNvSpPr/>
          <p:nvPr/>
        </p:nvSpPr>
        <p:spPr>
          <a:xfrm>
            <a:off x="5530152" y="886557"/>
            <a:ext cx="6363854" cy="5664596"/>
          </a:xfrm>
          <a:prstGeom prst="rect">
            <a:avLst/>
          </a:prstGeom>
          <a:solidFill>
            <a:schemeClr val="accent1">
              <a:lumMod val="20000"/>
              <a:lumOff val="80000"/>
            </a:schemeClr>
          </a:solidFill>
          <a:ln w="1143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000" b="1" dirty="0">
                <a:solidFill>
                  <a:schemeClr val="tx1"/>
                </a:solidFill>
              </a:rPr>
              <a:t>Isa 36:1  Now it came to pass in the fourteenth year of King Hezekiah that Sennacherib king of Assyria came up against all the fortified cities of Judah and took them. </a:t>
            </a:r>
          </a:p>
          <a:p>
            <a:pPr algn="just"/>
            <a:r>
              <a:rPr lang="en-US" sz="2000" b="1" dirty="0">
                <a:solidFill>
                  <a:schemeClr val="tx1"/>
                </a:solidFill>
              </a:rPr>
              <a:t>Isa 37:2  Then he sent Eliakim, who was over the household, Shebna the scribe, and the elders of the priests, covered with sackcloth, to Isaiah the prophet, the son of </a:t>
            </a:r>
            <a:r>
              <a:rPr lang="en-US" sz="2000" b="1" dirty="0" err="1">
                <a:solidFill>
                  <a:schemeClr val="tx1"/>
                </a:solidFill>
              </a:rPr>
              <a:t>Amoz</a:t>
            </a:r>
            <a:r>
              <a:rPr lang="en-US" sz="2000" b="1" dirty="0">
                <a:solidFill>
                  <a:schemeClr val="tx1"/>
                </a:solidFill>
              </a:rPr>
              <a:t>. </a:t>
            </a:r>
          </a:p>
          <a:p>
            <a:pPr algn="just"/>
            <a:r>
              <a:rPr lang="en-US" sz="2000" b="1" dirty="0">
                <a:solidFill>
                  <a:schemeClr val="tx1"/>
                </a:solidFill>
              </a:rPr>
              <a:t>Isa 38:1  In those days Hezekiah was sick and near death. And Isaiah the prophet, the son of </a:t>
            </a:r>
            <a:r>
              <a:rPr lang="en-US" sz="2000" b="1" dirty="0" err="1">
                <a:solidFill>
                  <a:schemeClr val="tx1"/>
                </a:solidFill>
              </a:rPr>
              <a:t>Amoz</a:t>
            </a:r>
            <a:r>
              <a:rPr lang="en-US" sz="2000" b="1" dirty="0">
                <a:solidFill>
                  <a:schemeClr val="tx1"/>
                </a:solidFill>
              </a:rPr>
              <a:t>, went to him and said to him, "Thus says the LORD: 'Set your house in order, for you shall die and not live.' " </a:t>
            </a:r>
          </a:p>
          <a:p>
            <a:pPr algn="just"/>
            <a:r>
              <a:rPr lang="en-US" sz="2000" b="1" dirty="0">
                <a:solidFill>
                  <a:schemeClr val="tx1"/>
                </a:solidFill>
              </a:rPr>
              <a:t>Isa 39:3  Then Isaiah the prophet went to King Hezekiah, and said to him, "What did these men say, and from where did they come to you?" So Hezekiah said, "They came to me from a far country, from Babylon. </a:t>
            </a:r>
          </a:p>
        </p:txBody>
      </p:sp>
      <p:sp>
        <p:nvSpPr>
          <p:cNvPr id="8" name="TextBox 7">
            <a:extLst>
              <a:ext uri="{FF2B5EF4-FFF2-40B4-BE49-F238E27FC236}">
                <a16:creationId xmlns:a16="http://schemas.microsoft.com/office/drawing/2014/main" id="{8B2504E9-3967-4602-8EE2-1A2FB1CDE980}"/>
              </a:ext>
            </a:extLst>
          </p:cNvPr>
          <p:cNvSpPr txBox="1"/>
          <p:nvPr/>
        </p:nvSpPr>
        <p:spPr>
          <a:xfrm>
            <a:off x="288758" y="920846"/>
            <a:ext cx="5151922" cy="5878532"/>
          </a:xfrm>
          <a:prstGeom prst="rect">
            <a:avLst/>
          </a:prstGeom>
          <a:noFill/>
        </p:spPr>
        <p:txBody>
          <a:bodyPr wrap="square" rtlCol="0">
            <a:spAutoFit/>
          </a:bodyPr>
          <a:lstStyle/>
          <a:p>
            <a:pPr marL="176213" indent="-176213">
              <a:buFont typeface="Arial" panose="020B0604020202020204" pitchFamily="34" charset="0"/>
              <a:buChar char="•"/>
            </a:pPr>
            <a:r>
              <a:rPr lang="en-US" sz="1600" b="1" dirty="0"/>
              <a:t>Isaiah 10 – Assyria   Isaiah 13-14 – Babylon </a:t>
            </a:r>
          </a:p>
          <a:p>
            <a:pPr marL="176213" indent="-176213">
              <a:buFont typeface="Arial" panose="020B0604020202020204" pitchFamily="34" charset="0"/>
              <a:buChar char="•"/>
            </a:pPr>
            <a:r>
              <a:rPr lang="en-US" sz="1600" b="1" dirty="0"/>
              <a:t>Isaiah 15-16 – Moab  Isaiah 17 – Damascus</a:t>
            </a:r>
          </a:p>
          <a:p>
            <a:pPr marL="176213" indent="-176213">
              <a:buFont typeface="Arial" panose="020B0604020202020204" pitchFamily="34" charset="0"/>
              <a:buChar char="•"/>
            </a:pPr>
            <a:r>
              <a:rPr lang="en-US" sz="1600" b="1" dirty="0"/>
              <a:t>Isaiah 18 – Beyond Ethiopian rivers</a:t>
            </a:r>
          </a:p>
          <a:p>
            <a:pPr marL="176213" indent="-176213">
              <a:buFont typeface="Arial" panose="020B0604020202020204" pitchFamily="34" charset="0"/>
              <a:buChar char="•"/>
            </a:pPr>
            <a:r>
              <a:rPr lang="en-US" sz="1600" b="1" dirty="0"/>
              <a:t>Isaiah 19 – Egypt 20 – Ethiopia &amp; Egypt</a:t>
            </a:r>
          </a:p>
          <a:p>
            <a:pPr marL="176213" indent="-176213">
              <a:buFont typeface="Arial" panose="020B0604020202020204" pitchFamily="34" charset="0"/>
              <a:buChar char="•"/>
            </a:pPr>
            <a:r>
              <a:rPr lang="en-US" sz="1600" b="1" dirty="0"/>
              <a:t>Isaiah 21 – Babylon ??   Isaiah 22 – Jerusalem</a:t>
            </a:r>
          </a:p>
          <a:p>
            <a:pPr marL="176213" indent="-176213">
              <a:buFont typeface="Arial" panose="020B0604020202020204" pitchFamily="34" charset="0"/>
              <a:buChar char="•"/>
            </a:pPr>
            <a:r>
              <a:rPr lang="en-US" sz="1600" b="1" dirty="0"/>
              <a:t>Isaiah 23 – </a:t>
            </a:r>
            <a:r>
              <a:rPr lang="en-US" sz="1600" b="1" dirty="0" err="1"/>
              <a:t>Tyre</a:t>
            </a:r>
            <a:r>
              <a:rPr lang="en-US" sz="1600" b="1" dirty="0"/>
              <a:t>  Isaiah 24-25 – Whole earth</a:t>
            </a:r>
          </a:p>
          <a:p>
            <a:pPr marL="176213" indent="-176213">
              <a:buFont typeface="Arial" panose="020B0604020202020204" pitchFamily="34" charset="0"/>
              <a:buChar char="•"/>
            </a:pPr>
            <a:r>
              <a:rPr lang="en-US" sz="1600" b="1" dirty="0"/>
              <a:t>Isaiah 25-26 – Future blessing on Judah</a:t>
            </a:r>
          </a:p>
          <a:p>
            <a:pPr marL="176213" indent="-176213">
              <a:buFont typeface="Arial" panose="020B0604020202020204" pitchFamily="34" charset="0"/>
              <a:buChar char="•"/>
            </a:pPr>
            <a:r>
              <a:rPr lang="en-US" sz="1600" b="1" dirty="0"/>
              <a:t>Isaiah 27 – Northern Kingdom Redemption</a:t>
            </a:r>
          </a:p>
          <a:p>
            <a:pPr marL="176213" indent="-176213">
              <a:buFont typeface="Arial" panose="020B0604020202020204" pitchFamily="34" charset="0"/>
              <a:buChar char="•"/>
            </a:pPr>
            <a:r>
              <a:rPr lang="en-US" sz="1600" b="1" dirty="0"/>
              <a:t>Isaiah 28 – Israel (Cornerstone in Jerusalem)</a:t>
            </a:r>
          </a:p>
          <a:p>
            <a:pPr marL="176213" indent="-176213">
              <a:buFont typeface="Arial" panose="020B0604020202020204" pitchFamily="34" charset="0"/>
              <a:buChar char="•"/>
            </a:pPr>
            <a:r>
              <a:rPr lang="en-US" sz="1600" b="1" dirty="0"/>
              <a:t>Isaiah 29-32 – Judgment against Jerusalem</a:t>
            </a:r>
          </a:p>
          <a:p>
            <a:pPr marL="176213" indent="-176213">
              <a:buFont typeface="Arial" panose="020B0604020202020204" pitchFamily="34" charset="0"/>
              <a:buChar char="•"/>
            </a:pPr>
            <a:r>
              <a:rPr lang="en-US" sz="1600" b="1" dirty="0"/>
              <a:t>Isaiah 34–All Nations  Isaiah 35–Messianic psalm</a:t>
            </a:r>
          </a:p>
          <a:p>
            <a:endParaRPr lang="en-US" sz="2000" b="1" dirty="0"/>
          </a:p>
          <a:p>
            <a:pPr marL="176213" indent="-176213">
              <a:spcAft>
                <a:spcPts val="600"/>
              </a:spcAft>
              <a:buFont typeface="Arial" panose="020B0604020202020204" pitchFamily="34" charset="0"/>
              <a:buChar char="•"/>
            </a:pPr>
            <a:r>
              <a:rPr lang="en-US" sz="2400" b="1" dirty="0"/>
              <a:t>Isaiah 36-37 – Hezekiah, Isaiah and Assyria</a:t>
            </a:r>
          </a:p>
          <a:p>
            <a:pPr marL="176213" indent="-176213">
              <a:spcAft>
                <a:spcPts val="600"/>
              </a:spcAft>
              <a:buFont typeface="Arial" panose="020B0604020202020204" pitchFamily="34" charset="0"/>
              <a:buChar char="•"/>
            </a:pPr>
            <a:r>
              <a:rPr lang="en-US" sz="2400" b="1" dirty="0"/>
              <a:t>Isaiah 38 – Hezekiah and Death</a:t>
            </a:r>
          </a:p>
          <a:p>
            <a:pPr marL="176213" indent="-176213">
              <a:spcAft>
                <a:spcPts val="600"/>
              </a:spcAft>
              <a:buFont typeface="Arial" panose="020B0604020202020204" pitchFamily="34" charset="0"/>
              <a:buChar char="•"/>
            </a:pPr>
            <a:r>
              <a:rPr lang="en-US" sz="2400" b="1" dirty="0"/>
              <a:t>Isaiah 39 – Hezekiah and envoy from Babylon</a:t>
            </a:r>
          </a:p>
          <a:p>
            <a:pPr>
              <a:spcAft>
                <a:spcPts val="600"/>
              </a:spcAft>
            </a:pPr>
            <a:endParaRPr lang="en-US" sz="1600" b="1" dirty="0"/>
          </a:p>
          <a:p>
            <a:pPr marL="176213" indent="-176213">
              <a:spcAft>
                <a:spcPts val="600"/>
              </a:spcAft>
              <a:buFont typeface="Arial" panose="020B0604020202020204" pitchFamily="34" charset="0"/>
              <a:buChar char="•"/>
            </a:pPr>
            <a:r>
              <a:rPr lang="en-US" sz="1600" b="1" dirty="0"/>
              <a:t>-</a:t>
            </a:r>
          </a:p>
        </p:txBody>
      </p:sp>
      <p:sp>
        <p:nvSpPr>
          <p:cNvPr id="9" name="Oval 8">
            <a:extLst>
              <a:ext uri="{FF2B5EF4-FFF2-40B4-BE49-F238E27FC236}">
                <a16:creationId xmlns:a16="http://schemas.microsoft.com/office/drawing/2014/main" id="{145FD5FC-F2EA-4C1A-A4BE-771904003968}"/>
              </a:ext>
            </a:extLst>
          </p:cNvPr>
          <p:cNvSpPr/>
          <p:nvPr/>
        </p:nvSpPr>
        <p:spPr>
          <a:xfrm>
            <a:off x="5530152" y="5159851"/>
            <a:ext cx="1442472" cy="452279"/>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F8EAB465-95D3-4C97-A468-08FD9312D2B2}"/>
              </a:ext>
            </a:extLst>
          </p:cNvPr>
          <p:cNvSpPr/>
          <p:nvPr/>
        </p:nvSpPr>
        <p:spPr>
          <a:xfrm>
            <a:off x="7130028" y="6072860"/>
            <a:ext cx="1442472" cy="452279"/>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2111539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A72929F2-AB3E-4B47-83EA-543C0CBB6EC9}"/>
              </a:ext>
            </a:extLst>
          </p:cNvPr>
          <p:cNvCxnSpPr>
            <a:cxnSpLocks/>
          </p:cNvCxnSpPr>
          <p:nvPr/>
        </p:nvCxnSpPr>
        <p:spPr>
          <a:xfrm flipV="1">
            <a:off x="1080664" y="2227568"/>
            <a:ext cx="0" cy="70339"/>
          </a:xfrm>
          <a:prstGeom prst="line">
            <a:avLst/>
          </a:prstGeom>
        </p:spPr>
        <p:style>
          <a:lnRef idx="1">
            <a:schemeClr val="accent1"/>
          </a:lnRef>
          <a:fillRef idx="0">
            <a:schemeClr val="accent1"/>
          </a:fillRef>
          <a:effectRef idx="0">
            <a:schemeClr val="accent1"/>
          </a:effectRef>
          <a:fontRef idx="minor">
            <a:schemeClr val="tx1"/>
          </a:fontRef>
        </p:style>
      </p:cxnSp>
      <p:sp>
        <p:nvSpPr>
          <p:cNvPr id="2" name="Slide Number Placeholder 1">
            <a:extLst>
              <a:ext uri="{FF2B5EF4-FFF2-40B4-BE49-F238E27FC236}">
                <a16:creationId xmlns:a16="http://schemas.microsoft.com/office/drawing/2014/main" id="{840C108E-47EF-4059-9E42-0F760BA56621}"/>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3</a:t>
            </a:fld>
            <a:endParaRPr lang="en-US"/>
          </a:p>
        </p:txBody>
      </p:sp>
      <p:sp>
        <p:nvSpPr>
          <p:cNvPr id="5" name="Rectangle 4">
            <a:extLst>
              <a:ext uri="{FF2B5EF4-FFF2-40B4-BE49-F238E27FC236}">
                <a16:creationId xmlns:a16="http://schemas.microsoft.com/office/drawing/2014/main" id="{62D02328-1928-4689-9777-C1ECBA9C70CF}"/>
              </a:ext>
            </a:extLst>
          </p:cNvPr>
          <p:cNvSpPr/>
          <p:nvPr/>
        </p:nvSpPr>
        <p:spPr>
          <a:xfrm>
            <a:off x="110836" y="138546"/>
            <a:ext cx="11979564" cy="6582929"/>
          </a:xfrm>
          <a:prstGeom prst="rect">
            <a:avLst/>
          </a:prstGeom>
          <a:solidFill>
            <a:schemeClr val="accent1">
              <a:lumMod val="40000"/>
              <a:lumOff val="60000"/>
            </a:schemeClr>
          </a:solidFill>
          <a:ln w="228600">
            <a:solidFill>
              <a:schemeClr val="accent5">
                <a:lumMod val="50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6" name="Picture 5">
            <a:extLst>
              <a:ext uri="{FF2B5EF4-FFF2-40B4-BE49-F238E27FC236}">
                <a16:creationId xmlns:a16="http://schemas.microsoft.com/office/drawing/2014/main" id="{0B0187E5-0597-4C12-B4A7-34F57425CE77}"/>
              </a:ext>
            </a:extLst>
          </p:cNvPr>
          <p:cNvPicPr>
            <a:picLocks noChangeAspect="1"/>
          </p:cNvPicPr>
          <p:nvPr/>
        </p:nvPicPr>
        <p:blipFill>
          <a:blip r:embed="rId3"/>
          <a:stretch>
            <a:fillRect/>
          </a:stretch>
        </p:blipFill>
        <p:spPr>
          <a:xfrm>
            <a:off x="110836" y="246969"/>
            <a:ext cx="8485415" cy="6364061"/>
          </a:xfrm>
          <a:prstGeom prst="rect">
            <a:avLst/>
          </a:prstGeom>
        </p:spPr>
      </p:pic>
      <p:grpSp>
        <p:nvGrpSpPr>
          <p:cNvPr id="9" name="Group 8">
            <a:extLst>
              <a:ext uri="{FF2B5EF4-FFF2-40B4-BE49-F238E27FC236}">
                <a16:creationId xmlns:a16="http://schemas.microsoft.com/office/drawing/2014/main" id="{F760AB7D-A21E-4CF7-B030-783C7272FAD5}"/>
              </a:ext>
            </a:extLst>
          </p:cNvPr>
          <p:cNvGrpSpPr/>
          <p:nvPr/>
        </p:nvGrpSpPr>
        <p:grpSpPr>
          <a:xfrm>
            <a:off x="3707613" y="306640"/>
            <a:ext cx="1547196" cy="853846"/>
            <a:chOff x="3439761" y="583731"/>
            <a:chExt cx="1547196" cy="853846"/>
          </a:xfrm>
        </p:grpSpPr>
        <p:sp>
          <p:nvSpPr>
            <p:cNvPr id="8" name="Oval 7">
              <a:extLst>
                <a:ext uri="{FF2B5EF4-FFF2-40B4-BE49-F238E27FC236}">
                  <a16:creationId xmlns:a16="http://schemas.microsoft.com/office/drawing/2014/main" id="{C2984BEB-6A71-408E-A7B2-5A73922EC1A6}"/>
                </a:ext>
              </a:extLst>
            </p:cNvPr>
            <p:cNvSpPr/>
            <p:nvPr/>
          </p:nvSpPr>
          <p:spPr>
            <a:xfrm>
              <a:off x="3439761" y="731513"/>
              <a:ext cx="1547196" cy="706064"/>
            </a:xfrm>
            <a:prstGeom prst="ellipse">
              <a:avLst/>
            </a:prstGeom>
            <a:solidFill>
              <a:srgbClr val="70807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tx1"/>
                  </a:solidFill>
                </a:rPr>
                <a:t>SYRIA</a:t>
              </a:r>
            </a:p>
          </p:txBody>
        </p:sp>
        <p:sp>
          <p:nvSpPr>
            <p:cNvPr id="4" name="Isosceles Triangle 3">
              <a:extLst>
                <a:ext uri="{FF2B5EF4-FFF2-40B4-BE49-F238E27FC236}">
                  <a16:creationId xmlns:a16="http://schemas.microsoft.com/office/drawing/2014/main" id="{723CB115-EF8D-414C-9F9A-06A7658726AF}"/>
                </a:ext>
              </a:extLst>
            </p:cNvPr>
            <p:cNvSpPr/>
            <p:nvPr/>
          </p:nvSpPr>
          <p:spPr>
            <a:xfrm>
              <a:off x="4070196" y="583731"/>
              <a:ext cx="249382" cy="295563"/>
            </a:xfrm>
            <a:prstGeom prst="triangle">
              <a:avLst/>
            </a:prstGeom>
            <a:solidFill>
              <a:srgbClr val="708075"/>
            </a:solidFill>
            <a:ln>
              <a:solidFill>
                <a:srgbClr val="7080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1" name="Oval 10">
            <a:extLst>
              <a:ext uri="{FF2B5EF4-FFF2-40B4-BE49-F238E27FC236}">
                <a16:creationId xmlns:a16="http://schemas.microsoft.com/office/drawing/2014/main" id="{BB973F54-DCEC-4DB0-A5B7-295D32E13CD6}"/>
              </a:ext>
            </a:extLst>
          </p:cNvPr>
          <p:cNvSpPr/>
          <p:nvPr/>
        </p:nvSpPr>
        <p:spPr>
          <a:xfrm>
            <a:off x="3130343" y="2770907"/>
            <a:ext cx="1709515" cy="581891"/>
          </a:xfrm>
          <a:prstGeom prst="ellipse">
            <a:avLst/>
          </a:prstGeom>
          <a:solidFill>
            <a:srgbClr val="70807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tx1"/>
                </a:solidFill>
              </a:rPr>
              <a:t>ISRAEL</a:t>
            </a:r>
          </a:p>
        </p:txBody>
      </p:sp>
      <p:sp>
        <p:nvSpPr>
          <p:cNvPr id="13" name="Oval 12">
            <a:extLst>
              <a:ext uri="{FF2B5EF4-FFF2-40B4-BE49-F238E27FC236}">
                <a16:creationId xmlns:a16="http://schemas.microsoft.com/office/drawing/2014/main" id="{A07A7DBD-9E8F-4AD5-BA13-216A969209A3}"/>
              </a:ext>
            </a:extLst>
          </p:cNvPr>
          <p:cNvSpPr/>
          <p:nvPr/>
        </p:nvSpPr>
        <p:spPr>
          <a:xfrm>
            <a:off x="2239037" y="5121563"/>
            <a:ext cx="1709515" cy="401781"/>
          </a:xfrm>
          <a:prstGeom prst="ellipse">
            <a:avLst/>
          </a:prstGeom>
          <a:solidFill>
            <a:srgbClr val="70807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tx1"/>
                </a:solidFill>
              </a:rPr>
              <a:t>JUDAH</a:t>
            </a:r>
          </a:p>
        </p:txBody>
      </p:sp>
      <p:sp>
        <p:nvSpPr>
          <p:cNvPr id="17" name="Oval 16">
            <a:extLst>
              <a:ext uri="{FF2B5EF4-FFF2-40B4-BE49-F238E27FC236}">
                <a16:creationId xmlns:a16="http://schemas.microsoft.com/office/drawing/2014/main" id="{B7A68CCA-8426-49BA-BFB8-535738DAA78B}"/>
              </a:ext>
            </a:extLst>
          </p:cNvPr>
          <p:cNvSpPr/>
          <p:nvPr/>
        </p:nvSpPr>
        <p:spPr>
          <a:xfrm rot="17924637">
            <a:off x="2639950" y="675977"/>
            <a:ext cx="1283346" cy="365125"/>
          </a:xfrm>
          <a:prstGeom prst="ellipse">
            <a:avLst/>
          </a:prstGeom>
          <a:solidFill>
            <a:srgbClr val="70807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tx1"/>
                </a:solidFill>
              </a:rPr>
              <a:t>TYRE</a:t>
            </a:r>
          </a:p>
        </p:txBody>
      </p:sp>
      <p:sp>
        <p:nvSpPr>
          <p:cNvPr id="26" name="Oval 25">
            <a:extLst>
              <a:ext uri="{FF2B5EF4-FFF2-40B4-BE49-F238E27FC236}">
                <a16:creationId xmlns:a16="http://schemas.microsoft.com/office/drawing/2014/main" id="{BB5CEB16-D5AD-4AEB-8C22-350EE00AB0F3}"/>
              </a:ext>
            </a:extLst>
          </p:cNvPr>
          <p:cNvSpPr/>
          <p:nvPr/>
        </p:nvSpPr>
        <p:spPr>
          <a:xfrm>
            <a:off x="4066260" y="5740503"/>
            <a:ext cx="1547196" cy="581891"/>
          </a:xfrm>
          <a:prstGeom prst="ellipse">
            <a:avLst/>
          </a:prstGeom>
          <a:solidFill>
            <a:srgbClr val="70807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tx1"/>
                </a:solidFill>
              </a:rPr>
              <a:t>MOAB</a:t>
            </a:r>
          </a:p>
        </p:txBody>
      </p:sp>
    </p:spTree>
    <p:extLst>
      <p:ext uri="{BB962C8B-B14F-4D97-AF65-F5344CB8AC3E}">
        <p14:creationId xmlns:p14="http://schemas.microsoft.com/office/powerpoint/2010/main" val="6407469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A72929F2-AB3E-4B47-83EA-543C0CBB6EC9}"/>
              </a:ext>
            </a:extLst>
          </p:cNvPr>
          <p:cNvCxnSpPr>
            <a:cxnSpLocks/>
          </p:cNvCxnSpPr>
          <p:nvPr/>
        </p:nvCxnSpPr>
        <p:spPr>
          <a:xfrm flipV="1">
            <a:off x="1080664" y="2227568"/>
            <a:ext cx="0" cy="70339"/>
          </a:xfrm>
          <a:prstGeom prst="line">
            <a:avLst/>
          </a:prstGeom>
        </p:spPr>
        <p:style>
          <a:lnRef idx="1">
            <a:schemeClr val="accent1"/>
          </a:lnRef>
          <a:fillRef idx="0">
            <a:schemeClr val="accent1"/>
          </a:fillRef>
          <a:effectRef idx="0">
            <a:schemeClr val="accent1"/>
          </a:effectRef>
          <a:fontRef idx="minor">
            <a:schemeClr val="tx1"/>
          </a:fontRef>
        </p:style>
      </p:cxnSp>
      <p:sp>
        <p:nvSpPr>
          <p:cNvPr id="2" name="Slide Number Placeholder 1">
            <a:extLst>
              <a:ext uri="{FF2B5EF4-FFF2-40B4-BE49-F238E27FC236}">
                <a16:creationId xmlns:a16="http://schemas.microsoft.com/office/drawing/2014/main" id="{840C108E-47EF-4059-9E42-0F760BA56621}"/>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4</a:t>
            </a:fld>
            <a:endParaRPr lang="en-US"/>
          </a:p>
        </p:txBody>
      </p:sp>
      <p:sp>
        <p:nvSpPr>
          <p:cNvPr id="5" name="Rectangle 4">
            <a:extLst>
              <a:ext uri="{FF2B5EF4-FFF2-40B4-BE49-F238E27FC236}">
                <a16:creationId xmlns:a16="http://schemas.microsoft.com/office/drawing/2014/main" id="{62D02328-1928-4689-9777-C1ECBA9C70CF}"/>
              </a:ext>
            </a:extLst>
          </p:cNvPr>
          <p:cNvSpPr/>
          <p:nvPr/>
        </p:nvSpPr>
        <p:spPr>
          <a:xfrm>
            <a:off x="110836" y="55418"/>
            <a:ext cx="11979564" cy="6582929"/>
          </a:xfrm>
          <a:prstGeom prst="rect">
            <a:avLst/>
          </a:prstGeom>
          <a:solidFill>
            <a:schemeClr val="accent1">
              <a:lumMod val="40000"/>
              <a:lumOff val="60000"/>
            </a:schemeClr>
          </a:solidFill>
          <a:ln w="228600">
            <a:solidFill>
              <a:schemeClr val="accent5">
                <a:lumMod val="50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28</a:t>
            </a:r>
          </a:p>
        </p:txBody>
      </p:sp>
      <p:sp>
        <p:nvSpPr>
          <p:cNvPr id="4" name="Rectangle 3">
            <a:extLst>
              <a:ext uri="{FF2B5EF4-FFF2-40B4-BE49-F238E27FC236}">
                <a16:creationId xmlns:a16="http://schemas.microsoft.com/office/drawing/2014/main" id="{C6515041-E353-4ADB-BC6D-5FD5CFB9173B}"/>
              </a:ext>
            </a:extLst>
          </p:cNvPr>
          <p:cNvSpPr/>
          <p:nvPr/>
        </p:nvSpPr>
        <p:spPr>
          <a:xfrm>
            <a:off x="240632" y="272557"/>
            <a:ext cx="11662610" cy="707886"/>
          </a:xfrm>
          <a:prstGeom prst="rect">
            <a:avLst/>
          </a:prstGeom>
        </p:spPr>
        <p:txBody>
          <a:bodyPr wrap="square">
            <a:spAutoFit/>
          </a:bodyPr>
          <a:lstStyle/>
          <a:p>
            <a:pPr algn="ctr">
              <a:spcAft>
                <a:spcPts val="500"/>
              </a:spcAft>
            </a:pPr>
            <a:r>
              <a:rPr lang="en-US" sz="4000" b="1" dirty="0"/>
              <a:t>Isaiah’s Message to the Nations (Isa. 13-39)</a:t>
            </a:r>
            <a:endParaRPr lang="en-US" sz="1100" b="1" dirty="0">
              <a:solidFill>
                <a:schemeClr val="tx1"/>
              </a:solidFill>
              <a:latin typeface="Calibri" panose="020F0502020204030204" pitchFamily="34" charset="0"/>
            </a:endParaRPr>
          </a:p>
        </p:txBody>
      </p:sp>
      <p:sp>
        <p:nvSpPr>
          <p:cNvPr id="6" name="Rectangle 5">
            <a:extLst>
              <a:ext uri="{FF2B5EF4-FFF2-40B4-BE49-F238E27FC236}">
                <a16:creationId xmlns:a16="http://schemas.microsoft.com/office/drawing/2014/main" id="{87960A51-A595-4739-A398-49371A74217C}"/>
              </a:ext>
            </a:extLst>
          </p:cNvPr>
          <p:cNvSpPr/>
          <p:nvPr/>
        </p:nvSpPr>
        <p:spPr>
          <a:xfrm>
            <a:off x="5539388" y="1317723"/>
            <a:ext cx="6363854" cy="4058318"/>
          </a:xfrm>
          <a:prstGeom prst="rect">
            <a:avLst/>
          </a:prstGeom>
          <a:solidFill>
            <a:schemeClr val="accent1">
              <a:lumMod val="20000"/>
              <a:lumOff val="80000"/>
            </a:schemeClr>
          </a:solidFill>
          <a:ln w="1143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dirty="0">
                <a:solidFill>
                  <a:schemeClr val="tx1"/>
                </a:solidFill>
              </a:rPr>
              <a:t> </a:t>
            </a:r>
          </a:p>
          <a:p>
            <a:pPr algn="just"/>
            <a:endParaRPr lang="en-US" b="1" dirty="0">
              <a:solidFill>
                <a:schemeClr val="tx1"/>
              </a:solidFill>
            </a:endParaRPr>
          </a:p>
          <a:p>
            <a:pPr algn="just"/>
            <a:r>
              <a:rPr lang="en-US" dirty="0">
                <a:solidFill>
                  <a:schemeClr val="tx1"/>
                </a:solidFill>
              </a:rPr>
              <a:t> </a:t>
            </a:r>
          </a:p>
          <a:p>
            <a:pPr algn="just"/>
            <a:endParaRPr lang="en-US" dirty="0">
              <a:solidFill>
                <a:schemeClr val="tx1"/>
              </a:solidFill>
            </a:endParaRPr>
          </a:p>
          <a:p>
            <a:pPr algn="just"/>
            <a:endParaRPr lang="en-US" b="1" dirty="0">
              <a:solidFill>
                <a:schemeClr val="tx1"/>
              </a:solidFill>
            </a:endParaRPr>
          </a:p>
          <a:p>
            <a:pPr algn="just"/>
            <a:endParaRPr lang="en-US" sz="1800" b="1" dirty="0">
              <a:solidFill>
                <a:schemeClr val="tx1"/>
              </a:solidFill>
            </a:endParaRPr>
          </a:p>
        </p:txBody>
      </p:sp>
      <p:sp>
        <p:nvSpPr>
          <p:cNvPr id="8" name="TextBox 7">
            <a:extLst>
              <a:ext uri="{FF2B5EF4-FFF2-40B4-BE49-F238E27FC236}">
                <a16:creationId xmlns:a16="http://schemas.microsoft.com/office/drawing/2014/main" id="{8B2504E9-3967-4602-8EE2-1A2FB1CDE980}"/>
              </a:ext>
            </a:extLst>
          </p:cNvPr>
          <p:cNvSpPr txBox="1"/>
          <p:nvPr/>
        </p:nvSpPr>
        <p:spPr>
          <a:xfrm>
            <a:off x="288758" y="1746444"/>
            <a:ext cx="5063472" cy="1077218"/>
          </a:xfrm>
          <a:prstGeom prst="rect">
            <a:avLst/>
          </a:prstGeom>
          <a:noFill/>
        </p:spPr>
        <p:txBody>
          <a:bodyPr wrap="square" rtlCol="0">
            <a:spAutoFit/>
          </a:bodyPr>
          <a:lstStyle/>
          <a:p>
            <a:pPr marL="176213" indent="-176213">
              <a:spcAft>
                <a:spcPts val="600"/>
              </a:spcAft>
              <a:buFont typeface="Arial" panose="020B0604020202020204" pitchFamily="34" charset="0"/>
              <a:buChar char="•"/>
            </a:pPr>
            <a:r>
              <a:rPr lang="en-US" sz="3200" b="1" dirty="0">
                <a:solidFill>
                  <a:schemeClr val="tx1"/>
                </a:solidFill>
              </a:rPr>
              <a:t> God made Israel His chosen people</a:t>
            </a:r>
          </a:p>
        </p:txBody>
      </p:sp>
    </p:spTree>
    <p:extLst>
      <p:ext uri="{BB962C8B-B14F-4D97-AF65-F5344CB8AC3E}">
        <p14:creationId xmlns:p14="http://schemas.microsoft.com/office/powerpoint/2010/main" val="15238633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A72929F2-AB3E-4B47-83EA-543C0CBB6EC9}"/>
              </a:ext>
            </a:extLst>
          </p:cNvPr>
          <p:cNvCxnSpPr>
            <a:cxnSpLocks/>
          </p:cNvCxnSpPr>
          <p:nvPr/>
        </p:nvCxnSpPr>
        <p:spPr>
          <a:xfrm flipV="1">
            <a:off x="1080664" y="2227568"/>
            <a:ext cx="0" cy="70339"/>
          </a:xfrm>
          <a:prstGeom prst="line">
            <a:avLst/>
          </a:prstGeom>
        </p:spPr>
        <p:style>
          <a:lnRef idx="1">
            <a:schemeClr val="accent1"/>
          </a:lnRef>
          <a:fillRef idx="0">
            <a:schemeClr val="accent1"/>
          </a:fillRef>
          <a:effectRef idx="0">
            <a:schemeClr val="accent1"/>
          </a:effectRef>
          <a:fontRef idx="minor">
            <a:schemeClr val="tx1"/>
          </a:fontRef>
        </p:style>
      </p:cxnSp>
      <p:sp>
        <p:nvSpPr>
          <p:cNvPr id="2" name="Slide Number Placeholder 1">
            <a:extLst>
              <a:ext uri="{FF2B5EF4-FFF2-40B4-BE49-F238E27FC236}">
                <a16:creationId xmlns:a16="http://schemas.microsoft.com/office/drawing/2014/main" id="{840C108E-47EF-4059-9E42-0F760BA56621}"/>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5</a:t>
            </a:fld>
            <a:endParaRPr lang="en-US"/>
          </a:p>
        </p:txBody>
      </p:sp>
      <p:sp>
        <p:nvSpPr>
          <p:cNvPr id="5" name="Rectangle 4">
            <a:extLst>
              <a:ext uri="{FF2B5EF4-FFF2-40B4-BE49-F238E27FC236}">
                <a16:creationId xmlns:a16="http://schemas.microsoft.com/office/drawing/2014/main" id="{62D02328-1928-4689-9777-C1ECBA9C70CF}"/>
              </a:ext>
            </a:extLst>
          </p:cNvPr>
          <p:cNvSpPr/>
          <p:nvPr/>
        </p:nvSpPr>
        <p:spPr>
          <a:xfrm>
            <a:off x="110836" y="55418"/>
            <a:ext cx="11979564" cy="6582929"/>
          </a:xfrm>
          <a:prstGeom prst="rect">
            <a:avLst/>
          </a:prstGeom>
          <a:solidFill>
            <a:schemeClr val="accent1">
              <a:lumMod val="40000"/>
              <a:lumOff val="60000"/>
            </a:schemeClr>
          </a:solidFill>
          <a:ln w="228600">
            <a:solidFill>
              <a:schemeClr val="accent5">
                <a:lumMod val="50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28</a:t>
            </a:r>
          </a:p>
        </p:txBody>
      </p:sp>
      <p:sp>
        <p:nvSpPr>
          <p:cNvPr id="4" name="Rectangle 3">
            <a:extLst>
              <a:ext uri="{FF2B5EF4-FFF2-40B4-BE49-F238E27FC236}">
                <a16:creationId xmlns:a16="http://schemas.microsoft.com/office/drawing/2014/main" id="{C6515041-E353-4ADB-BC6D-5FD5CFB9173B}"/>
              </a:ext>
            </a:extLst>
          </p:cNvPr>
          <p:cNvSpPr/>
          <p:nvPr/>
        </p:nvSpPr>
        <p:spPr>
          <a:xfrm>
            <a:off x="240632" y="272557"/>
            <a:ext cx="11662610" cy="707886"/>
          </a:xfrm>
          <a:prstGeom prst="rect">
            <a:avLst/>
          </a:prstGeom>
        </p:spPr>
        <p:txBody>
          <a:bodyPr wrap="square">
            <a:spAutoFit/>
          </a:bodyPr>
          <a:lstStyle/>
          <a:p>
            <a:pPr algn="ctr">
              <a:spcAft>
                <a:spcPts val="500"/>
              </a:spcAft>
            </a:pPr>
            <a:r>
              <a:rPr lang="en-US" sz="4000" b="1" dirty="0"/>
              <a:t>Isaiah’s Message to the Nations (Isa. 13-39)</a:t>
            </a:r>
            <a:endParaRPr lang="en-US" sz="1100" b="1" dirty="0">
              <a:solidFill>
                <a:schemeClr val="tx1"/>
              </a:solidFill>
              <a:latin typeface="Calibri" panose="020F0502020204030204" pitchFamily="34" charset="0"/>
            </a:endParaRPr>
          </a:p>
        </p:txBody>
      </p:sp>
      <p:sp>
        <p:nvSpPr>
          <p:cNvPr id="6" name="Rectangle 5">
            <a:extLst>
              <a:ext uri="{FF2B5EF4-FFF2-40B4-BE49-F238E27FC236}">
                <a16:creationId xmlns:a16="http://schemas.microsoft.com/office/drawing/2014/main" id="{87960A51-A595-4739-A398-49371A74217C}"/>
              </a:ext>
            </a:extLst>
          </p:cNvPr>
          <p:cNvSpPr/>
          <p:nvPr/>
        </p:nvSpPr>
        <p:spPr>
          <a:xfrm>
            <a:off x="5539388" y="1317723"/>
            <a:ext cx="6363854" cy="4058318"/>
          </a:xfrm>
          <a:prstGeom prst="rect">
            <a:avLst/>
          </a:prstGeom>
          <a:solidFill>
            <a:schemeClr val="accent1">
              <a:lumMod val="20000"/>
              <a:lumOff val="80000"/>
            </a:schemeClr>
          </a:solidFill>
          <a:ln w="1143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dirty="0">
                <a:solidFill>
                  <a:schemeClr val="tx1"/>
                </a:solidFill>
              </a:rPr>
              <a:t> </a:t>
            </a:r>
          </a:p>
          <a:p>
            <a:pPr algn="just"/>
            <a:endParaRPr lang="en-US" b="1" dirty="0">
              <a:solidFill>
                <a:schemeClr val="tx1"/>
              </a:solidFill>
            </a:endParaRPr>
          </a:p>
          <a:p>
            <a:pPr algn="just"/>
            <a:r>
              <a:rPr lang="en-US" dirty="0">
                <a:solidFill>
                  <a:schemeClr val="tx1"/>
                </a:solidFill>
              </a:rPr>
              <a:t> </a:t>
            </a:r>
          </a:p>
          <a:p>
            <a:pPr algn="just"/>
            <a:endParaRPr lang="en-US" dirty="0">
              <a:solidFill>
                <a:schemeClr val="tx1"/>
              </a:solidFill>
            </a:endParaRPr>
          </a:p>
          <a:p>
            <a:pPr algn="just"/>
            <a:endParaRPr lang="en-US" b="1" dirty="0">
              <a:solidFill>
                <a:schemeClr val="tx1"/>
              </a:solidFill>
            </a:endParaRPr>
          </a:p>
          <a:p>
            <a:pPr algn="just"/>
            <a:endParaRPr lang="en-US" sz="1800" b="1" dirty="0">
              <a:solidFill>
                <a:schemeClr val="tx1"/>
              </a:solidFill>
            </a:endParaRPr>
          </a:p>
        </p:txBody>
      </p:sp>
      <p:sp>
        <p:nvSpPr>
          <p:cNvPr id="8" name="TextBox 7">
            <a:extLst>
              <a:ext uri="{FF2B5EF4-FFF2-40B4-BE49-F238E27FC236}">
                <a16:creationId xmlns:a16="http://schemas.microsoft.com/office/drawing/2014/main" id="{8B2504E9-3967-4602-8EE2-1A2FB1CDE980}"/>
              </a:ext>
            </a:extLst>
          </p:cNvPr>
          <p:cNvSpPr txBox="1"/>
          <p:nvPr/>
        </p:nvSpPr>
        <p:spPr>
          <a:xfrm>
            <a:off x="288758" y="1746444"/>
            <a:ext cx="5063472" cy="2139047"/>
          </a:xfrm>
          <a:prstGeom prst="rect">
            <a:avLst/>
          </a:prstGeom>
          <a:noFill/>
        </p:spPr>
        <p:txBody>
          <a:bodyPr wrap="square" rtlCol="0">
            <a:spAutoFit/>
          </a:bodyPr>
          <a:lstStyle/>
          <a:p>
            <a:pPr marL="176213" indent="-176213">
              <a:spcAft>
                <a:spcPts val="600"/>
              </a:spcAft>
              <a:buFont typeface="Arial" panose="020B0604020202020204" pitchFamily="34" charset="0"/>
              <a:buChar char="•"/>
            </a:pPr>
            <a:r>
              <a:rPr lang="en-US" sz="3200" b="1" dirty="0">
                <a:solidFill>
                  <a:schemeClr val="tx1"/>
                </a:solidFill>
              </a:rPr>
              <a:t> God made Israel His chosen people</a:t>
            </a:r>
          </a:p>
          <a:p>
            <a:pPr marL="176213" indent="-176213">
              <a:spcAft>
                <a:spcPts val="600"/>
              </a:spcAft>
              <a:buFont typeface="Arial" panose="020B0604020202020204" pitchFamily="34" charset="0"/>
              <a:buChar char="•"/>
            </a:pPr>
            <a:r>
              <a:rPr lang="en-US" sz="3200" b="1" dirty="0">
                <a:solidFill>
                  <a:schemeClr val="tx1"/>
                </a:solidFill>
              </a:rPr>
              <a:t>God did not forget the    Gentiles</a:t>
            </a:r>
          </a:p>
        </p:txBody>
      </p:sp>
    </p:spTree>
    <p:extLst>
      <p:ext uri="{BB962C8B-B14F-4D97-AF65-F5344CB8AC3E}">
        <p14:creationId xmlns:p14="http://schemas.microsoft.com/office/powerpoint/2010/main" val="12380185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A72929F2-AB3E-4B47-83EA-543C0CBB6EC9}"/>
              </a:ext>
            </a:extLst>
          </p:cNvPr>
          <p:cNvCxnSpPr>
            <a:cxnSpLocks/>
          </p:cNvCxnSpPr>
          <p:nvPr/>
        </p:nvCxnSpPr>
        <p:spPr>
          <a:xfrm flipV="1">
            <a:off x="1080664" y="2227568"/>
            <a:ext cx="0" cy="70339"/>
          </a:xfrm>
          <a:prstGeom prst="line">
            <a:avLst/>
          </a:prstGeom>
        </p:spPr>
        <p:style>
          <a:lnRef idx="1">
            <a:schemeClr val="accent1"/>
          </a:lnRef>
          <a:fillRef idx="0">
            <a:schemeClr val="accent1"/>
          </a:fillRef>
          <a:effectRef idx="0">
            <a:schemeClr val="accent1"/>
          </a:effectRef>
          <a:fontRef idx="minor">
            <a:schemeClr val="tx1"/>
          </a:fontRef>
        </p:style>
      </p:cxnSp>
      <p:sp>
        <p:nvSpPr>
          <p:cNvPr id="2" name="Slide Number Placeholder 1">
            <a:extLst>
              <a:ext uri="{FF2B5EF4-FFF2-40B4-BE49-F238E27FC236}">
                <a16:creationId xmlns:a16="http://schemas.microsoft.com/office/drawing/2014/main" id="{840C108E-47EF-4059-9E42-0F760BA56621}"/>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6</a:t>
            </a:fld>
            <a:endParaRPr lang="en-US"/>
          </a:p>
        </p:txBody>
      </p:sp>
      <p:sp>
        <p:nvSpPr>
          <p:cNvPr id="5" name="Rectangle 4">
            <a:extLst>
              <a:ext uri="{FF2B5EF4-FFF2-40B4-BE49-F238E27FC236}">
                <a16:creationId xmlns:a16="http://schemas.microsoft.com/office/drawing/2014/main" id="{62D02328-1928-4689-9777-C1ECBA9C70CF}"/>
              </a:ext>
            </a:extLst>
          </p:cNvPr>
          <p:cNvSpPr/>
          <p:nvPr/>
        </p:nvSpPr>
        <p:spPr>
          <a:xfrm>
            <a:off x="110836" y="55418"/>
            <a:ext cx="11979564" cy="6582929"/>
          </a:xfrm>
          <a:prstGeom prst="rect">
            <a:avLst/>
          </a:prstGeom>
          <a:solidFill>
            <a:schemeClr val="accent1">
              <a:lumMod val="40000"/>
              <a:lumOff val="60000"/>
            </a:schemeClr>
          </a:solidFill>
          <a:ln w="228600">
            <a:solidFill>
              <a:schemeClr val="accent5">
                <a:lumMod val="50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28</a:t>
            </a:r>
          </a:p>
        </p:txBody>
      </p:sp>
      <p:sp>
        <p:nvSpPr>
          <p:cNvPr id="4" name="Rectangle 3">
            <a:extLst>
              <a:ext uri="{FF2B5EF4-FFF2-40B4-BE49-F238E27FC236}">
                <a16:creationId xmlns:a16="http://schemas.microsoft.com/office/drawing/2014/main" id="{C6515041-E353-4ADB-BC6D-5FD5CFB9173B}"/>
              </a:ext>
            </a:extLst>
          </p:cNvPr>
          <p:cNvSpPr/>
          <p:nvPr/>
        </p:nvSpPr>
        <p:spPr>
          <a:xfrm>
            <a:off x="240632" y="272557"/>
            <a:ext cx="11662610" cy="707886"/>
          </a:xfrm>
          <a:prstGeom prst="rect">
            <a:avLst/>
          </a:prstGeom>
        </p:spPr>
        <p:txBody>
          <a:bodyPr wrap="square">
            <a:spAutoFit/>
          </a:bodyPr>
          <a:lstStyle/>
          <a:p>
            <a:pPr algn="ctr">
              <a:spcAft>
                <a:spcPts val="500"/>
              </a:spcAft>
            </a:pPr>
            <a:r>
              <a:rPr lang="en-US" sz="4000" b="1" dirty="0"/>
              <a:t>Isaiah’s Message to the Nations (Isa. 13-39)</a:t>
            </a:r>
            <a:endParaRPr lang="en-US" sz="1100" b="1" dirty="0">
              <a:solidFill>
                <a:schemeClr val="tx1"/>
              </a:solidFill>
              <a:latin typeface="Calibri" panose="020F0502020204030204" pitchFamily="34" charset="0"/>
            </a:endParaRPr>
          </a:p>
        </p:txBody>
      </p:sp>
      <p:sp>
        <p:nvSpPr>
          <p:cNvPr id="6" name="Rectangle 5">
            <a:extLst>
              <a:ext uri="{FF2B5EF4-FFF2-40B4-BE49-F238E27FC236}">
                <a16:creationId xmlns:a16="http://schemas.microsoft.com/office/drawing/2014/main" id="{87960A51-A595-4739-A398-49371A74217C}"/>
              </a:ext>
            </a:extLst>
          </p:cNvPr>
          <p:cNvSpPr/>
          <p:nvPr/>
        </p:nvSpPr>
        <p:spPr>
          <a:xfrm>
            <a:off x="5539388" y="1317723"/>
            <a:ext cx="6363854" cy="4058318"/>
          </a:xfrm>
          <a:prstGeom prst="rect">
            <a:avLst/>
          </a:prstGeom>
          <a:solidFill>
            <a:schemeClr val="accent1">
              <a:lumMod val="20000"/>
              <a:lumOff val="80000"/>
            </a:schemeClr>
          </a:solidFill>
          <a:ln w="1143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dirty="0">
                <a:solidFill>
                  <a:schemeClr val="tx1"/>
                </a:solidFill>
              </a:rPr>
              <a:t> </a:t>
            </a:r>
          </a:p>
          <a:p>
            <a:pPr algn="just"/>
            <a:endParaRPr lang="en-US" b="1" dirty="0">
              <a:solidFill>
                <a:schemeClr val="tx1"/>
              </a:solidFill>
            </a:endParaRPr>
          </a:p>
          <a:p>
            <a:pPr algn="just"/>
            <a:r>
              <a:rPr lang="en-US" dirty="0">
                <a:solidFill>
                  <a:schemeClr val="tx1"/>
                </a:solidFill>
              </a:rPr>
              <a:t> </a:t>
            </a:r>
          </a:p>
          <a:p>
            <a:pPr algn="just"/>
            <a:endParaRPr lang="en-US" dirty="0">
              <a:solidFill>
                <a:schemeClr val="tx1"/>
              </a:solidFill>
            </a:endParaRPr>
          </a:p>
          <a:p>
            <a:pPr algn="just"/>
            <a:endParaRPr lang="en-US" b="1" dirty="0">
              <a:solidFill>
                <a:schemeClr val="tx1"/>
              </a:solidFill>
            </a:endParaRPr>
          </a:p>
          <a:p>
            <a:pPr algn="just"/>
            <a:endParaRPr lang="en-US" sz="1800" b="1" dirty="0">
              <a:solidFill>
                <a:schemeClr val="tx1"/>
              </a:solidFill>
            </a:endParaRPr>
          </a:p>
        </p:txBody>
      </p:sp>
      <p:sp>
        <p:nvSpPr>
          <p:cNvPr id="8" name="TextBox 7">
            <a:extLst>
              <a:ext uri="{FF2B5EF4-FFF2-40B4-BE49-F238E27FC236}">
                <a16:creationId xmlns:a16="http://schemas.microsoft.com/office/drawing/2014/main" id="{8B2504E9-3967-4602-8EE2-1A2FB1CDE980}"/>
              </a:ext>
            </a:extLst>
          </p:cNvPr>
          <p:cNvSpPr txBox="1"/>
          <p:nvPr/>
        </p:nvSpPr>
        <p:spPr>
          <a:xfrm>
            <a:off x="288758" y="1746444"/>
            <a:ext cx="5063472" cy="3200876"/>
          </a:xfrm>
          <a:prstGeom prst="rect">
            <a:avLst/>
          </a:prstGeom>
          <a:noFill/>
        </p:spPr>
        <p:txBody>
          <a:bodyPr wrap="square" rtlCol="0">
            <a:spAutoFit/>
          </a:bodyPr>
          <a:lstStyle/>
          <a:p>
            <a:pPr marL="176213" indent="-176213">
              <a:spcAft>
                <a:spcPts val="600"/>
              </a:spcAft>
              <a:buFont typeface="Arial" panose="020B0604020202020204" pitchFamily="34" charset="0"/>
              <a:buChar char="•"/>
            </a:pPr>
            <a:r>
              <a:rPr lang="en-US" sz="3200" b="1" dirty="0">
                <a:solidFill>
                  <a:schemeClr val="tx1"/>
                </a:solidFill>
              </a:rPr>
              <a:t> God made Israel His chosen people</a:t>
            </a:r>
          </a:p>
          <a:p>
            <a:pPr marL="176213" indent="-176213">
              <a:spcAft>
                <a:spcPts val="600"/>
              </a:spcAft>
              <a:buFont typeface="Arial" panose="020B0604020202020204" pitchFamily="34" charset="0"/>
              <a:buChar char="•"/>
            </a:pPr>
            <a:r>
              <a:rPr lang="en-US" sz="3200" b="1" dirty="0">
                <a:solidFill>
                  <a:schemeClr val="tx1"/>
                </a:solidFill>
              </a:rPr>
              <a:t>God did not forget the    Gentiles</a:t>
            </a:r>
          </a:p>
          <a:p>
            <a:pPr marL="176213" indent="-176213">
              <a:spcAft>
                <a:spcPts val="600"/>
              </a:spcAft>
              <a:buFont typeface="Arial" panose="020B0604020202020204" pitchFamily="34" charset="0"/>
              <a:buChar char="•"/>
            </a:pPr>
            <a:r>
              <a:rPr lang="en-US" sz="3200" b="1" dirty="0">
                <a:solidFill>
                  <a:schemeClr val="tx1"/>
                </a:solidFill>
              </a:rPr>
              <a:t> Look at Isaiah chapter 13-39</a:t>
            </a:r>
          </a:p>
        </p:txBody>
      </p:sp>
    </p:spTree>
    <p:extLst>
      <p:ext uri="{BB962C8B-B14F-4D97-AF65-F5344CB8AC3E}">
        <p14:creationId xmlns:p14="http://schemas.microsoft.com/office/powerpoint/2010/main" val="26933964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A72929F2-AB3E-4B47-83EA-543C0CBB6EC9}"/>
              </a:ext>
            </a:extLst>
          </p:cNvPr>
          <p:cNvCxnSpPr>
            <a:cxnSpLocks/>
          </p:cNvCxnSpPr>
          <p:nvPr/>
        </p:nvCxnSpPr>
        <p:spPr>
          <a:xfrm flipV="1">
            <a:off x="1080664" y="2227568"/>
            <a:ext cx="0" cy="70339"/>
          </a:xfrm>
          <a:prstGeom prst="line">
            <a:avLst/>
          </a:prstGeom>
        </p:spPr>
        <p:style>
          <a:lnRef idx="1">
            <a:schemeClr val="accent1"/>
          </a:lnRef>
          <a:fillRef idx="0">
            <a:schemeClr val="accent1"/>
          </a:fillRef>
          <a:effectRef idx="0">
            <a:schemeClr val="accent1"/>
          </a:effectRef>
          <a:fontRef idx="minor">
            <a:schemeClr val="tx1"/>
          </a:fontRef>
        </p:style>
      </p:cxnSp>
      <p:sp>
        <p:nvSpPr>
          <p:cNvPr id="2" name="Slide Number Placeholder 1">
            <a:extLst>
              <a:ext uri="{FF2B5EF4-FFF2-40B4-BE49-F238E27FC236}">
                <a16:creationId xmlns:a16="http://schemas.microsoft.com/office/drawing/2014/main" id="{840C108E-47EF-4059-9E42-0F760BA56621}"/>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7</a:t>
            </a:fld>
            <a:endParaRPr lang="en-US"/>
          </a:p>
        </p:txBody>
      </p:sp>
      <p:sp>
        <p:nvSpPr>
          <p:cNvPr id="5" name="Rectangle 4">
            <a:extLst>
              <a:ext uri="{FF2B5EF4-FFF2-40B4-BE49-F238E27FC236}">
                <a16:creationId xmlns:a16="http://schemas.microsoft.com/office/drawing/2014/main" id="{62D02328-1928-4689-9777-C1ECBA9C70CF}"/>
              </a:ext>
            </a:extLst>
          </p:cNvPr>
          <p:cNvSpPr/>
          <p:nvPr/>
        </p:nvSpPr>
        <p:spPr>
          <a:xfrm>
            <a:off x="110836" y="55418"/>
            <a:ext cx="11979564" cy="6582929"/>
          </a:xfrm>
          <a:prstGeom prst="rect">
            <a:avLst/>
          </a:prstGeom>
          <a:solidFill>
            <a:schemeClr val="accent1">
              <a:lumMod val="40000"/>
              <a:lumOff val="60000"/>
            </a:schemeClr>
          </a:solidFill>
          <a:ln w="228600">
            <a:solidFill>
              <a:schemeClr val="accent5">
                <a:lumMod val="50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28</a:t>
            </a:r>
          </a:p>
        </p:txBody>
      </p:sp>
      <p:sp>
        <p:nvSpPr>
          <p:cNvPr id="4" name="Rectangle 3">
            <a:extLst>
              <a:ext uri="{FF2B5EF4-FFF2-40B4-BE49-F238E27FC236}">
                <a16:creationId xmlns:a16="http://schemas.microsoft.com/office/drawing/2014/main" id="{C6515041-E353-4ADB-BC6D-5FD5CFB9173B}"/>
              </a:ext>
            </a:extLst>
          </p:cNvPr>
          <p:cNvSpPr/>
          <p:nvPr/>
        </p:nvSpPr>
        <p:spPr>
          <a:xfrm>
            <a:off x="240632" y="272557"/>
            <a:ext cx="11662610" cy="941283"/>
          </a:xfrm>
          <a:prstGeom prst="rect">
            <a:avLst/>
          </a:prstGeom>
        </p:spPr>
        <p:txBody>
          <a:bodyPr wrap="square">
            <a:spAutoFit/>
          </a:bodyPr>
          <a:lstStyle/>
          <a:p>
            <a:pPr algn="ctr">
              <a:spcAft>
                <a:spcPts val="500"/>
              </a:spcAft>
            </a:pPr>
            <a:r>
              <a:rPr lang="en-US" sz="4000" b="1" dirty="0"/>
              <a:t>Isaiah Messages to the Nations (Isa. 13-39)</a:t>
            </a:r>
            <a:r>
              <a:rPr lang="en-US" sz="3200" b="1" dirty="0"/>
              <a:t>       </a:t>
            </a:r>
          </a:p>
          <a:p>
            <a:pPr algn="r">
              <a:spcAft>
                <a:spcPts val="300"/>
              </a:spcAft>
            </a:pPr>
            <a:r>
              <a:rPr lang="en-US" sz="1100" b="1" dirty="0" err="1">
                <a:solidFill>
                  <a:schemeClr val="tx1"/>
                </a:solidFill>
                <a:latin typeface="Calibri" panose="020F0502020204030204" pitchFamily="34" charset="0"/>
              </a:rPr>
              <a:t>sss</a:t>
            </a:r>
            <a:endParaRPr lang="en-US" sz="1100" b="1" dirty="0">
              <a:solidFill>
                <a:schemeClr val="tx1"/>
              </a:solidFill>
              <a:latin typeface="Calibri" panose="020F0502020204030204" pitchFamily="34" charset="0"/>
            </a:endParaRPr>
          </a:p>
        </p:txBody>
      </p:sp>
      <p:sp>
        <p:nvSpPr>
          <p:cNvPr id="6" name="Rectangle 5">
            <a:extLst>
              <a:ext uri="{FF2B5EF4-FFF2-40B4-BE49-F238E27FC236}">
                <a16:creationId xmlns:a16="http://schemas.microsoft.com/office/drawing/2014/main" id="{87960A51-A595-4739-A398-49371A74217C}"/>
              </a:ext>
            </a:extLst>
          </p:cNvPr>
          <p:cNvSpPr/>
          <p:nvPr/>
        </p:nvSpPr>
        <p:spPr>
          <a:xfrm>
            <a:off x="5539388" y="1034698"/>
            <a:ext cx="6363854" cy="5321652"/>
          </a:xfrm>
          <a:prstGeom prst="rect">
            <a:avLst/>
          </a:prstGeom>
          <a:solidFill>
            <a:schemeClr val="accent1">
              <a:lumMod val="20000"/>
              <a:lumOff val="80000"/>
            </a:schemeClr>
          </a:solidFill>
          <a:ln w="1143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000" b="1" dirty="0">
                <a:solidFill>
                  <a:schemeClr val="tx1"/>
                </a:solidFill>
              </a:rPr>
              <a:t>10:5  "Woe to Assyria, the rod of My anger And the staff in whose hand is My indignation. </a:t>
            </a:r>
          </a:p>
          <a:p>
            <a:pPr algn="just"/>
            <a:r>
              <a:rPr lang="en-US" sz="2000" b="1" dirty="0">
                <a:solidFill>
                  <a:schemeClr val="tx1"/>
                </a:solidFill>
              </a:rPr>
              <a:t>Isa 13:1  The burden against Babylon which Isaiah the son of </a:t>
            </a:r>
            <a:r>
              <a:rPr lang="en-US" sz="2000" b="1" dirty="0" err="1">
                <a:solidFill>
                  <a:schemeClr val="tx1"/>
                </a:solidFill>
              </a:rPr>
              <a:t>Amoz</a:t>
            </a:r>
            <a:r>
              <a:rPr lang="en-US" sz="2000" b="1" dirty="0">
                <a:solidFill>
                  <a:schemeClr val="tx1"/>
                </a:solidFill>
              </a:rPr>
              <a:t> saw. </a:t>
            </a:r>
          </a:p>
          <a:p>
            <a:pPr algn="just"/>
            <a:r>
              <a:rPr lang="en-US" sz="2000" b="1" dirty="0">
                <a:solidFill>
                  <a:schemeClr val="tx1"/>
                </a:solidFill>
              </a:rPr>
              <a:t>Isa 14:4  that you will take up this proverb against the king of Babylon, and say: "How the oppressor has ceased, The golden city ceased! </a:t>
            </a:r>
          </a:p>
          <a:p>
            <a:pPr algn="just"/>
            <a:r>
              <a:rPr lang="en-US" sz="2000" b="1" dirty="0">
                <a:solidFill>
                  <a:schemeClr val="tx1"/>
                </a:solidFill>
              </a:rPr>
              <a:t>Isa 15:1  The burden against Moab. Because in the night </a:t>
            </a:r>
            <a:r>
              <a:rPr lang="en-US" sz="2000" b="1" dirty="0" err="1">
                <a:solidFill>
                  <a:schemeClr val="tx1"/>
                </a:solidFill>
              </a:rPr>
              <a:t>Ar</a:t>
            </a:r>
            <a:r>
              <a:rPr lang="en-US" sz="2000" b="1" dirty="0">
                <a:solidFill>
                  <a:schemeClr val="tx1"/>
                </a:solidFill>
              </a:rPr>
              <a:t> of Moab is laid waste </a:t>
            </a:r>
            <a:r>
              <a:rPr lang="en-US" sz="2000" b="1" i="1" dirty="0">
                <a:solidFill>
                  <a:schemeClr val="tx1"/>
                </a:solidFill>
              </a:rPr>
              <a:t>And</a:t>
            </a:r>
            <a:r>
              <a:rPr lang="en-US" sz="2000" b="1" dirty="0">
                <a:solidFill>
                  <a:schemeClr val="tx1"/>
                </a:solidFill>
              </a:rPr>
              <a:t> destroyed . . . </a:t>
            </a:r>
          </a:p>
          <a:p>
            <a:pPr algn="just"/>
            <a:r>
              <a:rPr lang="en-US" sz="2000" b="1" dirty="0">
                <a:solidFill>
                  <a:schemeClr val="tx1"/>
                </a:solidFill>
              </a:rPr>
              <a:t>Isa 17:1  The burden against Damascus. "Behold, Damascus will cease from </a:t>
            </a:r>
            <a:r>
              <a:rPr lang="en-US" sz="2000" b="1" i="1" dirty="0">
                <a:solidFill>
                  <a:schemeClr val="tx1"/>
                </a:solidFill>
              </a:rPr>
              <a:t>being</a:t>
            </a:r>
            <a:r>
              <a:rPr lang="en-US" sz="2000" b="1" dirty="0">
                <a:solidFill>
                  <a:schemeClr val="tx1"/>
                </a:solidFill>
              </a:rPr>
              <a:t> a city, And it will be a ruinous heap. </a:t>
            </a:r>
          </a:p>
          <a:p>
            <a:pPr algn="just"/>
            <a:r>
              <a:rPr lang="en-US" sz="2000" b="1" dirty="0">
                <a:solidFill>
                  <a:schemeClr val="tx1"/>
                </a:solidFill>
              </a:rPr>
              <a:t>Isa 18:1  Woe to the land shadowed with buzzing wings, Which </a:t>
            </a:r>
            <a:r>
              <a:rPr lang="en-US" sz="2000" b="1" i="1" dirty="0">
                <a:solidFill>
                  <a:schemeClr val="tx1"/>
                </a:solidFill>
              </a:rPr>
              <a:t>is</a:t>
            </a:r>
            <a:r>
              <a:rPr lang="en-US" sz="2000" b="1" dirty="0">
                <a:solidFill>
                  <a:schemeClr val="tx1"/>
                </a:solidFill>
              </a:rPr>
              <a:t> beyond the rivers of Ethiopia, </a:t>
            </a:r>
          </a:p>
          <a:p>
            <a:pPr algn="just"/>
            <a:r>
              <a:rPr lang="en-US" sz="2000" b="1" dirty="0">
                <a:solidFill>
                  <a:schemeClr val="tx1"/>
                </a:solidFill>
              </a:rPr>
              <a:t>Isa 19:1  The burden against Egypt. Behold, the LORD rides on a swift cloud, And will come into Egypt;</a:t>
            </a:r>
          </a:p>
        </p:txBody>
      </p:sp>
      <p:sp>
        <p:nvSpPr>
          <p:cNvPr id="8" name="TextBox 7">
            <a:extLst>
              <a:ext uri="{FF2B5EF4-FFF2-40B4-BE49-F238E27FC236}">
                <a16:creationId xmlns:a16="http://schemas.microsoft.com/office/drawing/2014/main" id="{8B2504E9-3967-4602-8EE2-1A2FB1CDE980}"/>
              </a:ext>
            </a:extLst>
          </p:cNvPr>
          <p:cNvSpPr txBox="1"/>
          <p:nvPr/>
        </p:nvSpPr>
        <p:spPr>
          <a:xfrm>
            <a:off x="288758" y="920846"/>
            <a:ext cx="5063472" cy="1031051"/>
          </a:xfrm>
          <a:prstGeom prst="rect">
            <a:avLst/>
          </a:prstGeom>
          <a:noFill/>
        </p:spPr>
        <p:txBody>
          <a:bodyPr wrap="square" rtlCol="0">
            <a:spAutoFit/>
          </a:bodyPr>
          <a:lstStyle/>
          <a:p>
            <a:pPr>
              <a:spcAft>
                <a:spcPts val="600"/>
              </a:spcAft>
            </a:pPr>
            <a:endParaRPr lang="en-US" sz="2800" b="1" dirty="0"/>
          </a:p>
          <a:p>
            <a:pPr marL="176213" indent="-176213">
              <a:spcAft>
                <a:spcPts val="600"/>
              </a:spcAft>
              <a:buFont typeface="Arial" panose="020B0604020202020204" pitchFamily="34" charset="0"/>
              <a:buChar char="•"/>
            </a:pPr>
            <a:r>
              <a:rPr lang="en-US" sz="2800" b="1" dirty="0"/>
              <a:t> Isaiah 10 – Assyria</a:t>
            </a:r>
            <a:endParaRPr lang="en-US" sz="2000" b="1" dirty="0"/>
          </a:p>
        </p:txBody>
      </p:sp>
      <p:sp>
        <p:nvSpPr>
          <p:cNvPr id="12" name="Oval 11">
            <a:extLst>
              <a:ext uri="{FF2B5EF4-FFF2-40B4-BE49-F238E27FC236}">
                <a16:creationId xmlns:a16="http://schemas.microsoft.com/office/drawing/2014/main" id="{71A90CB0-18BF-454D-AA12-744BA9458F59}"/>
              </a:ext>
            </a:extLst>
          </p:cNvPr>
          <p:cNvSpPr/>
          <p:nvPr/>
        </p:nvSpPr>
        <p:spPr>
          <a:xfrm>
            <a:off x="7168128" y="1102201"/>
            <a:ext cx="1442472" cy="452279"/>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4563078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A72929F2-AB3E-4B47-83EA-543C0CBB6EC9}"/>
              </a:ext>
            </a:extLst>
          </p:cNvPr>
          <p:cNvCxnSpPr>
            <a:cxnSpLocks/>
          </p:cNvCxnSpPr>
          <p:nvPr/>
        </p:nvCxnSpPr>
        <p:spPr>
          <a:xfrm flipV="1">
            <a:off x="1080664" y="2227568"/>
            <a:ext cx="0" cy="70339"/>
          </a:xfrm>
          <a:prstGeom prst="line">
            <a:avLst/>
          </a:prstGeom>
        </p:spPr>
        <p:style>
          <a:lnRef idx="1">
            <a:schemeClr val="accent1"/>
          </a:lnRef>
          <a:fillRef idx="0">
            <a:schemeClr val="accent1"/>
          </a:fillRef>
          <a:effectRef idx="0">
            <a:schemeClr val="accent1"/>
          </a:effectRef>
          <a:fontRef idx="minor">
            <a:schemeClr val="tx1"/>
          </a:fontRef>
        </p:style>
      </p:cxnSp>
      <p:sp>
        <p:nvSpPr>
          <p:cNvPr id="2" name="Slide Number Placeholder 1">
            <a:extLst>
              <a:ext uri="{FF2B5EF4-FFF2-40B4-BE49-F238E27FC236}">
                <a16:creationId xmlns:a16="http://schemas.microsoft.com/office/drawing/2014/main" id="{840C108E-47EF-4059-9E42-0F760BA56621}"/>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8</a:t>
            </a:fld>
            <a:endParaRPr lang="en-US"/>
          </a:p>
        </p:txBody>
      </p:sp>
      <p:sp>
        <p:nvSpPr>
          <p:cNvPr id="5" name="Rectangle 4">
            <a:extLst>
              <a:ext uri="{FF2B5EF4-FFF2-40B4-BE49-F238E27FC236}">
                <a16:creationId xmlns:a16="http://schemas.microsoft.com/office/drawing/2014/main" id="{62D02328-1928-4689-9777-C1ECBA9C70CF}"/>
              </a:ext>
            </a:extLst>
          </p:cNvPr>
          <p:cNvSpPr/>
          <p:nvPr/>
        </p:nvSpPr>
        <p:spPr>
          <a:xfrm>
            <a:off x="110836" y="55418"/>
            <a:ext cx="11979564" cy="6582929"/>
          </a:xfrm>
          <a:prstGeom prst="rect">
            <a:avLst/>
          </a:prstGeom>
          <a:solidFill>
            <a:schemeClr val="accent1">
              <a:lumMod val="40000"/>
              <a:lumOff val="60000"/>
            </a:schemeClr>
          </a:solidFill>
          <a:ln w="228600">
            <a:solidFill>
              <a:schemeClr val="accent5">
                <a:lumMod val="50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28</a:t>
            </a:r>
          </a:p>
        </p:txBody>
      </p:sp>
      <p:sp>
        <p:nvSpPr>
          <p:cNvPr id="4" name="Rectangle 3">
            <a:extLst>
              <a:ext uri="{FF2B5EF4-FFF2-40B4-BE49-F238E27FC236}">
                <a16:creationId xmlns:a16="http://schemas.microsoft.com/office/drawing/2014/main" id="{C6515041-E353-4ADB-BC6D-5FD5CFB9173B}"/>
              </a:ext>
            </a:extLst>
          </p:cNvPr>
          <p:cNvSpPr/>
          <p:nvPr/>
        </p:nvSpPr>
        <p:spPr>
          <a:xfrm>
            <a:off x="240632" y="272557"/>
            <a:ext cx="11662610" cy="941283"/>
          </a:xfrm>
          <a:prstGeom prst="rect">
            <a:avLst/>
          </a:prstGeom>
        </p:spPr>
        <p:txBody>
          <a:bodyPr wrap="square">
            <a:spAutoFit/>
          </a:bodyPr>
          <a:lstStyle/>
          <a:p>
            <a:pPr algn="ctr">
              <a:spcAft>
                <a:spcPts val="500"/>
              </a:spcAft>
            </a:pPr>
            <a:r>
              <a:rPr lang="en-US" sz="4000" b="1" dirty="0"/>
              <a:t>Isaiah Messages to the Nations (Isa. 13-39)</a:t>
            </a:r>
            <a:r>
              <a:rPr lang="en-US" sz="3200" b="1" dirty="0"/>
              <a:t>       </a:t>
            </a:r>
          </a:p>
          <a:p>
            <a:pPr algn="r">
              <a:spcAft>
                <a:spcPts val="300"/>
              </a:spcAft>
            </a:pPr>
            <a:r>
              <a:rPr lang="en-US" sz="1100" b="1" dirty="0" err="1">
                <a:solidFill>
                  <a:schemeClr val="tx1"/>
                </a:solidFill>
                <a:latin typeface="Calibri" panose="020F0502020204030204" pitchFamily="34" charset="0"/>
              </a:rPr>
              <a:t>sss</a:t>
            </a:r>
            <a:endParaRPr lang="en-US" sz="1100" b="1" dirty="0">
              <a:solidFill>
                <a:schemeClr val="tx1"/>
              </a:solidFill>
              <a:latin typeface="Calibri" panose="020F0502020204030204" pitchFamily="34" charset="0"/>
            </a:endParaRPr>
          </a:p>
        </p:txBody>
      </p:sp>
      <p:sp>
        <p:nvSpPr>
          <p:cNvPr id="6" name="Rectangle 5">
            <a:extLst>
              <a:ext uri="{FF2B5EF4-FFF2-40B4-BE49-F238E27FC236}">
                <a16:creationId xmlns:a16="http://schemas.microsoft.com/office/drawing/2014/main" id="{87960A51-A595-4739-A398-49371A74217C}"/>
              </a:ext>
            </a:extLst>
          </p:cNvPr>
          <p:cNvSpPr/>
          <p:nvPr/>
        </p:nvSpPr>
        <p:spPr>
          <a:xfrm>
            <a:off x="5539388" y="1034698"/>
            <a:ext cx="6363854" cy="5321652"/>
          </a:xfrm>
          <a:prstGeom prst="rect">
            <a:avLst/>
          </a:prstGeom>
          <a:solidFill>
            <a:schemeClr val="accent1">
              <a:lumMod val="20000"/>
              <a:lumOff val="80000"/>
            </a:schemeClr>
          </a:solidFill>
          <a:ln w="1143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000" b="1" dirty="0">
                <a:solidFill>
                  <a:schemeClr val="tx1"/>
                </a:solidFill>
              </a:rPr>
              <a:t>10:5  "Woe to Assyria, the rod of My anger And the staff in whose hand is My indignation. </a:t>
            </a:r>
          </a:p>
          <a:p>
            <a:pPr algn="just"/>
            <a:r>
              <a:rPr lang="en-US" sz="2000" b="1" dirty="0">
                <a:solidFill>
                  <a:schemeClr val="tx1"/>
                </a:solidFill>
              </a:rPr>
              <a:t>Isa 13:1  The burden against Babylon which Isaiah the son of </a:t>
            </a:r>
            <a:r>
              <a:rPr lang="en-US" sz="2000" b="1" dirty="0" err="1">
                <a:solidFill>
                  <a:schemeClr val="tx1"/>
                </a:solidFill>
              </a:rPr>
              <a:t>Amoz</a:t>
            </a:r>
            <a:r>
              <a:rPr lang="en-US" sz="2000" b="1" dirty="0">
                <a:solidFill>
                  <a:schemeClr val="tx1"/>
                </a:solidFill>
              </a:rPr>
              <a:t> saw. </a:t>
            </a:r>
          </a:p>
          <a:p>
            <a:pPr algn="just"/>
            <a:r>
              <a:rPr lang="en-US" sz="2000" b="1" dirty="0">
                <a:solidFill>
                  <a:schemeClr val="tx1"/>
                </a:solidFill>
              </a:rPr>
              <a:t>Isa 14:4  that you will take up this proverb against the king of Babylon, and say: "How the oppressor has ceased, The golden city ceased! </a:t>
            </a:r>
          </a:p>
          <a:p>
            <a:pPr algn="just"/>
            <a:r>
              <a:rPr lang="en-US" sz="2000" b="1" dirty="0">
                <a:solidFill>
                  <a:schemeClr val="tx1"/>
                </a:solidFill>
              </a:rPr>
              <a:t>Isa 15:1  The burden against Moab. Because in the night </a:t>
            </a:r>
            <a:r>
              <a:rPr lang="en-US" sz="2000" b="1" dirty="0" err="1">
                <a:solidFill>
                  <a:schemeClr val="tx1"/>
                </a:solidFill>
              </a:rPr>
              <a:t>Ar</a:t>
            </a:r>
            <a:r>
              <a:rPr lang="en-US" sz="2000" b="1" dirty="0">
                <a:solidFill>
                  <a:schemeClr val="tx1"/>
                </a:solidFill>
              </a:rPr>
              <a:t> of Moab is laid waste </a:t>
            </a:r>
            <a:r>
              <a:rPr lang="en-US" sz="2000" b="1" i="1" dirty="0">
                <a:solidFill>
                  <a:schemeClr val="tx1"/>
                </a:solidFill>
              </a:rPr>
              <a:t>And</a:t>
            </a:r>
            <a:r>
              <a:rPr lang="en-US" sz="2000" b="1" dirty="0">
                <a:solidFill>
                  <a:schemeClr val="tx1"/>
                </a:solidFill>
              </a:rPr>
              <a:t> destroyed . . . </a:t>
            </a:r>
          </a:p>
          <a:p>
            <a:pPr algn="just"/>
            <a:r>
              <a:rPr lang="en-US" sz="2000" b="1" dirty="0">
                <a:solidFill>
                  <a:schemeClr val="tx1"/>
                </a:solidFill>
              </a:rPr>
              <a:t>Isa 17:1  The burden against Damascus. "Behold, Damascus will cease from </a:t>
            </a:r>
            <a:r>
              <a:rPr lang="en-US" sz="2000" b="1" i="1" dirty="0">
                <a:solidFill>
                  <a:schemeClr val="tx1"/>
                </a:solidFill>
              </a:rPr>
              <a:t>being</a:t>
            </a:r>
            <a:r>
              <a:rPr lang="en-US" sz="2000" b="1" dirty="0">
                <a:solidFill>
                  <a:schemeClr val="tx1"/>
                </a:solidFill>
              </a:rPr>
              <a:t> a city, And it will be a ruinous heap. </a:t>
            </a:r>
          </a:p>
          <a:p>
            <a:pPr algn="just"/>
            <a:r>
              <a:rPr lang="en-US" sz="2000" b="1" dirty="0">
                <a:solidFill>
                  <a:schemeClr val="tx1"/>
                </a:solidFill>
              </a:rPr>
              <a:t>Isa 18:1  Woe to the land shadowed with buzzing wings, Which </a:t>
            </a:r>
            <a:r>
              <a:rPr lang="en-US" sz="2000" b="1" i="1" dirty="0">
                <a:solidFill>
                  <a:schemeClr val="tx1"/>
                </a:solidFill>
              </a:rPr>
              <a:t>is</a:t>
            </a:r>
            <a:r>
              <a:rPr lang="en-US" sz="2000" b="1" dirty="0">
                <a:solidFill>
                  <a:schemeClr val="tx1"/>
                </a:solidFill>
              </a:rPr>
              <a:t> beyond the rivers of Ethiopia, </a:t>
            </a:r>
          </a:p>
          <a:p>
            <a:pPr algn="just"/>
            <a:r>
              <a:rPr lang="en-US" sz="2000" b="1" dirty="0">
                <a:solidFill>
                  <a:schemeClr val="tx1"/>
                </a:solidFill>
              </a:rPr>
              <a:t>Isa 19:1  The burden against Egypt. Behold, the LORD rides on a swift cloud, And will come into Egypt;</a:t>
            </a:r>
          </a:p>
        </p:txBody>
      </p:sp>
      <p:sp>
        <p:nvSpPr>
          <p:cNvPr id="8" name="TextBox 7">
            <a:extLst>
              <a:ext uri="{FF2B5EF4-FFF2-40B4-BE49-F238E27FC236}">
                <a16:creationId xmlns:a16="http://schemas.microsoft.com/office/drawing/2014/main" id="{8B2504E9-3967-4602-8EE2-1A2FB1CDE980}"/>
              </a:ext>
            </a:extLst>
          </p:cNvPr>
          <p:cNvSpPr txBox="1"/>
          <p:nvPr/>
        </p:nvSpPr>
        <p:spPr>
          <a:xfrm>
            <a:off x="288758" y="920846"/>
            <a:ext cx="5063472" cy="1538883"/>
          </a:xfrm>
          <a:prstGeom prst="rect">
            <a:avLst/>
          </a:prstGeom>
          <a:noFill/>
        </p:spPr>
        <p:txBody>
          <a:bodyPr wrap="square" rtlCol="0">
            <a:spAutoFit/>
          </a:bodyPr>
          <a:lstStyle/>
          <a:p>
            <a:pPr>
              <a:spcAft>
                <a:spcPts val="600"/>
              </a:spcAft>
            </a:pPr>
            <a:endParaRPr lang="en-US" sz="2800" b="1" dirty="0"/>
          </a:p>
          <a:p>
            <a:pPr marL="176213" indent="-176213">
              <a:spcAft>
                <a:spcPts val="600"/>
              </a:spcAft>
              <a:buFont typeface="Arial" panose="020B0604020202020204" pitchFamily="34" charset="0"/>
              <a:buChar char="•"/>
            </a:pPr>
            <a:r>
              <a:rPr lang="en-US" sz="2800" b="1" dirty="0"/>
              <a:t> Isaiah 10 – Assyria</a:t>
            </a:r>
          </a:p>
          <a:p>
            <a:pPr marL="176213" indent="-176213">
              <a:spcAft>
                <a:spcPts val="600"/>
              </a:spcAft>
              <a:buFont typeface="Arial" panose="020B0604020202020204" pitchFamily="34" charset="0"/>
              <a:buChar char="•"/>
            </a:pPr>
            <a:r>
              <a:rPr lang="en-US" sz="2800" b="1" dirty="0"/>
              <a:t>Isaiah 13-14 – Babylon</a:t>
            </a:r>
            <a:endParaRPr lang="en-US" sz="2000" b="1" dirty="0"/>
          </a:p>
        </p:txBody>
      </p:sp>
      <p:sp>
        <p:nvSpPr>
          <p:cNvPr id="9" name="Oval 8">
            <a:extLst>
              <a:ext uri="{FF2B5EF4-FFF2-40B4-BE49-F238E27FC236}">
                <a16:creationId xmlns:a16="http://schemas.microsoft.com/office/drawing/2014/main" id="{C96CEC50-933E-4420-A133-06F0D3CA7F41}"/>
              </a:ext>
            </a:extLst>
          </p:cNvPr>
          <p:cNvSpPr/>
          <p:nvPr/>
        </p:nvSpPr>
        <p:spPr>
          <a:xfrm>
            <a:off x="8905488" y="1690287"/>
            <a:ext cx="1442472" cy="452279"/>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0E7D109A-0E83-4DDC-9170-219D9FFAFFCA}"/>
              </a:ext>
            </a:extLst>
          </p:cNvPr>
          <p:cNvSpPr/>
          <p:nvPr/>
        </p:nvSpPr>
        <p:spPr>
          <a:xfrm>
            <a:off x="6916668" y="2553811"/>
            <a:ext cx="1442472" cy="452279"/>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2459780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A72929F2-AB3E-4B47-83EA-543C0CBB6EC9}"/>
              </a:ext>
            </a:extLst>
          </p:cNvPr>
          <p:cNvCxnSpPr>
            <a:cxnSpLocks/>
          </p:cNvCxnSpPr>
          <p:nvPr/>
        </p:nvCxnSpPr>
        <p:spPr>
          <a:xfrm flipV="1">
            <a:off x="1080664" y="2227568"/>
            <a:ext cx="0" cy="70339"/>
          </a:xfrm>
          <a:prstGeom prst="line">
            <a:avLst/>
          </a:prstGeom>
        </p:spPr>
        <p:style>
          <a:lnRef idx="1">
            <a:schemeClr val="accent1"/>
          </a:lnRef>
          <a:fillRef idx="0">
            <a:schemeClr val="accent1"/>
          </a:fillRef>
          <a:effectRef idx="0">
            <a:schemeClr val="accent1"/>
          </a:effectRef>
          <a:fontRef idx="minor">
            <a:schemeClr val="tx1"/>
          </a:fontRef>
        </p:style>
      </p:cxnSp>
      <p:sp>
        <p:nvSpPr>
          <p:cNvPr id="2" name="Slide Number Placeholder 1">
            <a:extLst>
              <a:ext uri="{FF2B5EF4-FFF2-40B4-BE49-F238E27FC236}">
                <a16:creationId xmlns:a16="http://schemas.microsoft.com/office/drawing/2014/main" id="{840C108E-47EF-4059-9E42-0F760BA56621}"/>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9</a:t>
            </a:fld>
            <a:endParaRPr lang="en-US"/>
          </a:p>
        </p:txBody>
      </p:sp>
      <p:sp>
        <p:nvSpPr>
          <p:cNvPr id="5" name="Rectangle 4">
            <a:extLst>
              <a:ext uri="{FF2B5EF4-FFF2-40B4-BE49-F238E27FC236}">
                <a16:creationId xmlns:a16="http://schemas.microsoft.com/office/drawing/2014/main" id="{62D02328-1928-4689-9777-C1ECBA9C70CF}"/>
              </a:ext>
            </a:extLst>
          </p:cNvPr>
          <p:cNvSpPr/>
          <p:nvPr/>
        </p:nvSpPr>
        <p:spPr>
          <a:xfrm>
            <a:off x="110836" y="55418"/>
            <a:ext cx="11979564" cy="6582929"/>
          </a:xfrm>
          <a:prstGeom prst="rect">
            <a:avLst/>
          </a:prstGeom>
          <a:solidFill>
            <a:schemeClr val="accent1">
              <a:lumMod val="40000"/>
              <a:lumOff val="60000"/>
            </a:schemeClr>
          </a:solidFill>
          <a:ln w="228600">
            <a:solidFill>
              <a:schemeClr val="accent5">
                <a:lumMod val="50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28</a:t>
            </a:r>
          </a:p>
        </p:txBody>
      </p:sp>
      <p:sp>
        <p:nvSpPr>
          <p:cNvPr id="4" name="Rectangle 3">
            <a:extLst>
              <a:ext uri="{FF2B5EF4-FFF2-40B4-BE49-F238E27FC236}">
                <a16:creationId xmlns:a16="http://schemas.microsoft.com/office/drawing/2014/main" id="{C6515041-E353-4ADB-BC6D-5FD5CFB9173B}"/>
              </a:ext>
            </a:extLst>
          </p:cNvPr>
          <p:cNvSpPr/>
          <p:nvPr/>
        </p:nvSpPr>
        <p:spPr>
          <a:xfrm>
            <a:off x="240632" y="272557"/>
            <a:ext cx="11662610" cy="941283"/>
          </a:xfrm>
          <a:prstGeom prst="rect">
            <a:avLst/>
          </a:prstGeom>
        </p:spPr>
        <p:txBody>
          <a:bodyPr wrap="square">
            <a:spAutoFit/>
          </a:bodyPr>
          <a:lstStyle/>
          <a:p>
            <a:pPr algn="ctr">
              <a:spcAft>
                <a:spcPts val="500"/>
              </a:spcAft>
            </a:pPr>
            <a:r>
              <a:rPr lang="en-US" sz="4000" b="1" dirty="0"/>
              <a:t>Isaiah Messages to the Nations (Isa. 13-39)</a:t>
            </a:r>
            <a:r>
              <a:rPr lang="en-US" sz="3200" b="1" dirty="0"/>
              <a:t>       </a:t>
            </a:r>
          </a:p>
          <a:p>
            <a:pPr algn="r">
              <a:spcAft>
                <a:spcPts val="300"/>
              </a:spcAft>
            </a:pPr>
            <a:r>
              <a:rPr lang="en-US" sz="1100" b="1" dirty="0" err="1">
                <a:solidFill>
                  <a:schemeClr val="tx1"/>
                </a:solidFill>
                <a:latin typeface="Calibri" panose="020F0502020204030204" pitchFamily="34" charset="0"/>
              </a:rPr>
              <a:t>sss</a:t>
            </a:r>
            <a:endParaRPr lang="en-US" sz="1100" b="1" dirty="0">
              <a:solidFill>
                <a:schemeClr val="tx1"/>
              </a:solidFill>
              <a:latin typeface="Calibri" panose="020F0502020204030204" pitchFamily="34" charset="0"/>
            </a:endParaRPr>
          </a:p>
        </p:txBody>
      </p:sp>
      <p:sp>
        <p:nvSpPr>
          <p:cNvPr id="6" name="Rectangle 5">
            <a:extLst>
              <a:ext uri="{FF2B5EF4-FFF2-40B4-BE49-F238E27FC236}">
                <a16:creationId xmlns:a16="http://schemas.microsoft.com/office/drawing/2014/main" id="{87960A51-A595-4739-A398-49371A74217C}"/>
              </a:ext>
            </a:extLst>
          </p:cNvPr>
          <p:cNvSpPr/>
          <p:nvPr/>
        </p:nvSpPr>
        <p:spPr>
          <a:xfrm>
            <a:off x="5539388" y="1034698"/>
            <a:ext cx="6363854" cy="5321652"/>
          </a:xfrm>
          <a:prstGeom prst="rect">
            <a:avLst/>
          </a:prstGeom>
          <a:solidFill>
            <a:schemeClr val="accent1">
              <a:lumMod val="20000"/>
              <a:lumOff val="80000"/>
            </a:schemeClr>
          </a:solidFill>
          <a:ln w="1143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000" b="1" dirty="0">
                <a:solidFill>
                  <a:schemeClr val="tx1"/>
                </a:solidFill>
              </a:rPr>
              <a:t>10:5  "Woe to Assyria, the rod of My anger And the staff in whose hand is My indignation. </a:t>
            </a:r>
          </a:p>
          <a:p>
            <a:pPr algn="just"/>
            <a:r>
              <a:rPr lang="en-US" sz="2000" b="1" dirty="0">
                <a:solidFill>
                  <a:schemeClr val="tx1"/>
                </a:solidFill>
              </a:rPr>
              <a:t>Isa 13:1  The burden against Babylon which Isaiah the son of </a:t>
            </a:r>
            <a:r>
              <a:rPr lang="en-US" sz="2000" b="1" dirty="0" err="1">
                <a:solidFill>
                  <a:schemeClr val="tx1"/>
                </a:solidFill>
              </a:rPr>
              <a:t>Amoz</a:t>
            </a:r>
            <a:r>
              <a:rPr lang="en-US" sz="2000" b="1" dirty="0">
                <a:solidFill>
                  <a:schemeClr val="tx1"/>
                </a:solidFill>
              </a:rPr>
              <a:t> saw. </a:t>
            </a:r>
          </a:p>
          <a:p>
            <a:pPr algn="just"/>
            <a:r>
              <a:rPr lang="en-US" sz="2000" b="1" dirty="0">
                <a:solidFill>
                  <a:schemeClr val="tx1"/>
                </a:solidFill>
              </a:rPr>
              <a:t>Isa 14:4  that you will take up this proverb against the king of Babylon, and say: "How the oppressor has ceased, The golden city ceased! </a:t>
            </a:r>
          </a:p>
          <a:p>
            <a:pPr algn="just"/>
            <a:r>
              <a:rPr lang="en-US" sz="2000" b="1" dirty="0">
                <a:solidFill>
                  <a:schemeClr val="tx1"/>
                </a:solidFill>
              </a:rPr>
              <a:t>Isa 15:1  The burden against Moab. Because in the night </a:t>
            </a:r>
            <a:r>
              <a:rPr lang="en-US" sz="2000" b="1" dirty="0" err="1">
                <a:solidFill>
                  <a:schemeClr val="tx1"/>
                </a:solidFill>
              </a:rPr>
              <a:t>Ar</a:t>
            </a:r>
            <a:r>
              <a:rPr lang="en-US" sz="2000" b="1" dirty="0">
                <a:solidFill>
                  <a:schemeClr val="tx1"/>
                </a:solidFill>
              </a:rPr>
              <a:t> of Moab is laid waste </a:t>
            </a:r>
            <a:r>
              <a:rPr lang="en-US" sz="2000" b="1" i="1" dirty="0">
                <a:solidFill>
                  <a:schemeClr val="tx1"/>
                </a:solidFill>
              </a:rPr>
              <a:t>And</a:t>
            </a:r>
            <a:r>
              <a:rPr lang="en-US" sz="2000" b="1" dirty="0">
                <a:solidFill>
                  <a:schemeClr val="tx1"/>
                </a:solidFill>
              </a:rPr>
              <a:t> destroyed . . . </a:t>
            </a:r>
          </a:p>
          <a:p>
            <a:pPr algn="just"/>
            <a:r>
              <a:rPr lang="en-US" sz="2000" b="1" dirty="0">
                <a:solidFill>
                  <a:schemeClr val="tx1"/>
                </a:solidFill>
              </a:rPr>
              <a:t>Isa 17:1  The burden against Damascus. "Behold, Damascus will cease from </a:t>
            </a:r>
            <a:r>
              <a:rPr lang="en-US" sz="2000" b="1" i="1" dirty="0">
                <a:solidFill>
                  <a:schemeClr val="tx1"/>
                </a:solidFill>
              </a:rPr>
              <a:t>being</a:t>
            </a:r>
            <a:r>
              <a:rPr lang="en-US" sz="2000" b="1" dirty="0">
                <a:solidFill>
                  <a:schemeClr val="tx1"/>
                </a:solidFill>
              </a:rPr>
              <a:t> a city, And it will be a ruinous heap. </a:t>
            </a:r>
          </a:p>
          <a:p>
            <a:pPr algn="just"/>
            <a:r>
              <a:rPr lang="en-US" sz="2000" b="1" dirty="0">
                <a:solidFill>
                  <a:schemeClr val="tx1"/>
                </a:solidFill>
              </a:rPr>
              <a:t>Isa 18:1  Woe to the land shadowed with buzzing wings, Which </a:t>
            </a:r>
            <a:r>
              <a:rPr lang="en-US" sz="2000" b="1" i="1" dirty="0">
                <a:solidFill>
                  <a:schemeClr val="tx1"/>
                </a:solidFill>
              </a:rPr>
              <a:t>is</a:t>
            </a:r>
            <a:r>
              <a:rPr lang="en-US" sz="2000" b="1" dirty="0">
                <a:solidFill>
                  <a:schemeClr val="tx1"/>
                </a:solidFill>
              </a:rPr>
              <a:t> beyond the rivers of Ethiopia, </a:t>
            </a:r>
          </a:p>
          <a:p>
            <a:pPr algn="just"/>
            <a:r>
              <a:rPr lang="en-US" sz="2000" b="1" dirty="0">
                <a:solidFill>
                  <a:schemeClr val="tx1"/>
                </a:solidFill>
              </a:rPr>
              <a:t>Isa 19:1  The burden against Egypt. Behold, the LORD rides on a swift cloud, And will come into Egypt;</a:t>
            </a:r>
          </a:p>
        </p:txBody>
      </p:sp>
      <p:sp>
        <p:nvSpPr>
          <p:cNvPr id="8" name="TextBox 7">
            <a:extLst>
              <a:ext uri="{FF2B5EF4-FFF2-40B4-BE49-F238E27FC236}">
                <a16:creationId xmlns:a16="http://schemas.microsoft.com/office/drawing/2014/main" id="{8B2504E9-3967-4602-8EE2-1A2FB1CDE980}"/>
              </a:ext>
            </a:extLst>
          </p:cNvPr>
          <p:cNvSpPr txBox="1"/>
          <p:nvPr/>
        </p:nvSpPr>
        <p:spPr>
          <a:xfrm>
            <a:off x="288758" y="920846"/>
            <a:ext cx="5063472" cy="2046714"/>
          </a:xfrm>
          <a:prstGeom prst="rect">
            <a:avLst/>
          </a:prstGeom>
          <a:noFill/>
        </p:spPr>
        <p:txBody>
          <a:bodyPr wrap="square" rtlCol="0">
            <a:spAutoFit/>
          </a:bodyPr>
          <a:lstStyle/>
          <a:p>
            <a:pPr>
              <a:spcAft>
                <a:spcPts val="600"/>
              </a:spcAft>
            </a:pPr>
            <a:endParaRPr lang="en-US" sz="2800" b="1" dirty="0"/>
          </a:p>
          <a:p>
            <a:pPr marL="176213" indent="-176213">
              <a:spcAft>
                <a:spcPts val="600"/>
              </a:spcAft>
              <a:buFont typeface="Arial" panose="020B0604020202020204" pitchFamily="34" charset="0"/>
              <a:buChar char="•"/>
            </a:pPr>
            <a:r>
              <a:rPr lang="en-US" sz="2800" b="1" dirty="0"/>
              <a:t> Isaiah 10 – Assyria</a:t>
            </a:r>
          </a:p>
          <a:p>
            <a:pPr marL="176213" indent="-176213">
              <a:spcAft>
                <a:spcPts val="600"/>
              </a:spcAft>
              <a:buFont typeface="Arial" panose="020B0604020202020204" pitchFamily="34" charset="0"/>
              <a:buChar char="•"/>
            </a:pPr>
            <a:r>
              <a:rPr lang="en-US" sz="2800" b="1" dirty="0"/>
              <a:t>Isaiah 13-14 – Babylon </a:t>
            </a:r>
          </a:p>
          <a:p>
            <a:pPr marL="176213" indent="-176213">
              <a:spcAft>
                <a:spcPts val="600"/>
              </a:spcAft>
              <a:buFont typeface="Arial" panose="020B0604020202020204" pitchFamily="34" charset="0"/>
              <a:buChar char="•"/>
            </a:pPr>
            <a:r>
              <a:rPr lang="en-US" sz="2800" b="1" dirty="0"/>
              <a:t>Isaiah 15-16 – Moab</a:t>
            </a:r>
            <a:endParaRPr lang="en-US" sz="2000" b="1" dirty="0"/>
          </a:p>
        </p:txBody>
      </p:sp>
      <p:sp>
        <p:nvSpPr>
          <p:cNvPr id="9" name="Oval 8">
            <a:extLst>
              <a:ext uri="{FF2B5EF4-FFF2-40B4-BE49-F238E27FC236}">
                <a16:creationId xmlns:a16="http://schemas.microsoft.com/office/drawing/2014/main" id="{02C0852A-B48A-43E4-AF03-77126543A447}"/>
              </a:ext>
            </a:extLst>
          </p:cNvPr>
          <p:cNvSpPr/>
          <p:nvPr/>
        </p:nvSpPr>
        <p:spPr>
          <a:xfrm>
            <a:off x="8905488" y="3120742"/>
            <a:ext cx="1442472" cy="452279"/>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1865464"/>
      </p:ext>
    </p:extLst>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1650</Words>
  <Application>Microsoft Office PowerPoint</Application>
  <PresentationFormat>Widescreen</PresentationFormat>
  <Paragraphs>449</Paragraphs>
  <Slides>29</Slides>
  <Notes>29</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29</vt:i4>
      </vt:variant>
    </vt:vector>
  </HeadingPairs>
  <TitlesOfParts>
    <vt:vector size="32" baseType="lpstr">
      <vt:lpstr>Arial</vt:lpstr>
      <vt:lpstr>Calibri</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Can I Know I Am  Doing His Will—How Can I Find His Will?</dc:title>
  <dc:creator>Dan</dc:creator>
  <cp:lastModifiedBy>Operator</cp:lastModifiedBy>
  <cp:revision>256</cp:revision>
  <cp:lastPrinted>2019-07-24T21:32:36Z</cp:lastPrinted>
  <dcterms:modified xsi:type="dcterms:W3CDTF">2019-07-31T22:54:02Z</dcterms:modified>
</cp:coreProperties>
</file>