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1"/>
  </p:notesMasterIdLst>
  <p:handoutMasterIdLst>
    <p:handoutMasterId r:id="rId32"/>
  </p:handoutMasterIdLst>
  <p:sldIdLst>
    <p:sldId id="1864" r:id="rId2"/>
    <p:sldId id="1881" r:id="rId3"/>
    <p:sldId id="1869" r:id="rId4"/>
    <p:sldId id="1910" r:id="rId5"/>
    <p:sldId id="1915" r:id="rId6"/>
    <p:sldId id="1916" r:id="rId7"/>
    <p:sldId id="1917" r:id="rId8"/>
    <p:sldId id="1918" r:id="rId9"/>
    <p:sldId id="1919" r:id="rId10"/>
    <p:sldId id="1920" r:id="rId11"/>
    <p:sldId id="1921" r:id="rId12"/>
    <p:sldId id="1912" r:id="rId13"/>
    <p:sldId id="1922" r:id="rId14"/>
    <p:sldId id="1923" r:id="rId15"/>
    <p:sldId id="1924" r:id="rId16"/>
    <p:sldId id="1925" r:id="rId17"/>
    <p:sldId id="1914" r:id="rId18"/>
    <p:sldId id="1926" r:id="rId19"/>
    <p:sldId id="1927" r:id="rId20"/>
    <p:sldId id="1928" r:id="rId21"/>
    <p:sldId id="1929" r:id="rId22"/>
    <p:sldId id="1931" r:id="rId23"/>
    <p:sldId id="1913" r:id="rId24"/>
    <p:sldId id="1932" r:id="rId25"/>
    <p:sldId id="1933" r:id="rId26"/>
    <p:sldId id="1934" r:id="rId27"/>
    <p:sldId id="1935" r:id="rId28"/>
    <p:sldId id="1936" r:id="rId29"/>
    <p:sldId id="1937" r:id="rId30"/>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8075"/>
    <a:srgbClr val="EEDE9C"/>
    <a:srgbClr val="860A0A"/>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73" autoAdjust="0"/>
    <p:restoredTop sz="90262" autoAdjust="0"/>
  </p:normalViewPr>
  <p:slideViewPr>
    <p:cSldViewPr snapToGrid="0">
      <p:cViewPr varScale="1">
        <p:scale>
          <a:sx n="110" d="100"/>
          <a:sy n="110" d="100"/>
        </p:scale>
        <p:origin x="516" y="132"/>
      </p:cViewPr>
      <p:guideLst>
        <p:guide orient="horz" pos="2160"/>
        <p:guide pos="3840"/>
      </p:guideLst>
    </p:cSldViewPr>
  </p:slideViewPr>
  <p:outlineViewPr>
    <p:cViewPr>
      <p:scale>
        <a:sx n="33" d="100"/>
        <a:sy n="33" d="100"/>
      </p:scale>
      <p:origin x="0" y="-1632"/>
    </p:cViewPr>
  </p:outlineViewPr>
  <p:notesTextViewPr>
    <p:cViewPr>
      <p:scale>
        <a:sx n="75" d="100"/>
        <a:sy n="75" d="100"/>
      </p:scale>
      <p:origin x="0" y="0"/>
    </p:cViewPr>
  </p:notesTextViewPr>
  <p:sorterViewPr>
    <p:cViewPr>
      <p:scale>
        <a:sx n="100" d="100"/>
        <a:sy n="100" d="100"/>
      </p:scale>
      <p:origin x="0" y="-6883"/>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78163" cy="469900"/>
          </a:xfrm>
          <a:prstGeom prst="rect">
            <a:avLst/>
          </a:prstGeom>
        </p:spPr>
        <p:txBody>
          <a:bodyPr vert="horz" lIns="91431" tIns="45716" rIns="91431" bIns="45716"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4022726" y="0"/>
            <a:ext cx="3078163" cy="469900"/>
          </a:xfrm>
          <a:prstGeom prst="rect">
            <a:avLst/>
          </a:prstGeom>
        </p:spPr>
        <p:txBody>
          <a:bodyPr vert="horz" lIns="91431" tIns="45716" rIns="91431" bIns="45716" rtlCol="0"/>
          <a:lstStyle>
            <a:lvl1pPr algn="r">
              <a:defRPr sz="1200"/>
            </a:lvl1pPr>
          </a:lstStyle>
          <a:p>
            <a:fld id="{E394A81C-ADBD-4272-AFB6-C20F19B759A6}" type="datetimeFigureOut">
              <a:rPr lang="en-US" smtClean="0"/>
              <a:t>7/29/2019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918576"/>
            <a:ext cx="3078163" cy="469900"/>
          </a:xfrm>
          <a:prstGeom prst="rect">
            <a:avLst/>
          </a:prstGeom>
        </p:spPr>
        <p:txBody>
          <a:bodyPr vert="horz" lIns="91431" tIns="45716" rIns="91431" bIns="45716"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4022726" y="8918576"/>
            <a:ext cx="3078163" cy="469900"/>
          </a:xfrm>
          <a:prstGeom prst="rect">
            <a:avLst/>
          </a:prstGeom>
        </p:spPr>
        <p:txBody>
          <a:bodyPr vert="horz" lIns="91431" tIns="45716" rIns="91431" bIns="45716"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4850"/>
            <a:ext cx="6259513" cy="35210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7"/>
            <a:ext cx="5681980" cy="4224814"/>
          </a:xfrm>
          <a:prstGeom prst="rect">
            <a:avLst/>
          </a:prstGeom>
          <a:noFill/>
          <a:ln>
            <a:noFill/>
          </a:ln>
        </p:spPr>
        <p:txBody>
          <a:bodyPr spcFirstLastPara="1" wrap="square" lIns="94204" tIns="94204" rIns="94204" bIns="9420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1703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656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64566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83423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68652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16281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012764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16369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9961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4785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5332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48517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643453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01914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25421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66606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53814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18956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34047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59427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688526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9213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0873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6876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7202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8671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5330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4174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1986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107413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60A0A"/>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207335" y="180753"/>
            <a:ext cx="11760547" cy="6475201"/>
          </a:xfrm>
          <a:prstGeom prst="rect">
            <a:avLst/>
          </a:prstGeom>
          <a:solidFill>
            <a:srgbClr val="D2A1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835190" y="3421654"/>
            <a:ext cx="2743200" cy="365125"/>
          </a:xfrm>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E8EEAC2A-FCD4-4969-B86E-186416F441D9}"/>
              </a:ext>
            </a:extLst>
          </p:cNvPr>
          <p:cNvSpPr/>
          <p:nvPr/>
        </p:nvSpPr>
        <p:spPr>
          <a:xfrm>
            <a:off x="288758" y="344048"/>
            <a:ext cx="11614484" cy="6524863"/>
          </a:xfrm>
          <a:prstGeom prst="rect">
            <a:avLst/>
          </a:prstGeom>
        </p:spPr>
        <p:txBody>
          <a:bodyPr wrap="square">
            <a:spAutoFit/>
          </a:bodyPr>
          <a:lstStyle/>
          <a:p>
            <a:pPr algn="ctr"/>
            <a:r>
              <a:rPr lang="en-US" sz="6600" b="1" dirty="0"/>
              <a:t>A Study of Isaiah</a:t>
            </a:r>
          </a:p>
          <a:p>
            <a:pPr algn="ctr"/>
            <a:endParaRPr lang="en-US" sz="2800" b="1" dirty="0"/>
          </a:p>
          <a:p>
            <a:pPr algn="ctr"/>
            <a:r>
              <a:rPr lang="en-US" sz="4800" b="1"/>
              <a:t>The Threat </a:t>
            </a:r>
            <a:r>
              <a:rPr lang="en-US" sz="4800" b="1" dirty="0"/>
              <a:t>to Judah &amp; King Ahaz</a:t>
            </a:r>
          </a:p>
          <a:p>
            <a:pPr algn="ctr"/>
            <a:r>
              <a:rPr lang="en-US" sz="4800" b="1" dirty="0"/>
              <a:t>The Promise of the Virgin Birth</a:t>
            </a:r>
            <a:endParaRPr lang="en-US" sz="4000" b="1" dirty="0"/>
          </a:p>
          <a:p>
            <a:pPr algn="ctr"/>
            <a:r>
              <a:rPr lang="en-US" sz="3200" b="1" dirty="0"/>
              <a:t>July 24, 2019</a:t>
            </a:r>
          </a:p>
          <a:p>
            <a:pPr algn="ctr"/>
            <a:endParaRPr lang="en-US" sz="2800" b="1" dirty="0"/>
          </a:p>
          <a:p>
            <a:pPr algn="ctr"/>
            <a:r>
              <a:rPr lang="en-US" sz="4000" b="1" dirty="0"/>
              <a:t>Palm Beach Lakes</a:t>
            </a:r>
          </a:p>
          <a:p>
            <a:pPr algn="ctr"/>
            <a:endParaRPr lang="en-US" sz="2000" b="1" dirty="0"/>
          </a:p>
          <a:p>
            <a:pPr algn="ctr"/>
            <a:r>
              <a:rPr lang="en-US" sz="4000" b="1" dirty="0"/>
              <a:t>Class Three</a:t>
            </a:r>
            <a:endParaRPr lang="en-US" sz="1100" b="1" dirty="0"/>
          </a:p>
          <a:p>
            <a:pPr algn="ctr"/>
            <a:endParaRPr lang="en-US" sz="2000" b="1" dirty="0"/>
          </a:p>
          <a:p>
            <a:pPr algn="ctr"/>
            <a:r>
              <a:rPr lang="en-US" sz="2800" b="1" dirty="0"/>
              <a:t>Dan Jenkins</a:t>
            </a:r>
          </a:p>
          <a:p>
            <a:pPr algn="ctr"/>
            <a:endParaRPr lang="en-US" sz="2000" dirty="0"/>
          </a:p>
        </p:txBody>
      </p:sp>
    </p:spTree>
    <p:extLst>
      <p:ext uri="{BB962C8B-B14F-4D97-AF65-F5344CB8AC3E}">
        <p14:creationId xmlns:p14="http://schemas.microsoft.com/office/powerpoint/2010/main" val="2404481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20073"/>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1472198"/>
          </a:xfrm>
          <a:prstGeom prst="rect">
            <a:avLst/>
          </a:prstGeom>
        </p:spPr>
        <p:txBody>
          <a:bodyPr wrap="square">
            <a:spAutoFit/>
          </a:bodyPr>
          <a:lstStyle/>
          <a:p>
            <a:pPr algn="ctr">
              <a:spcAft>
                <a:spcPts val="500"/>
              </a:spcAft>
            </a:pPr>
            <a:r>
              <a:rPr lang="en-US" sz="4000" b="1" dirty="0"/>
              <a:t>The Background of the Virgin Birth Promise</a:t>
            </a:r>
          </a:p>
          <a:p>
            <a:pPr>
              <a:spcAft>
                <a:spcPts val="300"/>
              </a:spcAft>
            </a:pP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  Isa 7:1  Now it came to pass in the days of Ahaz the son  of Jotham, the son of Uzziah, king of Judah, </a:t>
            </a:r>
            <a:r>
              <a:rPr lang="en-US" sz="1800" b="1" i="1" dirty="0">
                <a:solidFill>
                  <a:schemeClr val="tx1"/>
                </a:solidFill>
              </a:rPr>
              <a:t>that</a:t>
            </a:r>
            <a:r>
              <a:rPr lang="en-US" sz="1800" b="1" dirty="0">
                <a:solidFill>
                  <a:schemeClr val="tx1"/>
                </a:solidFill>
              </a:rPr>
              <a:t> </a:t>
            </a:r>
            <a:r>
              <a:rPr lang="en-US" sz="1800" b="1" dirty="0" err="1">
                <a:solidFill>
                  <a:schemeClr val="tx1"/>
                </a:solidFill>
              </a:rPr>
              <a:t>Rezin</a:t>
            </a:r>
            <a:r>
              <a:rPr lang="en-US" sz="1800" b="1" dirty="0">
                <a:solidFill>
                  <a:schemeClr val="tx1"/>
                </a:solidFill>
              </a:rPr>
              <a:t> king of Syria and </a:t>
            </a:r>
            <a:r>
              <a:rPr lang="en-US" sz="1800" b="1" dirty="0" err="1">
                <a:solidFill>
                  <a:schemeClr val="tx1"/>
                </a:solidFill>
              </a:rPr>
              <a:t>Pekah</a:t>
            </a:r>
            <a:r>
              <a:rPr lang="en-US" sz="1800" b="1" dirty="0">
                <a:solidFill>
                  <a:schemeClr val="tx1"/>
                </a:solidFill>
              </a:rPr>
              <a:t> the son of </a:t>
            </a:r>
            <a:r>
              <a:rPr lang="en-US" sz="1800" b="1" dirty="0" err="1">
                <a:solidFill>
                  <a:schemeClr val="tx1"/>
                </a:solidFill>
              </a:rPr>
              <a:t>Remaliah</a:t>
            </a:r>
            <a:r>
              <a:rPr lang="en-US" sz="1800" b="1" dirty="0">
                <a:solidFill>
                  <a:schemeClr val="tx1"/>
                </a:solidFill>
              </a:rPr>
              <a:t>, king of Israel, went up to Jerusalem to </a:t>
            </a:r>
            <a:r>
              <a:rPr lang="en-US" sz="1800" b="1" i="1" dirty="0">
                <a:solidFill>
                  <a:schemeClr val="tx1"/>
                </a:solidFill>
              </a:rPr>
              <a:t>make</a:t>
            </a:r>
            <a:r>
              <a:rPr lang="en-US" sz="1800" b="1" dirty="0">
                <a:solidFill>
                  <a:schemeClr val="tx1"/>
                </a:solidFill>
              </a:rPr>
              <a:t> war against it, but could not prevail against it. </a:t>
            </a:r>
          </a:p>
          <a:p>
            <a:pPr algn="just"/>
            <a:r>
              <a:rPr lang="en-US" sz="1800" b="1" dirty="0">
                <a:solidFill>
                  <a:schemeClr val="tx1"/>
                </a:solidFill>
              </a:rPr>
              <a:t>  Isa 7:2  And it was told to the house of David, saying, "Syria's forces are deployed in Ephraim." So his heart and the heart of his people were moved as the trees of the woods are moved with the wind.</a:t>
            </a:r>
          </a:p>
          <a:p>
            <a:pPr algn="just"/>
            <a:endParaRPr lang="en-US" sz="1800" b="1" dirty="0">
              <a:solidFill>
                <a:schemeClr val="tx1"/>
              </a:solidFill>
            </a:endParaRPr>
          </a:p>
          <a:p>
            <a:pPr algn="just"/>
            <a:r>
              <a:rPr lang="en-US" sz="1800" b="1" dirty="0">
                <a:solidFill>
                  <a:schemeClr val="tx1"/>
                </a:solidFill>
              </a:rPr>
              <a:t>  Isa 7:3  Then the LORD said to Isaiah, "Go out now to meet Ahaz, you and Shear-</a:t>
            </a:r>
            <a:r>
              <a:rPr lang="en-US" sz="1800" b="1" dirty="0" err="1">
                <a:solidFill>
                  <a:schemeClr val="tx1"/>
                </a:solidFill>
              </a:rPr>
              <a:t>Jashub</a:t>
            </a:r>
            <a:r>
              <a:rPr lang="en-US" sz="1800" b="1" dirty="0">
                <a:solidFill>
                  <a:schemeClr val="tx1"/>
                </a:solidFill>
              </a:rPr>
              <a:t> your son, at the end of the aqueduct from the upper pool, on the highway to the Fuller's Field,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1083077"/>
            <a:ext cx="4809715" cy="3908762"/>
          </a:xfrm>
          <a:prstGeom prst="rect">
            <a:avLst/>
          </a:prstGeom>
          <a:noFill/>
        </p:spPr>
        <p:txBody>
          <a:bodyPr wrap="square" rtlCol="0">
            <a:spAutoFit/>
          </a:bodyPr>
          <a:lstStyle/>
          <a:p>
            <a:pPr algn="ctr"/>
            <a:r>
              <a:rPr lang="en-US" sz="2800" b="1" dirty="0"/>
              <a:t>King Ahaz</a:t>
            </a:r>
          </a:p>
          <a:p>
            <a:pPr marL="176213" indent="-176213">
              <a:spcAft>
                <a:spcPts val="600"/>
              </a:spcAft>
              <a:buFont typeface="Arial" panose="020B0604020202020204" pitchFamily="34" charset="0"/>
              <a:buChar char="•"/>
            </a:pPr>
            <a:r>
              <a:rPr lang="en-US" sz="2000" b="1" dirty="0"/>
              <a:t>Begin reign at age 20—2  Chr. 28:1 </a:t>
            </a:r>
          </a:p>
          <a:p>
            <a:pPr marL="176213" indent="-176213">
              <a:spcAft>
                <a:spcPts val="600"/>
              </a:spcAft>
              <a:buFont typeface="Arial" panose="020B0604020202020204" pitchFamily="34" charset="0"/>
              <a:buChar char="•"/>
            </a:pPr>
            <a:r>
              <a:rPr lang="en-US" sz="2000" b="1" dirty="0"/>
              <a:t>Threat from Israel (King </a:t>
            </a:r>
            <a:r>
              <a:rPr lang="en-US" sz="2000" b="1" dirty="0" err="1"/>
              <a:t>Pekah</a:t>
            </a:r>
            <a:r>
              <a:rPr lang="en-US" sz="2000" b="1" dirty="0"/>
              <a:t>)</a:t>
            </a:r>
          </a:p>
          <a:p>
            <a:pPr marL="176213" indent="-176213">
              <a:spcAft>
                <a:spcPts val="600"/>
              </a:spcAft>
              <a:buFont typeface="Arial" panose="020B0604020202020204" pitchFamily="34" charset="0"/>
              <a:buChar char="•"/>
            </a:pPr>
            <a:r>
              <a:rPr lang="en-US" sz="2000" b="1" dirty="0"/>
              <a:t>Threat from Damascus Syria (</a:t>
            </a:r>
            <a:r>
              <a:rPr lang="en-US" sz="2000" b="1" dirty="0" err="1"/>
              <a:t>Rezin</a:t>
            </a:r>
            <a:r>
              <a:rPr lang="en-US" sz="2000" b="1" dirty="0"/>
              <a:t>)</a:t>
            </a:r>
          </a:p>
          <a:p>
            <a:pPr marL="176213" indent="-176213">
              <a:spcAft>
                <a:spcPts val="600"/>
              </a:spcAft>
              <a:buFont typeface="Arial" panose="020B0604020202020204" pitchFamily="34" charset="0"/>
              <a:buChar char="•"/>
            </a:pPr>
            <a:r>
              <a:rPr lang="en-US" sz="2000" b="1" dirty="0"/>
              <a:t>Situation seems hopeless</a:t>
            </a:r>
          </a:p>
          <a:p>
            <a:pPr marL="176213" indent="-176213">
              <a:spcAft>
                <a:spcPts val="600"/>
              </a:spcAft>
              <a:buFont typeface="Arial" panose="020B0604020202020204" pitchFamily="34" charset="0"/>
              <a:buChar char="•"/>
            </a:pPr>
            <a:r>
              <a:rPr lang="en-US" sz="2000" b="1" dirty="0"/>
              <a:t>Sought help from Nineveh, Assyria</a:t>
            </a:r>
          </a:p>
          <a:p>
            <a:pPr marL="176213" indent="-176213">
              <a:spcAft>
                <a:spcPts val="600"/>
              </a:spcAft>
              <a:buFont typeface="Arial" panose="020B0604020202020204" pitchFamily="34" charset="0"/>
              <a:buChar char="•"/>
            </a:pPr>
            <a:r>
              <a:rPr lang="en-US" sz="2000" b="1" dirty="0"/>
              <a:t> Did NOT seek help from God</a:t>
            </a:r>
          </a:p>
          <a:p>
            <a:pPr marL="176213" indent="-176213">
              <a:spcAft>
                <a:spcPts val="600"/>
              </a:spcAft>
              <a:buFont typeface="Arial" panose="020B0604020202020204" pitchFamily="34" charset="0"/>
              <a:buChar char="•"/>
            </a:pPr>
            <a:endParaRPr lang="en-US" sz="2000" b="1" dirty="0"/>
          </a:p>
          <a:p>
            <a:pPr marL="176213" indent="-176213">
              <a:spcAft>
                <a:spcPts val="600"/>
              </a:spcAft>
              <a:buFont typeface="Arial" panose="020B0604020202020204" pitchFamily="34" charset="0"/>
              <a:buChar char="•"/>
            </a:pPr>
            <a:r>
              <a:rPr lang="en-US" sz="2000" b="1" dirty="0"/>
              <a:t>God sends Isaiah to King Ahaz</a:t>
            </a:r>
          </a:p>
          <a:p>
            <a:pPr>
              <a:spcAft>
                <a:spcPts val="600"/>
              </a:spcAft>
            </a:pPr>
            <a:endParaRPr lang="en-US" sz="2000" b="1" dirty="0"/>
          </a:p>
        </p:txBody>
      </p:sp>
      <p:cxnSp>
        <p:nvCxnSpPr>
          <p:cNvPr id="12" name="Straight Arrow Connector 11">
            <a:extLst>
              <a:ext uri="{FF2B5EF4-FFF2-40B4-BE49-F238E27FC236}">
                <a16:creationId xmlns:a16="http://schemas.microsoft.com/office/drawing/2014/main" id="{8B61E782-6DF8-4A7C-9077-CAA1405C40C7}"/>
              </a:ext>
            </a:extLst>
          </p:cNvPr>
          <p:cNvCxnSpPr>
            <a:cxnSpLocks/>
          </p:cNvCxnSpPr>
          <p:nvPr/>
        </p:nvCxnSpPr>
        <p:spPr>
          <a:xfrm>
            <a:off x="4396509" y="4405748"/>
            <a:ext cx="942109"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1248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10837"/>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1472198"/>
          </a:xfrm>
          <a:prstGeom prst="rect">
            <a:avLst/>
          </a:prstGeom>
        </p:spPr>
        <p:txBody>
          <a:bodyPr wrap="square">
            <a:spAutoFit/>
          </a:bodyPr>
          <a:lstStyle/>
          <a:p>
            <a:pPr algn="ctr">
              <a:spcAft>
                <a:spcPts val="500"/>
              </a:spcAft>
            </a:pPr>
            <a:r>
              <a:rPr lang="en-US" sz="4000" b="1" dirty="0"/>
              <a:t>The Background of the Virgin Birth Promise</a:t>
            </a:r>
          </a:p>
          <a:p>
            <a:pPr>
              <a:spcAft>
                <a:spcPts val="300"/>
              </a:spcAft>
            </a:pP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  Isa 7:1  Now it came to pass in the days of Ahaz the son  of Jotham, the son of Uzziah, king of Judah, </a:t>
            </a:r>
            <a:r>
              <a:rPr lang="en-US" sz="1800" b="1" i="1" dirty="0">
                <a:solidFill>
                  <a:schemeClr val="tx1"/>
                </a:solidFill>
              </a:rPr>
              <a:t>that</a:t>
            </a:r>
            <a:r>
              <a:rPr lang="en-US" sz="1800" b="1" dirty="0">
                <a:solidFill>
                  <a:schemeClr val="tx1"/>
                </a:solidFill>
              </a:rPr>
              <a:t> </a:t>
            </a:r>
            <a:r>
              <a:rPr lang="en-US" sz="1800" b="1" dirty="0" err="1">
                <a:solidFill>
                  <a:schemeClr val="tx1"/>
                </a:solidFill>
              </a:rPr>
              <a:t>Rezin</a:t>
            </a:r>
            <a:r>
              <a:rPr lang="en-US" sz="1800" b="1" dirty="0">
                <a:solidFill>
                  <a:schemeClr val="tx1"/>
                </a:solidFill>
              </a:rPr>
              <a:t> king of Syria and </a:t>
            </a:r>
            <a:r>
              <a:rPr lang="en-US" sz="1800" b="1" dirty="0" err="1">
                <a:solidFill>
                  <a:schemeClr val="tx1"/>
                </a:solidFill>
              </a:rPr>
              <a:t>Pekah</a:t>
            </a:r>
            <a:r>
              <a:rPr lang="en-US" sz="1800" b="1" dirty="0">
                <a:solidFill>
                  <a:schemeClr val="tx1"/>
                </a:solidFill>
              </a:rPr>
              <a:t> the son of </a:t>
            </a:r>
            <a:r>
              <a:rPr lang="en-US" sz="1800" b="1" dirty="0" err="1">
                <a:solidFill>
                  <a:schemeClr val="tx1"/>
                </a:solidFill>
              </a:rPr>
              <a:t>Remaliah</a:t>
            </a:r>
            <a:r>
              <a:rPr lang="en-US" sz="1800" b="1" dirty="0">
                <a:solidFill>
                  <a:schemeClr val="tx1"/>
                </a:solidFill>
              </a:rPr>
              <a:t>, king of Israel, went up to Jerusalem to </a:t>
            </a:r>
            <a:r>
              <a:rPr lang="en-US" sz="1800" b="1" i="1" dirty="0">
                <a:solidFill>
                  <a:schemeClr val="tx1"/>
                </a:solidFill>
              </a:rPr>
              <a:t>make</a:t>
            </a:r>
            <a:r>
              <a:rPr lang="en-US" sz="1800" b="1" dirty="0">
                <a:solidFill>
                  <a:schemeClr val="tx1"/>
                </a:solidFill>
              </a:rPr>
              <a:t> war against it, but could not prevail against it. </a:t>
            </a:r>
          </a:p>
          <a:p>
            <a:pPr algn="just"/>
            <a:r>
              <a:rPr lang="en-US" sz="1800" b="1" dirty="0">
                <a:solidFill>
                  <a:schemeClr val="tx1"/>
                </a:solidFill>
              </a:rPr>
              <a:t>  Isa 7:2  And it was told to the house of David, saying, "Syria's forces are deployed in Ephraim." So his heart and the heart of his people were moved as the trees of the woods are moved with the wind.</a:t>
            </a:r>
          </a:p>
          <a:p>
            <a:pPr algn="just"/>
            <a:endParaRPr lang="en-US" sz="1800" b="1" dirty="0">
              <a:solidFill>
                <a:schemeClr val="tx1"/>
              </a:solidFill>
            </a:endParaRPr>
          </a:p>
          <a:p>
            <a:pPr algn="just"/>
            <a:r>
              <a:rPr lang="en-US" sz="1800" b="1" dirty="0">
                <a:solidFill>
                  <a:schemeClr val="tx1"/>
                </a:solidFill>
              </a:rPr>
              <a:t>  Isa 7:3  Then the LORD said to Isaiah, "Go out now to meet Ahaz, you and Shear-</a:t>
            </a:r>
            <a:r>
              <a:rPr lang="en-US" sz="1800" b="1" dirty="0" err="1">
                <a:solidFill>
                  <a:schemeClr val="tx1"/>
                </a:solidFill>
              </a:rPr>
              <a:t>Jashub</a:t>
            </a:r>
            <a:r>
              <a:rPr lang="en-US" sz="1800" b="1" dirty="0">
                <a:solidFill>
                  <a:schemeClr val="tx1"/>
                </a:solidFill>
              </a:rPr>
              <a:t> your son, at the end of the aqueduct from the upper pool, on the highway to the Fuller's Field,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1083077"/>
            <a:ext cx="4809715" cy="5062924"/>
          </a:xfrm>
          <a:prstGeom prst="rect">
            <a:avLst/>
          </a:prstGeom>
          <a:noFill/>
        </p:spPr>
        <p:txBody>
          <a:bodyPr wrap="square" rtlCol="0">
            <a:spAutoFit/>
          </a:bodyPr>
          <a:lstStyle/>
          <a:p>
            <a:pPr algn="ctr"/>
            <a:r>
              <a:rPr lang="en-US" sz="2800" b="1" dirty="0"/>
              <a:t>King Ahaz</a:t>
            </a:r>
          </a:p>
          <a:p>
            <a:pPr marL="176213" indent="-176213">
              <a:spcAft>
                <a:spcPts val="600"/>
              </a:spcAft>
              <a:buFont typeface="Arial" panose="020B0604020202020204" pitchFamily="34" charset="0"/>
              <a:buChar char="•"/>
            </a:pPr>
            <a:r>
              <a:rPr lang="en-US" sz="2000" b="1" dirty="0"/>
              <a:t>Begin reign at age 20—2  Chr. 28:1 </a:t>
            </a:r>
          </a:p>
          <a:p>
            <a:pPr marL="176213" indent="-176213">
              <a:spcAft>
                <a:spcPts val="600"/>
              </a:spcAft>
              <a:buFont typeface="Arial" panose="020B0604020202020204" pitchFamily="34" charset="0"/>
              <a:buChar char="•"/>
            </a:pPr>
            <a:r>
              <a:rPr lang="en-US" sz="2000" b="1" dirty="0"/>
              <a:t>Threat from Israel (King </a:t>
            </a:r>
            <a:r>
              <a:rPr lang="en-US" sz="2000" b="1" dirty="0" err="1"/>
              <a:t>Pekah</a:t>
            </a:r>
            <a:r>
              <a:rPr lang="en-US" sz="2000" b="1" dirty="0"/>
              <a:t>)</a:t>
            </a:r>
          </a:p>
          <a:p>
            <a:pPr marL="176213" indent="-176213">
              <a:spcAft>
                <a:spcPts val="600"/>
              </a:spcAft>
              <a:buFont typeface="Arial" panose="020B0604020202020204" pitchFamily="34" charset="0"/>
              <a:buChar char="•"/>
            </a:pPr>
            <a:r>
              <a:rPr lang="en-US" sz="2000" b="1" dirty="0"/>
              <a:t>Threat from Damascus Syria (</a:t>
            </a:r>
            <a:r>
              <a:rPr lang="en-US" sz="2000" b="1" dirty="0" err="1"/>
              <a:t>Rezin</a:t>
            </a:r>
            <a:r>
              <a:rPr lang="en-US" sz="2000" b="1" dirty="0"/>
              <a:t>)</a:t>
            </a:r>
          </a:p>
          <a:p>
            <a:pPr marL="176213" indent="-176213">
              <a:spcAft>
                <a:spcPts val="600"/>
              </a:spcAft>
              <a:buFont typeface="Arial" panose="020B0604020202020204" pitchFamily="34" charset="0"/>
              <a:buChar char="•"/>
            </a:pPr>
            <a:r>
              <a:rPr lang="en-US" sz="2000" b="1" dirty="0"/>
              <a:t>Situation seems hopeless</a:t>
            </a:r>
          </a:p>
          <a:p>
            <a:pPr marL="176213" indent="-176213">
              <a:spcAft>
                <a:spcPts val="600"/>
              </a:spcAft>
              <a:buFont typeface="Arial" panose="020B0604020202020204" pitchFamily="34" charset="0"/>
              <a:buChar char="•"/>
            </a:pPr>
            <a:r>
              <a:rPr lang="en-US" sz="2000" b="1" dirty="0"/>
              <a:t>Sought help from Nineveh, Assyria</a:t>
            </a:r>
          </a:p>
          <a:p>
            <a:pPr marL="176213" indent="-176213">
              <a:spcAft>
                <a:spcPts val="600"/>
              </a:spcAft>
              <a:buFont typeface="Arial" panose="020B0604020202020204" pitchFamily="34" charset="0"/>
              <a:buChar char="•"/>
            </a:pPr>
            <a:r>
              <a:rPr lang="en-US" sz="2000" b="1" dirty="0"/>
              <a:t> Did NOT seek help from God</a:t>
            </a:r>
          </a:p>
          <a:p>
            <a:pPr marL="176213" indent="-176213">
              <a:spcAft>
                <a:spcPts val="600"/>
              </a:spcAft>
              <a:buFont typeface="Arial" panose="020B0604020202020204" pitchFamily="34" charset="0"/>
              <a:buChar char="•"/>
            </a:pPr>
            <a:endParaRPr lang="en-US" sz="2000" b="1" dirty="0"/>
          </a:p>
          <a:p>
            <a:pPr marL="176213" indent="-176213">
              <a:spcAft>
                <a:spcPts val="600"/>
              </a:spcAft>
              <a:buFont typeface="Arial" panose="020B0604020202020204" pitchFamily="34" charset="0"/>
              <a:buChar char="•"/>
            </a:pPr>
            <a:r>
              <a:rPr lang="en-US" sz="2000" b="1" dirty="0"/>
              <a:t>God sends Isaiah to King Ahaz</a:t>
            </a:r>
          </a:p>
          <a:p>
            <a:pPr marL="176213" indent="-176213">
              <a:spcAft>
                <a:spcPts val="600"/>
              </a:spcAft>
              <a:buFont typeface="Arial" panose="020B0604020202020204" pitchFamily="34" charset="0"/>
              <a:buChar char="•"/>
            </a:pPr>
            <a:endParaRPr lang="en-US" sz="2000" b="1" dirty="0"/>
          </a:p>
          <a:p>
            <a:pPr marL="176213" indent="-176213">
              <a:spcAft>
                <a:spcPts val="600"/>
              </a:spcAft>
              <a:buFont typeface="Arial" panose="020B0604020202020204" pitchFamily="34" charset="0"/>
              <a:buChar char="•"/>
            </a:pPr>
            <a:r>
              <a:rPr lang="en-US" sz="2000" b="1" dirty="0"/>
              <a:t>Later sought help from Syrian god</a:t>
            </a:r>
          </a:p>
          <a:p>
            <a:pPr marL="176213" indent="-176213">
              <a:spcAft>
                <a:spcPts val="600"/>
              </a:spcAft>
              <a:buFont typeface="Arial" panose="020B0604020202020204" pitchFamily="34" charset="0"/>
              <a:buChar char="•"/>
            </a:pPr>
            <a:r>
              <a:rPr lang="en-US" sz="2000" b="1" dirty="0"/>
              <a:t>Later copied pagan Assyrian altar</a:t>
            </a:r>
          </a:p>
          <a:p>
            <a:pPr marL="176213" indent="-176213">
              <a:spcAft>
                <a:spcPts val="600"/>
              </a:spcAft>
              <a:buFont typeface="Arial" panose="020B0604020202020204" pitchFamily="34" charset="0"/>
              <a:buChar char="•"/>
            </a:pPr>
            <a:r>
              <a:rPr lang="en-US" sz="2000" b="1" dirty="0"/>
              <a:t>Built Assyrian altar in temple</a:t>
            </a:r>
          </a:p>
        </p:txBody>
      </p:sp>
      <p:cxnSp>
        <p:nvCxnSpPr>
          <p:cNvPr id="12" name="Straight Arrow Connector 11">
            <a:extLst>
              <a:ext uri="{FF2B5EF4-FFF2-40B4-BE49-F238E27FC236}">
                <a16:creationId xmlns:a16="http://schemas.microsoft.com/office/drawing/2014/main" id="{8B61E782-6DF8-4A7C-9077-CAA1405C40C7}"/>
              </a:ext>
            </a:extLst>
          </p:cNvPr>
          <p:cNvCxnSpPr>
            <a:cxnSpLocks/>
          </p:cNvCxnSpPr>
          <p:nvPr/>
        </p:nvCxnSpPr>
        <p:spPr>
          <a:xfrm>
            <a:off x="4396509" y="4405748"/>
            <a:ext cx="942109"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0155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47782"/>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7:7  thus says the Lord GOD: "It shall not stand, Nor shall it come to pass. </a:t>
            </a:r>
          </a:p>
          <a:p>
            <a:pPr algn="just"/>
            <a:r>
              <a:rPr lang="en-US" sz="1800" b="1" dirty="0">
                <a:solidFill>
                  <a:schemeClr val="tx1"/>
                </a:solidFill>
              </a:rPr>
              <a:t>Isa 7:8  For the head of Syria </a:t>
            </a:r>
            <a:r>
              <a:rPr lang="en-US" sz="1800" b="1" i="1" dirty="0">
                <a:solidFill>
                  <a:schemeClr val="tx1"/>
                </a:solidFill>
              </a:rPr>
              <a:t>is</a:t>
            </a:r>
            <a:r>
              <a:rPr lang="en-US" sz="1800" b="1" dirty="0">
                <a:solidFill>
                  <a:schemeClr val="tx1"/>
                </a:solidFill>
              </a:rPr>
              <a:t> Damascus, And the head of Damascus </a:t>
            </a:r>
            <a:r>
              <a:rPr lang="en-US" sz="1800" b="1" i="1" dirty="0">
                <a:solidFill>
                  <a:schemeClr val="tx1"/>
                </a:solidFill>
              </a:rPr>
              <a:t>is</a:t>
            </a:r>
            <a:r>
              <a:rPr lang="en-US" sz="1800" b="1" dirty="0">
                <a:solidFill>
                  <a:schemeClr val="tx1"/>
                </a:solidFill>
              </a:rPr>
              <a:t> </a:t>
            </a:r>
            <a:r>
              <a:rPr lang="en-US" sz="1800" b="1" dirty="0" err="1">
                <a:solidFill>
                  <a:schemeClr val="tx1"/>
                </a:solidFill>
              </a:rPr>
              <a:t>Rezin</a:t>
            </a:r>
            <a:r>
              <a:rPr lang="en-US" sz="1800" b="1" dirty="0">
                <a:solidFill>
                  <a:schemeClr val="tx1"/>
                </a:solidFill>
              </a:rPr>
              <a:t>. Within sixty-five years Ephraim will be broken, </a:t>
            </a:r>
            <a:r>
              <a:rPr lang="en-US" sz="1800" b="1" i="1" dirty="0">
                <a:solidFill>
                  <a:schemeClr val="tx1"/>
                </a:solidFill>
              </a:rPr>
              <a:t>So that it will</a:t>
            </a:r>
            <a:r>
              <a:rPr lang="en-US" sz="1800" b="1" dirty="0">
                <a:solidFill>
                  <a:schemeClr val="tx1"/>
                </a:solidFill>
              </a:rPr>
              <a:t> not </a:t>
            </a:r>
            <a:r>
              <a:rPr lang="en-US" sz="1800" b="1" i="1" dirty="0">
                <a:solidFill>
                  <a:schemeClr val="tx1"/>
                </a:solidFill>
              </a:rPr>
              <a:t>be</a:t>
            </a:r>
            <a:r>
              <a:rPr lang="en-US" sz="1800" b="1" dirty="0">
                <a:solidFill>
                  <a:schemeClr val="tx1"/>
                </a:solidFill>
              </a:rPr>
              <a:t> a people. </a:t>
            </a:r>
          </a:p>
          <a:p>
            <a:pPr algn="just"/>
            <a:r>
              <a:rPr lang="en-US" sz="1800" b="1" dirty="0">
                <a:solidFill>
                  <a:schemeClr val="tx1"/>
                </a:solidFill>
              </a:rPr>
              <a:t>Isa 7:9  The head of Ephraim </a:t>
            </a:r>
            <a:r>
              <a:rPr lang="en-US" sz="1800" b="1" i="1" dirty="0">
                <a:solidFill>
                  <a:schemeClr val="tx1"/>
                </a:solidFill>
              </a:rPr>
              <a:t>is</a:t>
            </a:r>
            <a:r>
              <a:rPr lang="en-US" sz="1800" b="1" dirty="0">
                <a:solidFill>
                  <a:schemeClr val="tx1"/>
                </a:solidFill>
              </a:rPr>
              <a:t> Samaria, And the head of Samaria </a:t>
            </a:r>
            <a:r>
              <a:rPr lang="en-US" sz="1800" b="1" i="1" dirty="0">
                <a:solidFill>
                  <a:schemeClr val="tx1"/>
                </a:solidFill>
              </a:rPr>
              <a:t>is</a:t>
            </a:r>
            <a:r>
              <a:rPr lang="en-US" sz="1800" b="1" dirty="0">
                <a:solidFill>
                  <a:schemeClr val="tx1"/>
                </a:solidFill>
              </a:rPr>
              <a:t> </a:t>
            </a:r>
            <a:r>
              <a:rPr lang="en-US" sz="1800" b="1" dirty="0" err="1">
                <a:solidFill>
                  <a:schemeClr val="tx1"/>
                </a:solidFill>
              </a:rPr>
              <a:t>Remaliah's</a:t>
            </a:r>
            <a:r>
              <a:rPr lang="en-US" sz="1800" b="1" dirty="0">
                <a:solidFill>
                  <a:schemeClr val="tx1"/>
                </a:solidFill>
              </a:rPr>
              <a:t> son. If you will not believe, Surely you shall not be established." ' " </a:t>
            </a:r>
          </a:p>
          <a:p>
            <a:pPr algn="just"/>
            <a:r>
              <a:rPr lang="en-US" sz="1800" b="1" dirty="0">
                <a:solidFill>
                  <a:schemeClr val="tx1"/>
                </a:solidFill>
              </a:rPr>
              <a:t>Isa 7:10  Moreover the LORD spoke again to Ahaz, saying, </a:t>
            </a:r>
          </a:p>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523220"/>
          </a:xfrm>
          <a:prstGeom prst="rect">
            <a:avLst/>
          </a:prstGeom>
          <a:noFill/>
        </p:spPr>
        <p:txBody>
          <a:bodyPr wrap="square" rtlCol="0">
            <a:spAutoFit/>
          </a:bodyPr>
          <a:lstStyle/>
          <a:p>
            <a:pPr algn="ctr"/>
            <a:r>
              <a:rPr lang="en-US" sz="2800" b="1" dirty="0"/>
              <a:t>Isaiah’s Message</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Background of the Virgin Birth Promise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012621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64654"/>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7:7  thus says the Lord GOD: "It shall not stand, Nor shall it come to pass. </a:t>
            </a:r>
          </a:p>
          <a:p>
            <a:pPr algn="just"/>
            <a:r>
              <a:rPr lang="en-US" sz="1800" b="1" dirty="0">
                <a:solidFill>
                  <a:schemeClr val="tx1"/>
                </a:solidFill>
              </a:rPr>
              <a:t>Isa 7:8  For the head of Syria </a:t>
            </a:r>
            <a:r>
              <a:rPr lang="en-US" sz="1800" b="1" i="1" dirty="0">
                <a:solidFill>
                  <a:schemeClr val="tx1"/>
                </a:solidFill>
              </a:rPr>
              <a:t>is</a:t>
            </a:r>
            <a:r>
              <a:rPr lang="en-US" sz="1800" b="1" dirty="0">
                <a:solidFill>
                  <a:schemeClr val="tx1"/>
                </a:solidFill>
              </a:rPr>
              <a:t> Damascus, And the head of Damascus </a:t>
            </a:r>
            <a:r>
              <a:rPr lang="en-US" sz="1800" b="1" i="1" dirty="0">
                <a:solidFill>
                  <a:schemeClr val="tx1"/>
                </a:solidFill>
              </a:rPr>
              <a:t>is</a:t>
            </a:r>
            <a:r>
              <a:rPr lang="en-US" sz="1800" b="1" dirty="0">
                <a:solidFill>
                  <a:schemeClr val="tx1"/>
                </a:solidFill>
              </a:rPr>
              <a:t> </a:t>
            </a:r>
            <a:r>
              <a:rPr lang="en-US" sz="1800" b="1" dirty="0" err="1">
                <a:solidFill>
                  <a:schemeClr val="tx1"/>
                </a:solidFill>
              </a:rPr>
              <a:t>Rezin</a:t>
            </a:r>
            <a:r>
              <a:rPr lang="en-US" sz="1800" b="1" dirty="0">
                <a:solidFill>
                  <a:schemeClr val="tx1"/>
                </a:solidFill>
              </a:rPr>
              <a:t>. Within sixty-five years Ephraim will be broken, </a:t>
            </a:r>
            <a:r>
              <a:rPr lang="en-US" sz="1800" b="1" i="1" dirty="0">
                <a:solidFill>
                  <a:schemeClr val="tx1"/>
                </a:solidFill>
              </a:rPr>
              <a:t>So that it will</a:t>
            </a:r>
            <a:r>
              <a:rPr lang="en-US" sz="1800" b="1" dirty="0">
                <a:solidFill>
                  <a:schemeClr val="tx1"/>
                </a:solidFill>
              </a:rPr>
              <a:t> not </a:t>
            </a:r>
            <a:r>
              <a:rPr lang="en-US" sz="1800" b="1" i="1" dirty="0">
                <a:solidFill>
                  <a:schemeClr val="tx1"/>
                </a:solidFill>
              </a:rPr>
              <a:t>be</a:t>
            </a:r>
            <a:r>
              <a:rPr lang="en-US" sz="1800" b="1" dirty="0">
                <a:solidFill>
                  <a:schemeClr val="tx1"/>
                </a:solidFill>
              </a:rPr>
              <a:t> a people. </a:t>
            </a:r>
          </a:p>
          <a:p>
            <a:pPr algn="just"/>
            <a:r>
              <a:rPr lang="en-US" sz="1800" b="1" dirty="0">
                <a:solidFill>
                  <a:schemeClr val="tx1"/>
                </a:solidFill>
              </a:rPr>
              <a:t>Isa 7:9  The head of Ephraim </a:t>
            </a:r>
            <a:r>
              <a:rPr lang="en-US" sz="1800" b="1" i="1" dirty="0">
                <a:solidFill>
                  <a:schemeClr val="tx1"/>
                </a:solidFill>
              </a:rPr>
              <a:t>is</a:t>
            </a:r>
            <a:r>
              <a:rPr lang="en-US" sz="1800" b="1" dirty="0">
                <a:solidFill>
                  <a:schemeClr val="tx1"/>
                </a:solidFill>
              </a:rPr>
              <a:t> Samaria, And the head of Samaria </a:t>
            </a:r>
            <a:r>
              <a:rPr lang="en-US" sz="1800" b="1" i="1" dirty="0">
                <a:solidFill>
                  <a:schemeClr val="tx1"/>
                </a:solidFill>
              </a:rPr>
              <a:t>is</a:t>
            </a:r>
            <a:r>
              <a:rPr lang="en-US" sz="1800" b="1" dirty="0">
                <a:solidFill>
                  <a:schemeClr val="tx1"/>
                </a:solidFill>
              </a:rPr>
              <a:t> </a:t>
            </a:r>
            <a:r>
              <a:rPr lang="en-US" sz="1800" b="1" dirty="0" err="1">
                <a:solidFill>
                  <a:schemeClr val="tx1"/>
                </a:solidFill>
              </a:rPr>
              <a:t>Remaliah's</a:t>
            </a:r>
            <a:r>
              <a:rPr lang="en-US" sz="1800" b="1" dirty="0">
                <a:solidFill>
                  <a:schemeClr val="tx1"/>
                </a:solidFill>
              </a:rPr>
              <a:t> son. If you will not believe, Surely you shall not be established." ' " </a:t>
            </a:r>
          </a:p>
          <a:p>
            <a:pPr algn="just"/>
            <a:r>
              <a:rPr lang="en-US" sz="1800" b="1" dirty="0">
                <a:solidFill>
                  <a:schemeClr val="tx1"/>
                </a:solidFill>
              </a:rPr>
              <a:t>Isa 7:10  Moreover the LORD spoke again to Ahaz, saying, </a:t>
            </a:r>
          </a:p>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968278"/>
          </a:xfrm>
          <a:prstGeom prst="rect">
            <a:avLst/>
          </a:prstGeom>
          <a:noFill/>
        </p:spPr>
        <p:txBody>
          <a:bodyPr wrap="square" rtlCol="0">
            <a:spAutoFit/>
          </a:bodyPr>
          <a:lstStyle/>
          <a:p>
            <a:pPr algn="ctr"/>
            <a:r>
              <a:rPr lang="en-US" sz="2800" b="1" dirty="0"/>
              <a:t>Isaiah’s Message</a:t>
            </a:r>
          </a:p>
          <a:p>
            <a:pPr marL="176213" indent="-176213">
              <a:lnSpc>
                <a:spcPct val="150000"/>
              </a:lnSpc>
              <a:buFont typeface="Arial" panose="020B0604020202020204" pitchFamily="34" charset="0"/>
              <a:buChar char="•"/>
            </a:pPr>
            <a:r>
              <a:rPr lang="en-US" sz="2200" b="1" dirty="0"/>
              <a:t>Wait 65 years</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Background of the Virgin Birth Promise</a:t>
            </a:r>
            <a:endParaRPr lang="en-US" sz="1100" b="1" dirty="0">
              <a:solidFill>
                <a:schemeClr val="tx1"/>
              </a:solidFill>
              <a:latin typeface="Calibri" panose="020F0502020204030204" pitchFamily="34" charset="0"/>
            </a:endParaRPr>
          </a:p>
        </p:txBody>
      </p:sp>
      <p:sp>
        <p:nvSpPr>
          <p:cNvPr id="9" name="Oval 8">
            <a:extLst>
              <a:ext uri="{FF2B5EF4-FFF2-40B4-BE49-F238E27FC236}">
                <a16:creationId xmlns:a16="http://schemas.microsoft.com/office/drawing/2014/main" id="{95C83FF3-29CB-4D5B-BF86-90D8AE2873EB}"/>
              </a:ext>
            </a:extLst>
          </p:cNvPr>
          <p:cNvSpPr/>
          <p:nvPr/>
        </p:nvSpPr>
        <p:spPr>
          <a:xfrm>
            <a:off x="8610600" y="2449541"/>
            <a:ext cx="2065390" cy="3612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DCBDA50D-F079-4EC6-9290-C3207DE6E67D}"/>
              </a:ext>
            </a:extLst>
          </p:cNvPr>
          <p:cNvCxnSpPr>
            <a:cxnSpLocks/>
          </p:cNvCxnSpPr>
          <p:nvPr/>
        </p:nvCxnSpPr>
        <p:spPr>
          <a:xfrm>
            <a:off x="2503055" y="2165194"/>
            <a:ext cx="6170953" cy="446508"/>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4572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8312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7:7  thus says the Lord GOD: "It shall not stand, Nor shall it come to pass. </a:t>
            </a:r>
          </a:p>
          <a:p>
            <a:pPr algn="just"/>
            <a:r>
              <a:rPr lang="en-US" sz="1800" b="1" dirty="0">
                <a:solidFill>
                  <a:schemeClr val="tx1"/>
                </a:solidFill>
              </a:rPr>
              <a:t>Isa 7:8  For the head of Syria </a:t>
            </a:r>
            <a:r>
              <a:rPr lang="en-US" sz="1800" b="1" i="1" dirty="0">
                <a:solidFill>
                  <a:schemeClr val="tx1"/>
                </a:solidFill>
              </a:rPr>
              <a:t>is</a:t>
            </a:r>
            <a:r>
              <a:rPr lang="en-US" sz="1800" b="1" dirty="0">
                <a:solidFill>
                  <a:schemeClr val="tx1"/>
                </a:solidFill>
              </a:rPr>
              <a:t> Damascus, And the head of Damascus </a:t>
            </a:r>
            <a:r>
              <a:rPr lang="en-US" sz="1800" b="1" i="1" dirty="0">
                <a:solidFill>
                  <a:schemeClr val="tx1"/>
                </a:solidFill>
              </a:rPr>
              <a:t>is</a:t>
            </a:r>
            <a:r>
              <a:rPr lang="en-US" sz="1800" b="1" dirty="0">
                <a:solidFill>
                  <a:schemeClr val="tx1"/>
                </a:solidFill>
              </a:rPr>
              <a:t> </a:t>
            </a:r>
            <a:r>
              <a:rPr lang="en-US" sz="1800" b="1" dirty="0" err="1">
                <a:solidFill>
                  <a:schemeClr val="tx1"/>
                </a:solidFill>
              </a:rPr>
              <a:t>Rezin</a:t>
            </a:r>
            <a:r>
              <a:rPr lang="en-US" sz="1800" b="1" dirty="0">
                <a:solidFill>
                  <a:schemeClr val="tx1"/>
                </a:solidFill>
              </a:rPr>
              <a:t>. Within sixty-five years Ephraim will be broken, </a:t>
            </a:r>
            <a:r>
              <a:rPr lang="en-US" sz="1800" b="1" i="1" dirty="0">
                <a:solidFill>
                  <a:schemeClr val="tx1"/>
                </a:solidFill>
              </a:rPr>
              <a:t>So that it will</a:t>
            </a:r>
            <a:r>
              <a:rPr lang="en-US" sz="1800" b="1" dirty="0">
                <a:solidFill>
                  <a:schemeClr val="tx1"/>
                </a:solidFill>
              </a:rPr>
              <a:t> not </a:t>
            </a:r>
            <a:r>
              <a:rPr lang="en-US" sz="1800" b="1" i="1" dirty="0">
                <a:solidFill>
                  <a:schemeClr val="tx1"/>
                </a:solidFill>
              </a:rPr>
              <a:t>be</a:t>
            </a:r>
            <a:r>
              <a:rPr lang="en-US" sz="1800" b="1" dirty="0">
                <a:solidFill>
                  <a:schemeClr val="tx1"/>
                </a:solidFill>
              </a:rPr>
              <a:t> a people. </a:t>
            </a:r>
          </a:p>
          <a:p>
            <a:pPr algn="just"/>
            <a:r>
              <a:rPr lang="en-US" sz="1800" b="1" dirty="0">
                <a:solidFill>
                  <a:schemeClr val="tx1"/>
                </a:solidFill>
              </a:rPr>
              <a:t>Isa 7:9  The head of Ephraim </a:t>
            </a:r>
            <a:r>
              <a:rPr lang="en-US" sz="1800" b="1" i="1" dirty="0">
                <a:solidFill>
                  <a:schemeClr val="tx1"/>
                </a:solidFill>
              </a:rPr>
              <a:t>is</a:t>
            </a:r>
            <a:r>
              <a:rPr lang="en-US" sz="1800" b="1" dirty="0">
                <a:solidFill>
                  <a:schemeClr val="tx1"/>
                </a:solidFill>
              </a:rPr>
              <a:t> Samaria, And the head of Samaria </a:t>
            </a:r>
            <a:r>
              <a:rPr lang="en-US" sz="1800" b="1" i="1" dirty="0">
                <a:solidFill>
                  <a:schemeClr val="tx1"/>
                </a:solidFill>
              </a:rPr>
              <a:t>is</a:t>
            </a:r>
            <a:r>
              <a:rPr lang="en-US" sz="1800" b="1" dirty="0">
                <a:solidFill>
                  <a:schemeClr val="tx1"/>
                </a:solidFill>
              </a:rPr>
              <a:t> </a:t>
            </a:r>
            <a:r>
              <a:rPr lang="en-US" sz="1800" b="1" dirty="0" err="1">
                <a:solidFill>
                  <a:schemeClr val="tx1"/>
                </a:solidFill>
              </a:rPr>
              <a:t>Remaliah's</a:t>
            </a:r>
            <a:r>
              <a:rPr lang="en-US" sz="1800" b="1" dirty="0">
                <a:solidFill>
                  <a:schemeClr val="tx1"/>
                </a:solidFill>
              </a:rPr>
              <a:t> son. If you will not believe, Surely you shall not be established." ' " </a:t>
            </a:r>
          </a:p>
          <a:p>
            <a:pPr algn="just"/>
            <a:r>
              <a:rPr lang="en-US" sz="1800" b="1" dirty="0">
                <a:solidFill>
                  <a:schemeClr val="tx1"/>
                </a:solidFill>
              </a:rPr>
              <a:t>Isa 7:10  Moreover the LORD spoke again to Ahaz, saying, </a:t>
            </a:r>
          </a:p>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1476110"/>
          </a:xfrm>
          <a:prstGeom prst="rect">
            <a:avLst/>
          </a:prstGeom>
          <a:noFill/>
        </p:spPr>
        <p:txBody>
          <a:bodyPr wrap="square" rtlCol="0">
            <a:spAutoFit/>
          </a:bodyPr>
          <a:lstStyle/>
          <a:p>
            <a:pPr algn="ctr"/>
            <a:r>
              <a:rPr lang="en-US" sz="2800" b="1" dirty="0"/>
              <a:t>Isaiah’s Message</a:t>
            </a:r>
          </a:p>
          <a:p>
            <a:pPr marL="176213" indent="-176213">
              <a:lnSpc>
                <a:spcPct val="150000"/>
              </a:lnSpc>
              <a:buFont typeface="Arial" panose="020B0604020202020204" pitchFamily="34" charset="0"/>
              <a:buChar char="•"/>
            </a:pPr>
            <a:r>
              <a:rPr lang="en-US" sz="2200" b="1" dirty="0"/>
              <a:t>Wait 65 years</a:t>
            </a:r>
          </a:p>
          <a:p>
            <a:pPr marL="176213" indent="-176213">
              <a:lnSpc>
                <a:spcPct val="150000"/>
              </a:lnSpc>
              <a:buFont typeface="Arial" panose="020B0604020202020204" pitchFamily="34" charset="0"/>
              <a:buChar char="•"/>
            </a:pPr>
            <a:r>
              <a:rPr lang="en-US" sz="2200" b="1" dirty="0"/>
              <a:t>Israel (Samaria) will end</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Background of the Virgin Birth Promise</a:t>
            </a:r>
            <a:endParaRPr lang="en-US" sz="1100" b="1" dirty="0">
              <a:solidFill>
                <a:schemeClr val="tx1"/>
              </a:solidFill>
              <a:latin typeface="Calibri" panose="020F0502020204030204" pitchFamily="34" charset="0"/>
            </a:endParaRPr>
          </a:p>
        </p:txBody>
      </p:sp>
      <p:sp>
        <p:nvSpPr>
          <p:cNvPr id="8" name="Rectangle 7">
            <a:extLst>
              <a:ext uri="{FF2B5EF4-FFF2-40B4-BE49-F238E27FC236}">
                <a16:creationId xmlns:a16="http://schemas.microsoft.com/office/drawing/2014/main" id="{9344CDBA-C05F-4959-83FC-14489CCA9121}"/>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7:7  thus says the Lord GOD: "It shall not stand, Nor shall it come to pass. </a:t>
            </a:r>
          </a:p>
          <a:p>
            <a:pPr algn="just"/>
            <a:r>
              <a:rPr lang="en-US" sz="1800" b="1" dirty="0">
                <a:solidFill>
                  <a:schemeClr val="tx1"/>
                </a:solidFill>
              </a:rPr>
              <a:t>Isa 7:8  For the head of Syria </a:t>
            </a:r>
            <a:r>
              <a:rPr lang="en-US" sz="1800" b="1" i="1" dirty="0">
                <a:solidFill>
                  <a:schemeClr val="tx1"/>
                </a:solidFill>
              </a:rPr>
              <a:t>is</a:t>
            </a:r>
            <a:r>
              <a:rPr lang="en-US" sz="1800" b="1" dirty="0">
                <a:solidFill>
                  <a:schemeClr val="tx1"/>
                </a:solidFill>
              </a:rPr>
              <a:t> Damascus, And the head of Damascus </a:t>
            </a:r>
            <a:r>
              <a:rPr lang="en-US" sz="1800" b="1" i="1" dirty="0">
                <a:solidFill>
                  <a:schemeClr val="tx1"/>
                </a:solidFill>
              </a:rPr>
              <a:t>is</a:t>
            </a:r>
            <a:r>
              <a:rPr lang="en-US" sz="1800" b="1" dirty="0">
                <a:solidFill>
                  <a:schemeClr val="tx1"/>
                </a:solidFill>
              </a:rPr>
              <a:t> </a:t>
            </a:r>
            <a:r>
              <a:rPr lang="en-US" sz="1800" b="1" dirty="0" err="1">
                <a:solidFill>
                  <a:schemeClr val="tx1"/>
                </a:solidFill>
              </a:rPr>
              <a:t>Rezin</a:t>
            </a:r>
            <a:r>
              <a:rPr lang="en-US" sz="1800" b="1" dirty="0">
                <a:solidFill>
                  <a:schemeClr val="tx1"/>
                </a:solidFill>
              </a:rPr>
              <a:t>. Within sixty-five years Ephraim will be broken, </a:t>
            </a:r>
            <a:r>
              <a:rPr lang="en-US" sz="1800" b="1" i="1" dirty="0">
                <a:solidFill>
                  <a:schemeClr val="tx1"/>
                </a:solidFill>
              </a:rPr>
              <a:t>So that it will</a:t>
            </a:r>
            <a:r>
              <a:rPr lang="en-US" sz="1800" b="1" dirty="0">
                <a:solidFill>
                  <a:schemeClr val="tx1"/>
                </a:solidFill>
              </a:rPr>
              <a:t> not </a:t>
            </a:r>
            <a:r>
              <a:rPr lang="en-US" sz="1800" b="1" i="1" dirty="0">
                <a:solidFill>
                  <a:schemeClr val="tx1"/>
                </a:solidFill>
              </a:rPr>
              <a:t>be</a:t>
            </a:r>
            <a:r>
              <a:rPr lang="en-US" sz="1800" b="1" dirty="0">
                <a:solidFill>
                  <a:schemeClr val="tx1"/>
                </a:solidFill>
              </a:rPr>
              <a:t> a people. </a:t>
            </a:r>
          </a:p>
          <a:p>
            <a:pPr algn="just"/>
            <a:r>
              <a:rPr lang="en-US" sz="1800" b="1" dirty="0">
                <a:solidFill>
                  <a:schemeClr val="tx1"/>
                </a:solidFill>
              </a:rPr>
              <a:t>Isa 7:9  The head of Ephraim </a:t>
            </a:r>
            <a:r>
              <a:rPr lang="en-US" sz="1800" b="1" i="1" dirty="0">
                <a:solidFill>
                  <a:schemeClr val="tx1"/>
                </a:solidFill>
              </a:rPr>
              <a:t>is</a:t>
            </a:r>
            <a:r>
              <a:rPr lang="en-US" sz="1800" b="1" dirty="0">
                <a:solidFill>
                  <a:schemeClr val="tx1"/>
                </a:solidFill>
              </a:rPr>
              <a:t> Samaria, And the head of Samaria </a:t>
            </a:r>
            <a:r>
              <a:rPr lang="en-US" sz="1800" b="1" i="1" dirty="0">
                <a:solidFill>
                  <a:schemeClr val="tx1"/>
                </a:solidFill>
              </a:rPr>
              <a:t>is</a:t>
            </a:r>
            <a:r>
              <a:rPr lang="en-US" sz="1800" b="1" dirty="0">
                <a:solidFill>
                  <a:schemeClr val="tx1"/>
                </a:solidFill>
              </a:rPr>
              <a:t> </a:t>
            </a:r>
            <a:r>
              <a:rPr lang="en-US" sz="1800" b="1" dirty="0" err="1">
                <a:solidFill>
                  <a:schemeClr val="tx1"/>
                </a:solidFill>
              </a:rPr>
              <a:t>Remaliah's</a:t>
            </a:r>
            <a:r>
              <a:rPr lang="en-US" sz="1800" b="1" dirty="0">
                <a:solidFill>
                  <a:schemeClr val="tx1"/>
                </a:solidFill>
              </a:rPr>
              <a:t> son. If you will not believe, Surely you shall not be established." ' " </a:t>
            </a:r>
          </a:p>
          <a:p>
            <a:pPr algn="just"/>
            <a:r>
              <a:rPr lang="en-US" sz="1800" b="1" dirty="0">
                <a:solidFill>
                  <a:schemeClr val="tx1"/>
                </a:solidFill>
              </a:rPr>
              <a:t>Isa 7:10  Moreover the LORD spoke again to Ahaz, saying, </a:t>
            </a:r>
          </a:p>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p:txBody>
      </p:sp>
      <p:cxnSp>
        <p:nvCxnSpPr>
          <p:cNvPr id="9" name="Straight Arrow Connector 8">
            <a:extLst>
              <a:ext uri="{FF2B5EF4-FFF2-40B4-BE49-F238E27FC236}">
                <a16:creationId xmlns:a16="http://schemas.microsoft.com/office/drawing/2014/main" id="{4F07CF69-0D4A-4D2C-A043-A0D7905F8167}"/>
              </a:ext>
            </a:extLst>
          </p:cNvPr>
          <p:cNvCxnSpPr>
            <a:cxnSpLocks/>
          </p:cNvCxnSpPr>
          <p:nvPr/>
        </p:nvCxnSpPr>
        <p:spPr>
          <a:xfrm>
            <a:off x="2503055" y="2165194"/>
            <a:ext cx="6170953" cy="446508"/>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B46FEE4A-82F7-4E19-85A4-CE34359A66C1}"/>
              </a:ext>
            </a:extLst>
          </p:cNvPr>
          <p:cNvSpPr/>
          <p:nvPr/>
        </p:nvSpPr>
        <p:spPr>
          <a:xfrm>
            <a:off x="8610600" y="2449541"/>
            <a:ext cx="2065390" cy="3612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53F69AEB-F9B8-4D82-8FF5-9AEB4B740FF5}"/>
              </a:ext>
            </a:extLst>
          </p:cNvPr>
          <p:cNvSpPr/>
          <p:nvPr/>
        </p:nvSpPr>
        <p:spPr>
          <a:xfrm>
            <a:off x="8208818" y="2745971"/>
            <a:ext cx="2065390" cy="3612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CBC8CE44-0E38-440B-9670-515F1E11CA27}"/>
              </a:ext>
            </a:extLst>
          </p:cNvPr>
          <p:cNvCxnSpPr>
            <a:cxnSpLocks/>
          </p:cNvCxnSpPr>
          <p:nvPr/>
        </p:nvCxnSpPr>
        <p:spPr>
          <a:xfrm>
            <a:off x="3806006" y="2630175"/>
            <a:ext cx="4402812" cy="277957"/>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212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01601"/>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7:7  thus says the Lord GOD: "It shall not stand, Nor shall it come to pass. </a:t>
            </a:r>
          </a:p>
          <a:p>
            <a:pPr algn="just"/>
            <a:r>
              <a:rPr lang="en-US" sz="1800" b="1" dirty="0">
                <a:solidFill>
                  <a:schemeClr val="tx1"/>
                </a:solidFill>
              </a:rPr>
              <a:t>Isa 7:8  For the head of Syria </a:t>
            </a:r>
            <a:r>
              <a:rPr lang="en-US" sz="1800" b="1" i="1" dirty="0">
                <a:solidFill>
                  <a:schemeClr val="tx1"/>
                </a:solidFill>
              </a:rPr>
              <a:t>is</a:t>
            </a:r>
            <a:r>
              <a:rPr lang="en-US" sz="1800" b="1" dirty="0">
                <a:solidFill>
                  <a:schemeClr val="tx1"/>
                </a:solidFill>
              </a:rPr>
              <a:t> Damascus, And the head of Damascus </a:t>
            </a:r>
            <a:r>
              <a:rPr lang="en-US" sz="1800" b="1" i="1" dirty="0">
                <a:solidFill>
                  <a:schemeClr val="tx1"/>
                </a:solidFill>
              </a:rPr>
              <a:t>is</a:t>
            </a:r>
            <a:r>
              <a:rPr lang="en-US" sz="1800" b="1" dirty="0">
                <a:solidFill>
                  <a:schemeClr val="tx1"/>
                </a:solidFill>
              </a:rPr>
              <a:t> </a:t>
            </a:r>
            <a:r>
              <a:rPr lang="en-US" sz="1800" b="1" dirty="0" err="1">
                <a:solidFill>
                  <a:schemeClr val="tx1"/>
                </a:solidFill>
              </a:rPr>
              <a:t>Rezin</a:t>
            </a:r>
            <a:r>
              <a:rPr lang="en-US" sz="1800" b="1" dirty="0">
                <a:solidFill>
                  <a:schemeClr val="tx1"/>
                </a:solidFill>
              </a:rPr>
              <a:t>. Within sixty-five years Ephraim will be broken, </a:t>
            </a:r>
            <a:r>
              <a:rPr lang="en-US" sz="1800" b="1" i="1" dirty="0">
                <a:solidFill>
                  <a:schemeClr val="tx1"/>
                </a:solidFill>
              </a:rPr>
              <a:t>So that it will</a:t>
            </a:r>
            <a:r>
              <a:rPr lang="en-US" sz="1800" b="1" dirty="0">
                <a:solidFill>
                  <a:schemeClr val="tx1"/>
                </a:solidFill>
              </a:rPr>
              <a:t> not </a:t>
            </a:r>
            <a:r>
              <a:rPr lang="en-US" sz="1800" b="1" i="1" dirty="0">
                <a:solidFill>
                  <a:schemeClr val="tx1"/>
                </a:solidFill>
              </a:rPr>
              <a:t>be</a:t>
            </a:r>
            <a:r>
              <a:rPr lang="en-US" sz="1800" b="1" dirty="0">
                <a:solidFill>
                  <a:schemeClr val="tx1"/>
                </a:solidFill>
              </a:rPr>
              <a:t> a people. </a:t>
            </a:r>
          </a:p>
          <a:p>
            <a:pPr algn="just"/>
            <a:r>
              <a:rPr lang="en-US" sz="1800" b="1" dirty="0">
                <a:solidFill>
                  <a:schemeClr val="tx1"/>
                </a:solidFill>
              </a:rPr>
              <a:t>Isa 7:9  The head of Ephraim </a:t>
            </a:r>
            <a:r>
              <a:rPr lang="en-US" sz="1800" b="1" i="1" dirty="0">
                <a:solidFill>
                  <a:schemeClr val="tx1"/>
                </a:solidFill>
              </a:rPr>
              <a:t>is</a:t>
            </a:r>
            <a:r>
              <a:rPr lang="en-US" sz="1800" b="1" dirty="0">
                <a:solidFill>
                  <a:schemeClr val="tx1"/>
                </a:solidFill>
              </a:rPr>
              <a:t> Samaria, And the head of Samaria </a:t>
            </a:r>
            <a:r>
              <a:rPr lang="en-US" sz="1800" b="1" i="1" dirty="0">
                <a:solidFill>
                  <a:schemeClr val="tx1"/>
                </a:solidFill>
              </a:rPr>
              <a:t>is</a:t>
            </a:r>
            <a:r>
              <a:rPr lang="en-US" sz="1800" b="1" dirty="0">
                <a:solidFill>
                  <a:schemeClr val="tx1"/>
                </a:solidFill>
              </a:rPr>
              <a:t> </a:t>
            </a:r>
            <a:r>
              <a:rPr lang="en-US" sz="1800" b="1" dirty="0" err="1">
                <a:solidFill>
                  <a:schemeClr val="tx1"/>
                </a:solidFill>
              </a:rPr>
              <a:t>Remaliah's</a:t>
            </a:r>
            <a:r>
              <a:rPr lang="en-US" sz="1800" b="1" dirty="0">
                <a:solidFill>
                  <a:schemeClr val="tx1"/>
                </a:solidFill>
              </a:rPr>
              <a:t> son. If you will not believe, Surely you shall not be established." ' " </a:t>
            </a:r>
          </a:p>
          <a:p>
            <a:pPr algn="just"/>
            <a:r>
              <a:rPr lang="en-US" sz="1800" b="1" dirty="0">
                <a:solidFill>
                  <a:schemeClr val="tx1"/>
                </a:solidFill>
              </a:rPr>
              <a:t>Isa 7:10  Moreover the LORD spoke again to Ahaz, saying, </a:t>
            </a:r>
          </a:p>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1983941"/>
          </a:xfrm>
          <a:prstGeom prst="rect">
            <a:avLst/>
          </a:prstGeom>
          <a:noFill/>
        </p:spPr>
        <p:txBody>
          <a:bodyPr wrap="square" rtlCol="0">
            <a:spAutoFit/>
          </a:bodyPr>
          <a:lstStyle/>
          <a:p>
            <a:pPr algn="ctr"/>
            <a:r>
              <a:rPr lang="en-US" sz="2800" b="1" dirty="0"/>
              <a:t>Isaiah’s Message</a:t>
            </a:r>
          </a:p>
          <a:p>
            <a:pPr marL="176213" indent="-176213">
              <a:lnSpc>
                <a:spcPct val="150000"/>
              </a:lnSpc>
              <a:buFont typeface="Arial" panose="020B0604020202020204" pitchFamily="34" charset="0"/>
              <a:buChar char="•"/>
            </a:pPr>
            <a:r>
              <a:rPr lang="en-US" sz="2200" b="1" dirty="0"/>
              <a:t>Wait 65 years</a:t>
            </a:r>
          </a:p>
          <a:p>
            <a:pPr marL="176213" indent="-176213">
              <a:lnSpc>
                <a:spcPct val="150000"/>
              </a:lnSpc>
              <a:buFont typeface="Arial" panose="020B0604020202020204" pitchFamily="34" charset="0"/>
              <a:buChar char="•"/>
            </a:pPr>
            <a:r>
              <a:rPr lang="en-US" sz="2200" b="1" dirty="0"/>
              <a:t>Israel (Samaria) will end</a:t>
            </a:r>
          </a:p>
          <a:p>
            <a:pPr marL="176213" indent="-176213">
              <a:lnSpc>
                <a:spcPct val="150000"/>
              </a:lnSpc>
              <a:buFont typeface="Arial" panose="020B0604020202020204" pitchFamily="34" charset="0"/>
              <a:buChar char="•"/>
            </a:pPr>
            <a:r>
              <a:rPr lang="en-US" sz="2200" b="1" dirty="0"/>
              <a:t>Ahaz, ask for a sign</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Background of the Virgin Birth Promise</a:t>
            </a:r>
            <a:endParaRPr lang="en-US" sz="1100" b="1" dirty="0">
              <a:solidFill>
                <a:schemeClr val="tx1"/>
              </a:solidFill>
              <a:latin typeface="Calibri" panose="020F0502020204030204" pitchFamily="34" charset="0"/>
            </a:endParaRPr>
          </a:p>
        </p:txBody>
      </p:sp>
      <p:cxnSp>
        <p:nvCxnSpPr>
          <p:cNvPr id="8" name="Straight Arrow Connector 7">
            <a:extLst>
              <a:ext uri="{FF2B5EF4-FFF2-40B4-BE49-F238E27FC236}">
                <a16:creationId xmlns:a16="http://schemas.microsoft.com/office/drawing/2014/main" id="{2A5CD007-D7D4-4713-B4B8-9AEDB2466C9A}"/>
              </a:ext>
            </a:extLst>
          </p:cNvPr>
          <p:cNvCxnSpPr>
            <a:cxnSpLocks/>
          </p:cNvCxnSpPr>
          <p:nvPr/>
        </p:nvCxnSpPr>
        <p:spPr>
          <a:xfrm>
            <a:off x="3214255" y="3167342"/>
            <a:ext cx="3223490" cy="1367713"/>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5D2837E8-4264-4944-93CC-94DBD32D9074}"/>
              </a:ext>
            </a:extLst>
          </p:cNvPr>
          <p:cNvSpPr/>
          <p:nvPr/>
        </p:nvSpPr>
        <p:spPr>
          <a:xfrm>
            <a:off x="6345381" y="4317473"/>
            <a:ext cx="2851607" cy="4207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8053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7:7  thus says the Lord GOD: "It shall not stand, Nor shall it come to pass. </a:t>
            </a:r>
          </a:p>
          <a:p>
            <a:pPr algn="just"/>
            <a:r>
              <a:rPr lang="en-US" sz="1800" b="1" dirty="0">
                <a:solidFill>
                  <a:schemeClr val="tx1"/>
                </a:solidFill>
              </a:rPr>
              <a:t>Isa 7:8  For the head of Syria </a:t>
            </a:r>
            <a:r>
              <a:rPr lang="en-US" sz="1800" b="1" i="1" dirty="0">
                <a:solidFill>
                  <a:schemeClr val="tx1"/>
                </a:solidFill>
              </a:rPr>
              <a:t>is</a:t>
            </a:r>
            <a:r>
              <a:rPr lang="en-US" sz="1800" b="1" dirty="0">
                <a:solidFill>
                  <a:schemeClr val="tx1"/>
                </a:solidFill>
              </a:rPr>
              <a:t> Damascus, And the head of Damascus </a:t>
            </a:r>
            <a:r>
              <a:rPr lang="en-US" sz="1800" b="1" i="1" dirty="0">
                <a:solidFill>
                  <a:schemeClr val="tx1"/>
                </a:solidFill>
              </a:rPr>
              <a:t>is</a:t>
            </a:r>
            <a:r>
              <a:rPr lang="en-US" sz="1800" b="1" dirty="0">
                <a:solidFill>
                  <a:schemeClr val="tx1"/>
                </a:solidFill>
              </a:rPr>
              <a:t> </a:t>
            </a:r>
            <a:r>
              <a:rPr lang="en-US" sz="1800" b="1" dirty="0" err="1">
                <a:solidFill>
                  <a:schemeClr val="tx1"/>
                </a:solidFill>
              </a:rPr>
              <a:t>Rezin</a:t>
            </a:r>
            <a:r>
              <a:rPr lang="en-US" sz="1800" b="1" dirty="0">
                <a:solidFill>
                  <a:schemeClr val="tx1"/>
                </a:solidFill>
              </a:rPr>
              <a:t>. Within sixty-five years Ephraim will be broken, </a:t>
            </a:r>
            <a:r>
              <a:rPr lang="en-US" sz="1800" b="1" i="1" dirty="0">
                <a:solidFill>
                  <a:schemeClr val="tx1"/>
                </a:solidFill>
              </a:rPr>
              <a:t>So that it will</a:t>
            </a:r>
            <a:r>
              <a:rPr lang="en-US" sz="1800" b="1" dirty="0">
                <a:solidFill>
                  <a:schemeClr val="tx1"/>
                </a:solidFill>
              </a:rPr>
              <a:t> not </a:t>
            </a:r>
            <a:r>
              <a:rPr lang="en-US" sz="1800" b="1" i="1" dirty="0">
                <a:solidFill>
                  <a:schemeClr val="tx1"/>
                </a:solidFill>
              </a:rPr>
              <a:t>be</a:t>
            </a:r>
            <a:r>
              <a:rPr lang="en-US" sz="1800" b="1" dirty="0">
                <a:solidFill>
                  <a:schemeClr val="tx1"/>
                </a:solidFill>
              </a:rPr>
              <a:t> a people. </a:t>
            </a:r>
          </a:p>
          <a:p>
            <a:pPr algn="just"/>
            <a:r>
              <a:rPr lang="en-US" sz="1800" b="1" dirty="0">
                <a:solidFill>
                  <a:schemeClr val="tx1"/>
                </a:solidFill>
              </a:rPr>
              <a:t>Isa 7:9  The head of Ephraim </a:t>
            </a:r>
            <a:r>
              <a:rPr lang="en-US" sz="1800" b="1" i="1" dirty="0">
                <a:solidFill>
                  <a:schemeClr val="tx1"/>
                </a:solidFill>
              </a:rPr>
              <a:t>is</a:t>
            </a:r>
            <a:r>
              <a:rPr lang="en-US" sz="1800" b="1" dirty="0">
                <a:solidFill>
                  <a:schemeClr val="tx1"/>
                </a:solidFill>
              </a:rPr>
              <a:t> Samaria, And the head of Samaria </a:t>
            </a:r>
            <a:r>
              <a:rPr lang="en-US" sz="1800" b="1" i="1" dirty="0">
                <a:solidFill>
                  <a:schemeClr val="tx1"/>
                </a:solidFill>
              </a:rPr>
              <a:t>is</a:t>
            </a:r>
            <a:r>
              <a:rPr lang="en-US" sz="1800" b="1" dirty="0">
                <a:solidFill>
                  <a:schemeClr val="tx1"/>
                </a:solidFill>
              </a:rPr>
              <a:t> </a:t>
            </a:r>
            <a:r>
              <a:rPr lang="en-US" sz="1800" b="1" dirty="0" err="1">
                <a:solidFill>
                  <a:schemeClr val="tx1"/>
                </a:solidFill>
              </a:rPr>
              <a:t>Remaliah's</a:t>
            </a:r>
            <a:r>
              <a:rPr lang="en-US" sz="1800" b="1" dirty="0">
                <a:solidFill>
                  <a:schemeClr val="tx1"/>
                </a:solidFill>
              </a:rPr>
              <a:t> son. If you will not believe, Surely you shall not be established." ' " </a:t>
            </a:r>
          </a:p>
          <a:p>
            <a:pPr algn="just"/>
            <a:r>
              <a:rPr lang="en-US" sz="1800" b="1" dirty="0">
                <a:solidFill>
                  <a:schemeClr val="tx1"/>
                </a:solidFill>
              </a:rPr>
              <a:t>Isa 7:10  Moreover the LORD spoke again to Ahaz, saying, </a:t>
            </a:r>
          </a:p>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2491772"/>
          </a:xfrm>
          <a:prstGeom prst="rect">
            <a:avLst/>
          </a:prstGeom>
          <a:noFill/>
        </p:spPr>
        <p:txBody>
          <a:bodyPr wrap="square" rtlCol="0">
            <a:spAutoFit/>
          </a:bodyPr>
          <a:lstStyle/>
          <a:p>
            <a:pPr algn="ctr"/>
            <a:r>
              <a:rPr lang="en-US" sz="2800" b="1" dirty="0"/>
              <a:t>Isaiah’s Message</a:t>
            </a:r>
          </a:p>
          <a:p>
            <a:pPr marL="176213" indent="-176213">
              <a:lnSpc>
                <a:spcPct val="150000"/>
              </a:lnSpc>
              <a:buFont typeface="Arial" panose="020B0604020202020204" pitchFamily="34" charset="0"/>
              <a:buChar char="•"/>
            </a:pPr>
            <a:r>
              <a:rPr lang="en-US" sz="2200" b="1" dirty="0"/>
              <a:t>Wait 65 years</a:t>
            </a:r>
          </a:p>
          <a:p>
            <a:pPr marL="176213" indent="-176213">
              <a:lnSpc>
                <a:spcPct val="150000"/>
              </a:lnSpc>
              <a:buFont typeface="Arial" panose="020B0604020202020204" pitchFamily="34" charset="0"/>
              <a:buChar char="•"/>
            </a:pPr>
            <a:r>
              <a:rPr lang="en-US" sz="2200" b="1" dirty="0"/>
              <a:t>Israel (Samaria) will end</a:t>
            </a:r>
          </a:p>
          <a:p>
            <a:pPr marL="176213" indent="-176213">
              <a:lnSpc>
                <a:spcPct val="150000"/>
              </a:lnSpc>
              <a:buFont typeface="Arial" panose="020B0604020202020204" pitchFamily="34" charset="0"/>
              <a:buChar char="•"/>
            </a:pPr>
            <a:r>
              <a:rPr lang="en-US" sz="2200" b="1" dirty="0"/>
              <a:t>Ahaz, ask for a sign</a:t>
            </a:r>
          </a:p>
          <a:p>
            <a:pPr marL="176213" indent="-176213">
              <a:lnSpc>
                <a:spcPct val="150000"/>
              </a:lnSpc>
              <a:buFont typeface="Arial" panose="020B0604020202020204" pitchFamily="34" charset="0"/>
              <a:buChar char="•"/>
            </a:pPr>
            <a:r>
              <a:rPr lang="en-US" sz="2200" b="1" dirty="0"/>
              <a:t>“I will not ask”</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Background of the Virgin Birth Promise</a:t>
            </a:r>
            <a:endParaRPr lang="en-US" sz="1100" b="1" dirty="0">
              <a:solidFill>
                <a:schemeClr val="tx1"/>
              </a:solidFill>
              <a:latin typeface="Calibri" panose="020F0502020204030204" pitchFamily="34" charset="0"/>
            </a:endParaRPr>
          </a:p>
        </p:txBody>
      </p:sp>
      <p:cxnSp>
        <p:nvCxnSpPr>
          <p:cNvPr id="8" name="Straight Arrow Connector 7">
            <a:extLst>
              <a:ext uri="{FF2B5EF4-FFF2-40B4-BE49-F238E27FC236}">
                <a16:creationId xmlns:a16="http://schemas.microsoft.com/office/drawing/2014/main" id="{29A2A2B6-2448-4D07-A727-206220597923}"/>
              </a:ext>
            </a:extLst>
          </p:cNvPr>
          <p:cNvCxnSpPr>
            <a:cxnSpLocks/>
          </p:cNvCxnSpPr>
          <p:nvPr/>
        </p:nvCxnSpPr>
        <p:spPr>
          <a:xfrm>
            <a:off x="2540003" y="3666836"/>
            <a:ext cx="5310906" cy="1413164"/>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70C547A7-35EB-4680-B713-76B010A1F2FC}"/>
              </a:ext>
            </a:extLst>
          </p:cNvPr>
          <p:cNvSpPr/>
          <p:nvPr/>
        </p:nvSpPr>
        <p:spPr>
          <a:xfrm>
            <a:off x="7786251" y="4880891"/>
            <a:ext cx="1865746" cy="4207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3093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47782"/>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523220"/>
          </a:xfrm>
          <a:prstGeom prst="rect">
            <a:avLst/>
          </a:prstGeom>
          <a:noFill/>
        </p:spPr>
        <p:txBody>
          <a:bodyPr wrap="square" rtlCol="0">
            <a:spAutoFit/>
          </a:bodyPr>
          <a:lstStyle/>
          <a:p>
            <a:pPr algn="ctr"/>
            <a:r>
              <a:rPr lang="en-US" sz="2800" b="1" dirty="0"/>
              <a:t>The Sign Given</a:t>
            </a:r>
            <a:endParaRPr lang="en-US" sz="2200" b="1" dirty="0"/>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Background of the Virgin Birth Promise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977778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861774"/>
          </a:xfrm>
          <a:prstGeom prst="rect">
            <a:avLst/>
          </a:prstGeom>
          <a:noFill/>
        </p:spPr>
        <p:txBody>
          <a:bodyPr wrap="square" rtlCol="0">
            <a:spAutoFit/>
          </a:bodyPr>
          <a:lstStyle/>
          <a:p>
            <a:pPr algn="ctr"/>
            <a:r>
              <a:rPr lang="en-US" sz="2800" b="1" dirty="0"/>
              <a:t>The Sign Given</a:t>
            </a:r>
          </a:p>
          <a:p>
            <a:pPr marL="176213" indent="-176213">
              <a:spcAft>
                <a:spcPts val="1800"/>
              </a:spcAft>
              <a:buFont typeface="Arial" panose="020B0604020202020204" pitchFamily="34" charset="0"/>
              <a:buChar char="•"/>
            </a:pPr>
            <a:r>
              <a:rPr lang="en-US" sz="2200" b="1" dirty="0"/>
              <a:t>To the house of David</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Background of the Virgin Birth Promise</a:t>
            </a:r>
            <a:endParaRPr lang="en-US" sz="1100" b="1" dirty="0">
              <a:solidFill>
                <a:schemeClr val="tx1"/>
              </a:solidFill>
              <a:latin typeface="Calibri" panose="020F0502020204030204" pitchFamily="34" charset="0"/>
            </a:endParaRPr>
          </a:p>
        </p:txBody>
      </p:sp>
      <p:cxnSp>
        <p:nvCxnSpPr>
          <p:cNvPr id="8" name="Straight Arrow Connector 7">
            <a:extLst>
              <a:ext uri="{FF2B5EF4-FFF2-40B4-BE49-F238E27FC236}">
                <a16:creationId xmlns:a16="http://schemas.microsoft.com/office/drawing/2014/main" id="{E7189D9A-5DF1-4592-8B6F-D18DB6870073}"/>
              </a:ext>
            </a:extLst>
          </p:cNvPr>
          <p:cNvCxnSpPr>
            <a:cxnSpLocks/>
            <a:endCxn id="9" idx="2"/>
          </p:cNvCxnSpPr>
          <p:nvPr/>
        </p:nvCxnSpPr>
        <p:spPr>
          <a:xfrm>
            <a:off x="3574473" y="2041236"/>
            <a:ext cx="5357080" cy="704007"/>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A35FC180-1639-485E-9784-A030E55D7370}"/>
              </a:ext>
            </a:extLst>
          </p:cNvPr>
          <p:cNvSpPr/>
          <p:nvPr/>
        </p:nvSpPr>
        <p:spPr>
          <a:xfrm>
            <a:off x="8931553" y="2534853"/>
            <a:ext cx="2244447" cy="4207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7359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47782"/>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1431161"/>
          </a:xfrm>
          <a:prstGeom prst="rect">
            <a:avLst/>
          </a:prstGeom>
          <a:noFill/>
        </p:spPr>
        <p:txBody>
          <a:bodyPr wrap="square" rtlCol="0">
            <a:spAutoFit/>
          </a:bodyPr>
          <a:lstStyle/>
          <a:p>
            <a:pPr algn="ctr"/>
            <a:r>
              <a:rPr lang="en-US" sz="2800" b="1" dirty="0"/>
              <a:t>The Sign Given</a:t>
            </a:r>
          </a:p>
          <a:p>
            <a:pPr marL="176213" indent="-176213">
              <a:spcAft>
                <a:spcPts val="1800"/>
              </a:spcAft>
              <a:buFont typeface="Arial" panose="020B0604020202020204" pitchFamily="34" charset="0"/>
              <a:buChar char="•"/>
            </a:pPr>
            <a:r>
              <a:rPr lang="en-US" sz="2200" b="1" dirty="0"/>
              <a:t>To the house of David</a:t>
            </a:r>
          </a:p>
          <a:p>
            <a:pPr marL="176213" indent="-176213">
              <a:spcAft>
                <a:spcPts val="1800"/>
              </a:spcAft>
              <a:buFont typeface="Arial" panose="020B0604020202020204" pitchFamily="34" charset="0"/>
              <a:buChar char="•"/>
            </a:pPr>
            <a:r>
              <a:rPr lang="en-US" sz="2200" b="1" dirty="0"/>
              <a:t>A virgin will conceive</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Background of the Virgin Birth Promise</a:t>
            </a:r>
            <a:endParaRPr lang="en-US" sz="1100" b="1" dirty="0">
              <a:solidFill>
                <a:schemeClr val="tx1"/>
              </a:solidFill>
              <a:latin typeface="Calibri" panose="020F0502020204030204" pitchFamily="34" charset="0"/>
            </a:endParaRPr>
          </a:p>
        </p:txBody>
      </p:sp>
      <p:cxnSp>
        <p:nvCxnSpPr>
          <p:cNvPr id="8" name="Straight Arrow Connector 7">
            <a:extLst>
              <a:ext uri="{FF2B5EF4-FFF2-40B4-BE49-F238E27FC236}">
                <a16:creationId xmlns:a16="http://schemas.microsoft.com/office/drawing/2014/main" id="{BC4A4375-2416-486B-8625-548527D31143}"/>
              </a:ext>
            </a:extLst>
          </p:cNvPr>
          <p:cNvCxnSpPr>
            <a:cxnSpLocks/>
            <a:endCxn id="9" idx="2"/>
          </p:cNvCxnSpPr>
          <p:nvPr/>
        </p:nvCxnSpPr>
        <p:spPr>
          <a:xfrm>
            <a:off x="3472873" y="2586182"/>
            <a:ext cx="2872508" cy="129514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CB56DBDE-7FAF-42D0-9BB6-1C9A9B95933E}"/>
              </a:ext>
            </a:extLst>
          </p:cNvPr>
          <p:cNvSpPr/>
          <p:nvPr/>
        </p:nvSpPr>
        <p:spPr>
          <a:xfrm>
            <a:off x="6345381" y="3670932"/>
            <a:ext cx="2851607" cy="4207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306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pic>
        <p:nvPicPr>
          <p:cNvPr id="6" name="Picture 5">
            <a:extLst>
              <a:ext uri="{FF2B5EF4-FFF2-40B4-BE49-F238E27FC236}">
                <a16:creationId xmlns:a16="http://schemas.microsoft.com/office/drawing/2014/main" id="{B85E1F29-4893-4C3D-944D-BC93E7836AE5}"/>
              </a:ext>
            </a:extLst>
          </p:cNvPr>
          <p:cNvPicPr>
            <a:picLocks noChangeAspect="1"/>
          </p:cNvPicPr>
          <p:nvPr/>
        </p:nvPicPr>
        <p:blipFill>
          <a:blip r:embed="rId3"/>
          <a:stretch>
            <a:fillRect/>
          </a:stretch>
        </p:blipFill>
        <p:spPr>
          <a:xfrm>
            <a:off x="238021" y="247909"/>
            <a:ext cx="8465112" cy="6348834"/>
          </a:xfrm>
          <a:prstGeom prst="rect">
            <a:avLst/>
          </a:prstGeom>
        </p:spPr>
      </p:pic>
      <p:sp>
        <p:nvSpPr>
          <p:cNvPr id="4" name="Oval 3">
            <a:extLst>
              <a:ext uri="{FF2B5EF4-FFF2-40B4-BE49-F238E27FC236}">
                <a16:creationId xmlns:a16="http://schemas.microsoft.com/office/drawing/2014/main" id="{19072F39-321E-4FE2-B0FD-0023713EEBAF}"/>
              </a:ext>
            </a:extLst>
          </p:cNvPr>
          <p:cNvSpPr/>
          <p:nvPr/>
        </p:nvSpPr>
        <p:spPr>
          <a:xfrm rot="1622235">
            <a:off x="3703782" y="3592940"/>
            <a:ext cx="2493818" cy="895927"/>
          </a:xfrm>
          <a:prstGeom prst="ellipse">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ASSYRIA</a:t>
            </a:r>
          </a:p>
        </p:txBody>
      </p:sp>
      <p:sp>
        <p:nvSpPr>
          <p:cNvPr id="7" name="Oval 6">
            <a:extLst>
              <a:ext uri="{FF2B5EF4-FFF2-40B4-BE49-F238E27FC236}">
                <a16:creationId xmlns:a16="http://schemas.microsoft.com/office/drawing/2014/main" id="{D83B5C6A-3051-4820-AEAF-9F1081275ECF}"/>
              </a:ext>
            </a:extLst>
          </p:cNvPr>
          <p:cNvSpPr/>
          <p:nvPr/>
        </p:nvSpPr>
        <p:spPr>
          <a:xfrm rot="19429684">
            <a:off x="2565003" y="3062108"/>
            <a:ext cx="1570182" cy="720437"/>
          </a:xfrm>
          <a:prstGeom prst="ellipse">
            <a:avLst/>
          </a:prstGeom>
          <a:solidFill>
            <a:schemeClr val="bg2">
              <a:lumMod val="60000"/>
              <a:lumOff val="40000"/>
            </a:schemeClr>
          </a:solidFill>
          <a:ln>
            <a:solidFill>
              <a:srgbClr val="7080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SYRIA</a:t>
            </a:r>
          </a:p>
        </p:txBody>
      </p:sp>
    </p:spTree>
    <p:extLst>
      <p:ext uri="{BB962C8B-B14F-4D97-AF65-F5344CB8AC3E}">
        <p14:creationId xmlns:p14="http://schemas.microsoft.com/office/powerpoint/2010/main" val="516994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20072"/>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2000548"/>
          </a:xfrm>
          <a:prstGeom prst="rect">
            <a:avLst/>
          </a:prstGeom>
          <a:noFill/>
        </p:spPr>
        <p:txBody>
          <a:bodyPr wrap="square" rtlCol="0">
            <a:spAutoFit/>
          </a:bodyPr>
          <a:lstStyle/>
          <a:p>
            <a:pPr algn="ctr"/>
            <a:r>
              <a:rPr lang="en-US" sz="2800" b="1" dirty="0"/>
              <a:t>The Sign Given</a:t>
            </a:r>
          </a:p>
          <a:p>
            <a:pPr marL="176213" indent="-176213">
              <a:spcAft>
                <a:spcPts val="1800"/>
              </a:spcAft>
              <a:buFont typeface="Arial" panose="020B0604020202020204" pitchFamily="34" charset="0"/>
              <a:buChar char="•"/>
            </a:pPr>
            <a:r>
              <a:rPr lang="en-US" sz="2200" b="1" dirty="0"/>
              <a:t>To the house of David</a:t>
            </a:r>
          </a:p>
          <a:p>
            <a:pPr marL="176213" indent="-176213">
              <a:spcAft>
                <a:spcPts val="1800"/>
              </a:spcAft>
              <a:buFont typeface="Arial" panose="020B0604020202020204" pitchFamily="34" charset="0"/>
              <a:buChar char="•"/>
            </a:pPr>
            <a:r>
              <a:rPr lang="en-US" sz="2200" b="1" dirty="0"/>
              <a:t>A virgin will conceive</a:t>
            </a:r>
          </a:p>
          <a:p>
            <a:pPr marL="176213" indent="-176213">
              <a:spcAft>
                <a:spcPts val="1800"/>
              </a:spcAft>
              <a:buFont typeface="Arial" panose="020B0604020202020204" pitchFamily="34" charset="0"/>
              <a:buChar char="•"/>
            </a:pPr>
            <a:r>
              <a:rPr lang="en-US" sz="2200" b="1" dirty="0"/>
              <a:t>Son will be God living among us</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Background of the Virgin Birth Promise</a:t>
            </a:r>
            <a:endParaRPr lang="en-US" sz="1100" b="1" dirty="0">
              <a:solidFill>
                <a:schemeClr val="tx1"/>
              </a:solidFill>
              <a:latin typeface="Calibri" panose="020F0502020204030204" pitchFamily="34" charset="0"/>
            </a:endParaRPr>
          </a:p>
        </p:txBody>
      </p:sp>
      <p:cxnSp>
        <p:nvCxnSpPr>
          <p:cNvPr id="8" name="Straight Arrow Connector 7">
            <a:extLst>
              <a:ext uri="{FF2B5EF4-FFF2-40B4-BE49-F238E27FC236}">
                <a16:creationId xmlns:a16="http://schemas.microsoft.com/office/drawing/2014/main" id="{A1CF4690-40E1-4589-8672-820D424BE2B9}"/>
              </a:ext>
            </a:extLst>
          </p:cNvPr>
          <p:cNvCxnSpPr>
            <a:cxnSpLocks/>
          </p:cNvCxnSpPr>
          <p:nvPr/>
        </p:nvCxnSpPr>
        <p:spPr>
          <a:xfrm>
            <a:off x="4950692" y="3192915"/>
            <a:ext cx="2346034" cy="981926"/>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5D620598-617B-4E98-B2E4-292E67787CC2}"/>
              </a:ext>
            </a:extLst>
          </p:cNvPr>
          <p:cNvSpPr/>
          <p:nvPr/>
        </p:nvSpPr>
        <p:spPr>
          <a:xfrm>
            <a:off x="7204363" y="3929551"/>
            <a:ext cx="1406238" cy="4207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8496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2569934"/>
          </a:xfrm>
          <a:prstGeom prst="rect">
            <a:avLst/>
          </a:prstGeom>
          <a:noFill/>
        </p:spPr>
        <p:txBody>
          <a:bodyPr wrap="square" rtlCol="0">
            <a:spAutoFit/>
          </a:bodyPr>
          <a:lstStyle/>
          <a:p>
            <a:pPr algn="ctr"/>
            <a:r>
              <a:rPr lang="en-US" sz="2800" b="1" dirty="0"/>
              <a:t>The Sign Given</a:t>
            </a:r>
          </a:p>
          <a:p>
            <a:pPr marL="176213" indent="-176213">
              <a:spcAft>
                <a:spcPts val="1800"/>
              </a:spcAft>
              <a:buFont typeface="Arial" panose="020B0604020202020204" pitchFamily="34" charset="0"/>
              <a:buChar char="•"/>
            </a:pPr>
            <a:r>
              <a:rPr lang="en-US" sz="2200" b="1" dirty="0"/>
              <a:t>To the house of David</a:t>
            </a:r>
          </a:p>
          <a:p>
            <a:pPr marL="176213" indent="-176213">
              <a:spcAft>
                <a:spcPts val="1800"/>
              </a:spcAft>
              <a:buFont typeface="Arial" panose="020B0604020202020204" pitchFamily="34" charset="0"/>
              <a:buChar char="•"/>
            </a:pPr>
            <a:r>
              <a:rPr lang="en-US" sz="2200" b="1" dirty="0"/>
              <a:t>A virgin will conceive</a:t>
            </a:r>
          </a:p>
          <a:p>
            <a:pPr marL="176213" indent="-176213">
              <a:spcAft>
                <a:spcPts val="1800"/>
              </a:spcAft>
              <a:buFont typeface="Arial" panose="020B0604020202020204" pitchFamily="34" charset="0"/>
              <a:buChar char="•"/>
            </a:pPr>
            <a:r>
              <a:rPr lang="en-US" sz="2200" b="1" dirty="0"/>
              <a:t>Son will be God living among us</a:t>
            </a:r>
          </a:p>
          <a:p>
            <a:pPr marL="176213" indent="-176213">
              <a:spcAft>
                <a:spcPts val="1800"/>
              </a:spcAft>
              <a:buFont typeface="Arial" panose="020B0604020202020204" pitchFamily="34" charset="0"/>
              <a:buChar char="•"/>
            </a:pPr>
            <a:r>
              <a:rPr lang="en-US" sz="2200" b="1" dirty="0"/>
              <a:t>Problem is verse 16</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Background of the Virgin Birth Promise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98003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4493538"/>
          </a:xfrm>
          <a:prstGeom prst="rect">
            <a:avLst/>
          </a:prstGeom>
          <a:noFill/>
        </p:spPr>
        <p:txBody>
          <a:bodyPr wrap="square" rtlCol="0">
            <a:spAutoFit/>
          </a:bodyPr>
          <a:lstStyle/>
          <a:p>
            <a:pPr algn="ctr"/>
            <a:r>
              <a:rPr lang="en-US" sz="2800" b="1" dirty="0"/>
              <a:t>The Sign Given</a:t>
            </a:r>
          </a:p>
          <a:p>
            <a:pPr marL="176213" indent="-176213">
              <a:spcAft>
                <a:spcPts val="1800"/>
              </a:spcAft>
              <a:buFont typeface="Arial" panose="020B0604020202020204" pitchFamily="34" charset="0"/>
              <a:buChar char="•"/>
            </a:pPr>
            <a:r>
              <a:rPr lang="en-US" sz="2200" b="1" dirty="0"/>
              <a:t>To the house of David</a:t>
            </a:r>
          </a:p>
          <a:p>
            <a:pPr marL="176213" indent="-176213">
              <a:spcAft>
                <a:spcPts val="1800"/>
              </a:spcAft>
              <a:buFont typeface="Arial" panose="020B0604020202020204" pitchFamily="34" charset="0"/>
              <a:buChar char="•"/>
            </a:pPr>
            <a:r>
              <a:rPr lang="en-US" sz="2200" b="1" dirty="0"/>
              <a:t>A virgin will conceive</a:t>
            </a:r>
          </a:p>
          <a:p>
            <a:pPr marL="176213" indent="-176213">
              <a:spcAft>
                <a:spcPts val="1800"/>
              </a:spcAft>
              <a:buFont typeface="Arial" panose="020B0604020202020204" pitchFamily="34" charset="0"/>
              <a:buChar char="•"/>
            </a:pPr>
            <a:r>
              <a:rPr lang="en-US" sz="2200" b="1" dirty="0"/>
              <a:t>Son will be God living among us</a:t>
            </a:r>
          </a:p>
          <a:p>
            <a:pPr marL="176213" indent="-176213">
              <a:spcAft>
                <a:spcPts val="1800"/>
              </a:spcAft>
              <a:buFont typeface="Arial" panose="020B0604020202020204" pitchFamily="34" charset="0"/>
              <a:buChar char="•"/>
            </a:pPr>
            <a:r>
              <a:rPr lang="en-US" sz="2200" b="1" dirty="0"/>
              <a:t>Problem is verse 16</a:t>
            </a:r>
          </a:p>
          <a:p>
            <a:pPr marL="176213" indent="-176213">
              <a:spcAft>
                <a:spcPts val="1800"/>
              </a:spcAft>
              <a:buFont typeface="Arial" panose="020B0604020202020204" pitchFamily="34" charset="0"/>
              <a:buChar char="•"/>
            </a:pPr>
            <a:r>
              <a:rPr lang="en-US" sz="2200" b="1" dirty="0"/>
              <a:t>Before child is able to choose good and evil, Israel and Syria’s king will die—yet Jesus was not born for 700 years—how could the virgin birth be a sign to Ahaz</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Background of the Virgin Birth Promise</a:t>
            </a:r>
            <a:endParaRPr lang="en-US" sz="1100" b="1" dirty="0">
              <a:solidFill>
                <a:schemeClr val="tx1"/>
              </a:solidFill>
              <a:latin typeface="Calibri" panose="020F0502020204030204" pitchFamily="34" charset="0"/>
            </a:endParaRPr>
          </a:p>
        </p:txBody>
      </p:sp>
      <p:sp>
        <p:nvSpPr>
          <p:cNvPr id="9" name="Oval 8">
            <a:extLst>
              <a:ext uri="{FF2B5EF4-FFF2-40B4-BE49-F238E27FC236}">
                <a16:creationId xmlns:a16="http://schemas.microsoft.com/office/drawing/2014/main" id="{1F395F83-BC23-49ED-87EA-F6793E058F17}"/>
              </a:ext>
            </a:extLst>
          </p:cNvPr>
          <p:cNvSpPr/>
          <p:nvPr/>
        </p:nvSpPr>
        <p:spPr>
          <a:xfrm>
            <a:off x="6677890" y="4733110"/>
            <a:ext cx="2087419" cy="4207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2397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47782"/>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584775"/>
          </a:xfrm>
          <a:prstGeom prst="rect">
            <a:avLst/>
          </a:prstGeom>
          <a:noFill/>
        </p:spPr>
        <p:txBody>
          <a:bodyPr wrap="square" rtlCol="0">
            <a:spAutoFit/>
          </a:bodyPr>
          <a:lstStyle/>
          <a:p>
            <a:pPr algn="ctr"/>
            <a:r>
              <a:rPr lang="en-US" sz="3200" b="1" dirty="0"/>
              <a:t>The Solution</a:t>
            </a:r>
            <a:endParaRPr lang="en-US" sz="2200" b="1" dirty="0"/>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Solution to Problem of Virgin Birth Promise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415805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47782"/>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1354217"/>
          </a:xfrm>
          <a:prstGeom prst="rect">
            <a:avLst/>
          </a:prstGeom>
          <a:noFill/>
        </p:spPr>
        <p:txBody>
          <a:bodyPr wrap="square" rtlCol="0">
            <a:spAutoFit/>
          </a:bodyPr>
          <a:lstStyle/>
          <a:p>
            <a:pPr algn="ctr"/>
            <a:r>
              <a:rPr lang="en-US" sz="3200" b="1" dirty="0"/>
              <a:t>The Solution</a:t>
            </a:r>
          </a:p>
          <a:p>
            <a:pPr algn="ctr"/>
            <a:endParaRPr lang="en-US" sz="2800" b="1" dirty="0"/>
          </a:p>
          <a:p>
            <a:pPr marL="176213" indent="-176213">
              <a:spcAft>
                <a:spcPts val="1800"/>
              </a:spcAft>
              <a:buFont typeface="Arial" panose="020B0604020202020204" pitchFamily="34" charset="0"/>
              <a:buChar char="•"/>
            </a:pPr>
            <a:r>
              <a:rPr lang="en-US" sz="2200" b="1" dirty="0"/>
              <a:t>How many children in Isaiah 7?</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Solution to Problem of Virgin Birth Promise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3837229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29310"/>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1923604"/>
          </a:xfrm>
          <a:prstGeom prst="rect">
            <a:avLst/>
          </a:prstGeom>
          <a:noFill/>
        </p:spPr>
        <p:txBody>
          <a:bodyPr wrap="square" rtlCol="0">
            <a:spAutoFit/>
          </a:bodyPr>
          <a:lstStyle/>
          <a:p>
            <a:pPr algn="ctr"/>
            <a:r>
              <a:rPr lang="en-US" sz="3200" b="1" dirty="0"/>
              <a:t>The Solution</a:t>
            </a:r>
          </a:p>
          <a:p>
            <a:pPr algn="ctr"/>
            <a:endParaRPr lang="en-US" sz="2800" b="1" dirty="0"/>
          </a:p>
          <a:p>
            <a:pPr marL="176213" indent="-176213">
              <a:spcAft>
                <a:spcPts val="1800"/>
              </a:spcAft>
              <a:buFont typeface="Arial" panose="020B0604020202020204" pitchFamily="34" charset="0"/>
              <a:buChar char="•"/>
            </a:pPr>
            <a:r>
              <a:rPr lang="en-US" sz="2200" b="1" dirty="0"/>
              <a:t>How many children in Isaiah 7?</a:t>
            </a:r>
          </a:p>
          <a:p>
            <a:pPr marL="176213" indent="-176213">
              <a:spcAft>
                <a:spcPts val="1800"/>
              </a:spcAft>
              <a:buFont typeface="Arial" panose="020B0604020202020204" pitchFamily="34" charset="0"/>
              <a:buChar char="•"/>
            </a:pPr>
            <a:r>
              <a:rPr lang="en-US" sz="2200" b="1" dirty="0"/>
              <a:t>Not just the one in verse 14</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Solution to Problem of Virgin Birth Promise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664393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47782"/>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2492990"/>
          </a:xfrm>
          <a:prstGeom prst="rect">
            <a:avLst/>
          </a:prstGeom>
          <a:noFill/>
        </p:spPr>
        <p:txBody>
          <a:bodyPr wrap="square" rtlCol="0">
            <a:spAutoFit/>
          </a:bodyPr>
          <a:lstStyle/>
          <a:p>
            <a:pPr algn="ctr"/>
            <a:r>
              <a:rPr lang="en-US" sz="3200" b="1" dirty="0"/>
              <a:t>The Solution</a:t>
            </a:r>
          </a:p>
          <a:p>
            <a:pPr algn="ctr"/>
            <a:endParaRPr lang="en-US" sz="2800" b="1" dirty="0"/>
          </a:p>
          <a:p>
            <a:pPr marL="176213" indent="-176213">
              <a:spcAft>
                <a:spcPts val="1800"/>
              </a:spcAft>
              <a:buFont typeface="Arial" panose="020B0604020202020204" pitchFamily="34" charset="0"/>
              <a:buChar char="•"/>
            </a:pPr>
            <a:r>
              <a:rPr lang="en-US" sz="2200" b="1" dirty="0"/>
              <a:t>How many children in Isaiah 7?</a:t>
            </a:r>
          </a:p>
          <a:p>
            <a:pPr marL="176213" indent="-176213">
              <a:spcAft>
                <a:spcPts val="1800"/>
              </a:spcAft>
              <a:buFont typeface="Arial" panose="020B0604020202020204" pitchFamily="34" charset="0"/>
              <a:buChar char="•"/>
            </a:pPr>
            <a:r>
              <a:rPr lang="en-US" sz="2200" b="1" dirty="0"/>
              <a:t>Not just the one in verse 14</a:t>
            </a:r>
          </a:p>
          <a:p>
            <a:pPr marL="176213" indent="-176213">
              <a:spcAft>
                <a:spcPts val="1800"/>
              </a:spcAft>
              <a:buFont typeface="Arial" panose="020B0604020202020204" pitchFamily="34" charset="0"/>
              <a:buChar char="•"/>
            </a:pPr>
            <a:r>
              <a:rPr lang="en-US" sz="2200" b="1" dirty="0"/>
              <a:t>Look at verse seven</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Solution to Problem of Virgin Birth Promise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5694715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10837"/>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3062377"/>
          </a:xfrm>
          <a:prstGeom prst="rect">
            <a:avLst/>
          </a:prstGeom>
          <a:noFill/>
        </p:spPr>
        <p:txBody>
          <a:bodyPr wrap="square" rtlCol="0">
            <a:spAutoFit/>
          </a:bodyPr>
          <a:lstStyle/>
          <a:p>
            <a:pPr algn="ctr"/>
            <a:r>
              <a:rPr lang="en-US" sz="3200" b="1" dirty="0"/>
              <a:t>The Solution</a:t>
            </a:r>
          </a:p>
          <a:p>
            <a:pPr algn="ctr"/>
            <a:endParaRPr lang="en-US" sz="2800" b="1" dirty="0"/>
          </a:p>
          <a:p>
            <a:pPr marL="176213" indent="-176213">
              <a:spcAft>
                <a:spcPts val="1800"/>
              </a:spcAft>
              <a:buFont typeface="Arial" panose="020B0604020202020204" pitchFamily="34" charset="0"/>
              <a:buChar char="•"/>
            </a:pPr>
            <a:r>
              <a:rPr lang="en-US" sz="2200" b="1" dirty="0"/>
              <a:t>How many children in Isaiah 7?</a:t>
            </a:r>
          </a:p>
          <a:p>
            <a:pPr marL="176213" indent="-176213">
              <a:spcAft>
                <a:spcPts val="1800"/>
              </a:spcAft>
              <a:buFont typeface="Arial" panose="020B0604020202020204" pitchFamily="34" charset="0"/>
              <a:buChar char="•"/>
            </a:pPr>
            <a:r>
              <a:rPr lang="en-US" sz="2200" b="1" dirty="0"/>
              <a:t>Not just the one in verse 14</a:t>
            </a:r>
          </a:p>
          <a:p>
            <a:pPr marL="176213" indent="-176213">
              <a:spcAft>
                <a:spcPts val="1800"/>
              </a:spcAft>
              <a:buFont typeface="Arial" panose="020B0604020202020204" pitchFamily="34" charset="0"/>
              <a:buChar char="•"/>
            </a:pPr>
            <a:r>
              <a:rPr lang="en-US" sz="2200" b="1" dirty="0"/>
              <a:t>Look at verse seven</a:t>
            </a:r>
          </a:p>
          <a:p>
            <a:pPr marL="176213" indent="-176213">
              <a:spcAft>
                <a:spcPts val="1800"/>
              </a:spcAft>
              <a:buFont typeface="Arial" panose="020B0604020202020204" pitchFamily="34" charset="0"/>
              <a:buChar char="•"/>
            </a:pPr>
            <a:r>
              <a:rPr lang="en-US" sz="2200" b="1" dirty="0"/>
              <a:t>Look at Isaiah 8:18</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Solution to Problem of Virgin Birth Promise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1281680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66254"/>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4201150"/>
          </a:xfrm>
          <a:prstGeom prst="rect">
            <a:avLst/>
          </a:prstGeom>
          <a:noFill/>
        </p:spPr>
        <p:txBody>
          <a:bodyPr wrap="square" rtlCol="0">
            <a:spAutoFit/>
          </a:bodyPr>
          <a:lstStyle/>
          <a:p>
            <a:pPr algn="ctr"/>
            <a:r>
              <a:rPr lang="en-US" sz="3200" b="1" dirty="0"/>
              <a:t>The Solution</a:t>
            </a:r>
          </a:p>
          <a:p>
            <a:pPr algn="ctr"/>
            <a:endParaRPr lang="en-US" sz="2800" b="1" dirty="0"/>
          </a:p>
          <a:p>
            <a:pPr marL="176213" indent="-176213">
              <a:spcAft>
                <a:spcPts val="1800"/>
              </a:spcAft>
              <a:buFont typeface="Arial" panose="020B0604020202020204" pitchFamily="34" charset="0"/>
              <a:buChar char="•"/>
            </a:pPr>
            <a:r>
              <a:rPr lang="en-US" sz="2200" b="1" dirty="0"/>
              <a:t>How many children in Isaiah 7?</a:t>
            </a:r>
          </a:p>
          <a:p>
            <a:pPr marL="176213" indent="-176213">
              <a:spcAft>
                <a:spcPts val="1800"/>
              </a:spcAft>
              <a:buFont typeface="Arial" panose="020B0604020202020204" pitchFamily="34" charset="0"/>
              <a:buChar char="•"/>
            </a:pPr>
            <a:r>
              <a:rPr lang="en-US" sz="2200" b="1" dirty="0"/>
              <a:t>Not just the one in verse 14</a:t>
            </a:r>
          </a:p>
          <a:p>
            <a:pPr marL="176213" indent="-176213">
              <a:spcAft>
                <a:spcPts val="1800"/>
              </a:spcAft>
              <a:buFont typeface="Arial" panose="020B0604020202020204" pitchFamily="34" charset="0"/>
              <a:buChar char="•"/>
            </a:pPr>
            <a:r>
              <a:rPr lang="en-US" sz="2200" b="1" dirty="0"/>
              <a:t>Look at verse seven</a:t>
            </a:r>
          </a:p>
          <a:p>
            <a:pPr marL="176213" indent="-176213">
              <a:spcAft>
                <a:spcPts val="1800"/>
              </a:spcAft>
              <a:buFont typeface="Arial" panose="020B0604020202020204" pitchFamily="34" charset="0"/>
              <a:buChar char="•"/>
            </a:pPr>
            <a:r>
              <a:rPr lang="en-US" sz="2200" b="1" dirty="0"/>
              <a:t>Look at Isaiah 8:18</a:t>
            </a:r>
          </a:p>
          <a:p>
            <a:pPr marL="176213" indent="-176213">
              <a:spcAft>
                <a:spcPts val="1800"/>
              </a:spcAft>
              <a:buFont typeface="Arial" panose="020B0604020202020204" pitchFamily="34" charset="0"/>
              <a:buChar char="•"/>
            </a:pPr>
            <a:endParaRPr lang="en-US" sz="2200" b="1" dirty="0"/>
          </a:p>
          <a:p>
            <a:pPr marL="176213" indent="-176213">
              <a:spcAft>
                <a:spcPts val="1800"/>
              </a:spcAft>
              <a:buFont typeface="Arial" panose="020B0604020202020204" pitchFamily="34" charset="0"/>
              <a:buChar char="•"/>
            </a:pPr>
            <a:r>
              <a:rPr lang="en-US" sz="2200" b="1" dirty="0"/>
              <a:t>The child verse 14 = Jesus</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Solution to Problem of Virgin Birth Promise</a:t>
            </a:r>
            <a:endParaRPr lang="en-US" sz="1100" b="1" dirty="0">
              <a:solidFill>
                <a:schemeClr val="tx1"/>
              </a:solidFill>
              <a:latin typeface="Calibri" panose="020F0502020204030204" pitchFamily="34" charset="0"/>
            </a:endParaRPr>
          </a:p>
        </p:txBody>
      </p:sp>
      <p:cxnSp>
        <p:nvCxnSpPr>
          <p:cNvPr id="8" name="Straight Arrow Connector 7">
            <a:extLst>
              <a:ext uri="{FF2B5EF4-FFF2-40B4-BE49-F238E27FC236}">
                <a16:creationId xmlns:a16="http://schemas.microsoft.com/office/drawing/2014/main" id="{F9419E7E-E8EF-43E2-8BA2-3116B10316FA}"/>
              </a:ext>
            </a:extLst>
          </p:cNvPr>
          <p:cNvCxnSpPr>
            <a:cxnSpLocks/>
          </p:cNvCxnSpPr>
          <p:nvPr/>
        </p:nvCxnSpPr>
        <p:spPr>
          <a:xfrm flipV="1">
            <a:off x="4239491" y="3850267"/>
            <a:ext cx="5412509" cy="1431638"/>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3AC3EFD2-77E6-4572-A6FB-30DC0C41CE76}"/>
              </a:ext>
            </a:extLst>
          </p:cNvPr>
          <p:cNvSpPr/>
          <p:nvPr/>
        </p:nvSpPr>
        <p:spPr>
          <a:xfrm>
            <a:off x="9531927" y="3661696"/>
            <a:ext cx="1468583" cy="4207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21373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3"/>
            <a:ext cx="6363854" cy="4387257"/>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Isa 7:11  "Ask a sign for yourself from the LORD your God; ask it either in the depth or in the height above." </a:t>
            </a:r>
          </a:p>
          <a:p>
            <a:pPr algn="just"/>
            <a:r>
              <a:rPr lang="en-US" sz="1800" b="1" dirty="0">
                <a:solidFill>
                  <a:schemeClr val="tx1"/>
                </a:solidFill>
              </a:rPr>
              <a:t>Isa 7:12  But Ahaz said, "I will not ask, nor will I test the LORD!" </a:t>
            </a:r>
          </a:p>
          <a:p>
            <a:pPr algn="just"/>
            <a:r>
              <a:rPr lang="en-US" sz="1800" b="1" dirty="0">
                <a:solidFill>
                  <a:schemeClr val="tx1"/>
                </a:solidFill>
              </a:rPr>
              <a:t>Isa 7:13  Then he said, "Hear now, O house of David! Is it a small thing for you to weary men, but will you weary my God also? </a:t>
            </a:r>
          </a:p>
          <a:p>
            <a:pPr algn="just"/>
            <a:r>
              <a:rPr lang="en-US" sz="1800" b="1" dirty="0">
                <a:solidFill>
                  <a:schemeClr val="tx1"/>
                </a:solidFill>
              </a:rPr>
              <a:t>Isa 7:14  Therefore the Lord Himself will give you a sign: Behold, the virgin shall conceive and bear a Son, and shall call His name Immanuel. </a:t>
            </a:r>
          </a:p>
          <a:p>
            <a:pPr algn="just"/>
            <a:r>
              <a:rPr lang="en-US" sz="1800" b="1" dirty="0">
                <a:solidFill>
                  <a:schemeClr val="tx1"/>
                </a:solidFill>
              </a:rPr>
              <a:t>Isa 7:15  Curds and honey He shall eat, that He may know to refuse the evil and choose the good. </a:t>
            </a:r>
          </a:p>
          <a:p>
            <a:pPr algn="just"/>
            <a:r>
              <a:rPr lang="en-US" sz="1800" b="1" dirty="0">
                <a:solidFill>
                  <a:schemeClr val="tx1"/>
                </a:solidFill>
              </a:rPr>
              <a:t>Isa 7:16  For before the Child shall know to refuse the evil and choose the good, the land that you dread will be forsaken by both her kings. </a:t>
            </a:r>
          </a:p>
        </p:txBody>
      </p:sp>
      <p:sp>
        <p:nvSpPr>
          <p:cNvPr id="10" name="TextBox 9">
            <a:extLst>
              <a:ext uri="{FF2B5EF4-FFF2-40B4-BE49-F238E27FC236}">
                <a16:creationId xmlns:a16="http://schemas.microsoft.com/office/drawing/2014/main" id="{E07F281F-BAB8-480A-8F6A-DBF77ECBB3B3}"/>
              </a:ext>
            </a:extLst>
          </p:cNvPr>
          <p:cNvSpPr txBox="1"/>
          <p:nvPr/>
        </p:nvSpPr>
        <p:spPr>
          <a:xfrm>
            <a:off x="288758" y="1369404"/>
            <a:ext cx="4809715" cy="5109091"/>
          </a:xfrm>
          <a:prstGeom prst="rect">
            <a:avLst/>
          </a:prstGeom>
          <a:noFill/>
        </p:spPr>
        <p:txBody>
          <a:bodyPr wrap="square" rtlCol="0">
            <a:spAutoFit/>
          </a:bodyPr>
          <a:lstStyle/>
          <a:p>
            <a:pPr algn="ctr"/>
            <a:r>
              <a:rPr lang="en-US" sz="3200" b="1" dirty="0"/>
              <a:t>The Solution</a:t>
            </a:r>
          </a:p>
          <a:p>
            <a:pPr algn="ctr"/>
            <a:endParaRPr lang="en-US" sz="2800" b="1" dirty="0"/>
          </a:p>
          <a:p>
            <a:pPr marL="176213" indent="-176213">
              <a:spcAft>
                <a:spcPts val="1800"/>
              </a:spcAft>
              <a:buFont typeface="Arial" panose="020B0604020202020204" pitchFamily="34" charset="0"/>
              <a:buChar char="•"/>
            </a:pPr>
            <a:r>
              <a:rPr lang="en-US" sz="2200" b="1" dirty="0"/>
              <a:t>How many children in Isaiah 7?</a:t>
            </a:r>
          </a:p>
          <a:p>
            <a:pPr marL="176213" indent="-176213">
              <a:spcAft>
                <a:spcPts val="1800"/>
              </a:spcAft>
              <a:buFont typeface="Arial" panose="020B0604020202020204" pitchFamily="34" charset="0"/>
              <a:buChar char="•"/>
            </a:pPr>
            <a:r>
              <a:rPr lang="en-US" sz="2200" b="1" dirty="0"/>
              <a:t>Not just the one in verse 14</a:t>
            </a:r>
          </a:p>
          <a:p>
            <a:pPr marL="176213" indent="-176213">
              <a:spcAft>
                <a:spcPts val="1800"/>
              </a:spcAft>
              <a:buFont typeface="Arial" panose="020B0604020202020204" pitchFamily="34" charset="0"/>
              <a:buChar char="•"/>
            </a:pPr>
            <a:r>
              <a:rPr lang="en-US" sz="2200" b="1" dirty="0"/>
              <a:t>Look at verse seven</a:t>
            </a:r>
          </a:p>
          <a:p>
            <a:pPr marL="176213" indent="-176213">
              <a:spcAft>
                <a:spcPts val="1800"/>
              </a:spcAft>
              <a:buFont typeface="Arial" panose="020B0604020202020204" pitchFamily="34" charset="0"/>
              <a:buChar char="•"/>
            </a:pPr>
            <a:r>
              <a:rPr lang="en-US" sz="2200" b="1" dirty="0"/>
              <a:t>Look at Isaiah 8:18</a:t>
            </a:r>
          </a:p>
          <a:p>
            <a:pPr marL="176213" indent="-176213">
              <a:spcAft>
                <a:spcPts val="1800"/>
              </a:spcAft>
              <a:buFont typeface="Arial" panose="020B0604020202020204" pitchFamily="34" charset="0"/>
              <a:buChar char="•"/>
            </a:pPr>
            <a:endParaRPr lang="en-US" sz="2200" b="1" dirty="0"/>
          </a:p>
          <a:p>
            <a:pPr marL="176213" indent="-176213">
              <a:spcAft>
                <a:spcPts val="1800"/>
              </a:spcAft>
              <a:buFont typeface="Arial" panose="020B0604020202020204" pitchFamily="34" charset="0"/>
              <a:buChar char="•"/>
            </a:pPr>
            <a:r>
              <a:rPr lang="en-US" sz="2200" b="1" dirty="0"/>
              <a:t>The child verse 14 = Jesus</a:t>
            </a:r>
          </a:p>
          <a:p>
            <a:pPr marL="176213" indent="-176213">
              <a:spcAft>
                <a:spcPts val="1800"/>
              </a:spcAft>
              <a:buFont typeface="Arial" panose="020B0604020202020204" pitchFamily="34" charset="0"/>
              <a:buChar char="•"/>
            </a:pPr>
            <a:r>
              <a:rPr lang="en-US" sz="2200" b="1" dirty="0"/>
              <a:t>The child in vs. 15-16 = Isaiah’s son</a:t>
            </a:r>
          </a:p>
        </p:txBody>
      </p:sp>
      <p:sp>
        <p:nvSpPr>
          <p:cNvPr id="13" name="Rectangle 12">
            <a:extLst>
              <a:ext uri="{FF2B5EF4-FFF2-40B4-BE49-F238E27FC236}">
                <a16:creationId xmlns:a16="http://schemas.microsoft.com/office/drawing/2014/main" id="{CB5949FF-7A17-453D-95FC-BB55905FC74F}"/>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Solution to Problem of Virgin Birth Promise</a:t>
            </a:r>
            <a:endParaRPr lang="en-US" sz="1100" b="1" dirty="0">
              <a:solidFill>
                <a:schemeClr val="tx1"/>
              </a:solidFill>
              <a:latin typeface="Calibri" panose="020F0502020204030204" pitchFamily="34" charset="0"/>
            </a:endParaRPr>
          </a:p>
        </p:txBody>
      </p:sp>
      <p:cxnSp>
        <p:nvCxnSpPr>
          <p:cNvPr id="8" name="Straight Arrow Connector 7">
            <a:extLst>
              <a:ext uri="{FF2B5EF4-FFF2-40B4-BE49-F238E27FC236}">
                <a16:creationId xmlns:a16="http://schemas.microsoft.com/office/drawing/2014/main" id="{D9797AF6-9ED4-4F4D-A999-F70727FBD38F}"/>
              </a:ext>
            </a:extLst>
          </p:cNvPr>
          <p:cNvCxnSpPr>
            <a:cxnSpLocks/>
          </p:cNvCxnSpPr>
          <p:nvPr/>
        </p:nvCxnSpPr>
        <p:spPr>
          <a:xfrm flipV="1">
            <a:off x="4747495" y="4969154"/>
            <a:ext cx="2743196" cy="877728"/>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54A3111D-185C-489B-B35D-1F56D2C56745}"/>
              </a:ext>
            </a:extLst>
          </p:cNvPr>
          <p:cNvSpPr/>
          <p:nvPr/>
        </p:nvSpPr>
        <p:spPr>
          <a:xfrm>
            <a:off x="7421419" y="4710904"/>
            <a:ext cx="1406238" cy="4207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627791CC-3C90-4EA2-8E8B-ECEAFCB97187}"/>
              </a:ext>
            </a:extLst>
          </p:cNvPr>
          <p:cNvCxnSpPr>
            <a:cxnSpLocks/>
          </p:cNvCxnSpPr>
          <p:nvPr/>
        </p:nvCxnSpPr>
        <p:spPr>
          <a:xfrm flipV="1">
            <a:off x="4239491" y="3850267"/>
            <a:ext cx="5412509" cy="1431638"/>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119E6F7D-9CC4-4916-B2F0-FE13CEF171B9}"/>
              </a:ext>
            </a:extLst>
          </p:cNvPr>
          <p:cNvSpPr/>
          <p:nvPr/>
        </p:nvSpPr>
        <p:spPr>
          <a:xfrm>
            <a:off x="9531927" y="3661696"/>
            <a:ext cx="1468583" cy="4207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5145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0B0187E5-0597-4C12-B4A7-34F57425CE77}"/>
              </a:ext>
            </a:extLst>
          </p:cNvPr>
          <p:cNvPicPr>
            <a:picLocks noChangeAspect="1"/>
          </p:cNvPicPr>
          <p:nvPr/>
        </p:nvPicPr>
        <p:blipFill>
          <a:blip r:embed="rId3"/>
          <a:stretch>
            <a:fillRect/>
          </a:stretch>
        </p:blipFill>
        <p:spPr>
          <a:xfrm>
            <a:off x="110836" y="246969"/>
            <a:ext cx="8485415" cy="6364061"/>
          </a:xfrm>
          <a:prstGeom prst="rect">
            <a:avLst/>
          </a:prstGeom>
        </p:spPr>
      </p:pic>
      <p:grpSp>
        <p:nvGrpSpPr>
          <p:cNvPr id="9" name="Group 8">
            <a:extLst>
              <a:ext uri="{FF2B5EF4-FFF2-40B4-BE49-F238E27FC236}">
                <a16:creationId xmlns:a16="http://schemas.microsoft.com/office/drawing/2014/main" id="{F760AB7D-A21E-4CF7-B030-783C7272FAD5}"/>
              </a:ext>
            </a:extLst>
          </p:cNvPr>
          <p:cNvGrpSpPr/>
          <p:nvPr/>
        </p:nvGrpSpPr>
        <p:grpSpPr>
          <a:xfrm>
            <a:off x="3707613" y="306640"/>
            <a:ext cx="1547196" cy="853846"/>
            <a:chOff x="3439761" y="583731"/>
            <a:chExt cx="1547196" cy="853846"/>
          </a:xfrm>
        </p:grpSpPr>
        <p:sp>
          <p:nvSpPr>
            <p:cNvPr id="8" name="Oval 7">
              <a:extLst>
                <a:ext uri="{FF2B5EF4-FFF2-40B4-BE49-F238E27FC236}">
                  <a16:creationId xmlns:a16="http://schemas.microsoft.com/office/drawing/2014/main" id="{C2984BEB-6A71-408E-A7B2-5A73922EC1A6}"/>
                </a:ext>
              </a:extLst>
            </p:cNvPr>
            <p:cNvSpPr/>
            <p:nvPr/>
          </p:nvSpPr>
          <p:spPr>
            <a:xfrm>
              <a:off x="3439761" y="731513"/>
              <a:ext cx="1547196" cy="706064"/>
            </a:xfrm>
            <a:prstGeom prst="ellipse">
              <a:avLst/>
            </a:prstGeom>
            <a:solidFill>
              <a:srgbClr val="708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SYRIA</a:t>
              </a:r>
            </a:p>
          </p:txBody>
        </p:sp>
        <p:sp>
          <p:nvSpPr>
            <p:cNvPr id="4" name="Isosceles Triangle 3">
              <a:extLst>
                <a:ext uri="{FF2B5EF4-FFF2-40B4-BE49-F238E27FC236}">
                  <a16:creationId xmlns:a16="http://schemas.microsoft.com/office/drawing/2014/main" id="{723CB115-EF8D-414C-9F9A-06A7658726AF}"/>
                </a:ext>
              </a:extLst>
            </p:cNvPr>
            <p:cNvSpPr/>
            <p:nvPr/>
          </p:nvSpPr>
          <p:spPr>
            <a:xfrm>
              <a:off x="4070196" y="583731"/>
              <a:ext cx="249382" cy="295563"/>
            </a:xfrm>
            <a:prstGeom prst="triangle">
              <a:avLst/>
            </a:prstGeom>
            <a:solidFill>
              <a:srgbClr val="708075"/>
            </a:solidFill>
            <a:ln>
              <a:solidFill>
                <a:srgbClr val="7080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Oval 10">
            <a:extLst>
              <a:ext uri="{FF2B5EF4-FFF2-40B4-BE49-F238E27FC236}">
                <a16:creationId xmlns:a16="http://schemas.microsoft.com/office/drawing/2014/main" id="{BB973F54-DCEC-4DB0-A5B7-295D32E13CD6}"/>
              </a:ext>
            </a:extLst>
          </p:cNvPr>
          <p:cNvSpPr/>
          <p:nvPr/>
        </p:nvSpPr>
        <p:spPr>
          <a:xfrm>
            <a:off x="3130343" y="2770907"/>
            <a:ext cx="1709515" cy="581891"/>
          </a:xfrm>
          <a:prstGeom prst="ellipse">
            <a:avLst/>
          </a:prstGeom>
          <a:solidFill>
            <a:srgbClr val="708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ISRAEL</a:t>
            </a:r>
          </a:p>
        </p:txBody>
      </p:sp>
      <p:sp>
        <p:nvSpPr>
          <p:cNvPr id="13" name="Oval 12">
            <a:extLst>
              <a:ext uri="{FF2B5EF4-FFF2-40B4-BE49-F238E27FC236}">
                <a16:creationId xmlns:a16="http://schemas.microsoft.com/office/drawing/2014/main" id="{A07A7DBD-9E8F-4AD5-BA13-216A969209A3}"/>
              </a:ext>
            </a:extLst>
          </p:cNvPr>
          <p:cNvSpPr/>
          <p:nvPr/>
        </p:nvSpPr>
        <p:spPr>
          <a:xfrm>
            <a:off x="2239037" y="5121563"/>
            <a:ext cx="1709515" cy="401781"/>
          </a:xfrm>
          <a:prstGeom prst="ellipse">
            <a:avLst/>
          </a:prstGeom>
          <a:solidFill>
            <a:srgbClr val="708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JUDAH</a:t>
            </a:r>
          </a:p>
        </p:txBody>
      </p:sp>
    </p:spTree>
    <p:extLst>
      <p:ext uri="{BB962C8B-B14F-4D97-AF65-F5344CB8AC3E}">
        <p14:creationId xmlns:p14="http://schemas.microsoft.com/office/powerpoint/2010/main" val="64074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10837"/>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1472198"/>
          </a:xfrm>
          <a:prstGeom prst="rect">
            <a:avLst/>
          </a:prstGeom>
        </p:spPr>
        <p:txBody>
          <a:bodyPr wrap="square">
            <a:spAutoFit/>
          </a:bodyPr>
          <a:lstStyle/>
          <a:p>
            <a:pPr algn="ctr">
              <a:spcAft>
                <a:spcPts val="500"/>
              </a:spcAft>
            </a:pPr>
            <a:r>
              <a:rPr lang="en-US" sz="4000" b="1" dirty="0"/>
              <a:t>The Background of the Virgin Birth Promise</a:t>
            </a:r>
          </a:p>
          <a:p>
            <a:pPr>
              <a:spcAft>
                <a:spcPts val="300"/>
              </a:spcAft>
            </a:pP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  Isa 7:1  Now it came to pass in the days of Ahaz the son  of Jotham, the son of Uzziah, king of Judah, </a:t>
            </a:r>
            <a:r>
              <a:rPr lang="en-US" sz="1800" b="1" i="1" dirty="0">
                <a:solidFill>
                  <a:schemeClr val="tx1"/>
                </a:solidFill>
              </a:rPr>
              <a:t>that</a:t>
            </a:r>
            <a:r>
              <a:rPr lang="en-US" sz="1800" b="1" dirty="0">
                <a:solidFill>
                  <a:schemeClr val="tx1"/>
                </a:solidFill>
              </a:rPr>
              <a:t> </a:t>
            </a:r>
            <a:r>
              <a:rPr lang="en-US" sz="1800" b="1" dirty="0" err="1">
                <a:solidFill>
                  <a:schemeClr val="tx1"/>
                </a:solidFill>
              </a:rPr>
              <a:t>Rezin</a:t>
            </a:r>
            <a:r>
              <a:rPr lang="en-US" sz="1800" b="1" dirty="0">
                <a:solidFill>
                  <a:schemeClr val="tx1"/>
                </a:solidFill>
              </a:rPr>
              <a:t> king of Syria and </a:t>
            </a:r>
            <a:r>
              <a:rPr lang="en-US" sz="1800" b="1" dirty="0" err="1">
                <a:solidFill>
                  <a:schemeClr val="tx1"/>
                </a:solidFill>
              </a:rPr>
              <a:t>Pekah</a:t>
            </a:r>
            <a:r>
              <a:rPr lang="en-US" sz="1800" b="1" dirty="0">
                <a:solidFill>
                  <a:schemeClr val="tx1"/>
                </a:solidFill>
              </a:rPr>
              <a:t> the son of </a:t>
            </a:r>
            <a:r>
              <a:rPr lang="en-US" sz="1800" b="1" dirty="0" err="1">
                <a:solidFill>
                  <a:schemeClr val="tx1"/>
                </a:solidFill>
              </a:rPr>
              <a:t>Remaliah</a:t>
            </a:r>
            <a:r>
              <a:rPr lang="en-US" sz="1800" b="1" dirty="0">
                <a:solidFill>
                  <a:schemeClr val="tx1"/>
                </a:solidFill>
              </a:rPr>
              <a:t>, king of Israel, went up to Jerusalem to </a:t>
            </a:r>
            <a:r>
              <a:rPr lang="en-US" sz="1800" b="1" i="1" dirty="0">
                <a:solidFill>
                  <a:schemeClr val="tx1"/>
                </a:solidFill>
              </a:rPr>
              <a:t>make</a:t>
            </a:r>
            <a:r>
              <a:rPr lang="en-US" sz="1800" b="1" dirty="0">
                <a:solidFill>
                  <a:schemeClr val="tx1"/>
                </a:solidFill>
              </a:rPr>
              <a:t> war against it, but could not prevail against it. </a:t>
            </a:r>
          </a:p>
          <a:p>
            <a:pPr algn="just"/>
            <a:r>
              <a:rPr lang="en-US" sz="1800" b="1" dirty="0">
                <a:solidFill>
                  <a:schemeClr val="tx1"/>
                </a:solidFill>
              </a:rPr>
              <a:t>  Isa 7:2  And it was told to the house of David, saying, "Syria's forces are deployed in Ephraim." So his heart and the heart of his people were moved as the trees of the woods are moved with the wind.</a:t>
            </a:r>
          </a:p>
          <a:p>
            <a:pPr algn="just"/>
            <a:endParaRPr lang="en-US" sz="1800" b="1" dirty="0">
              <a:solidFill>
                <a:schemeClr val="tx1"/>
              </a:solidFill>
            </a:endParaRPr>
          </a:p>
          <a:p>
            <a:pPr algn="just"/>
            <a:r>
              <a:rPr lang="en-US" sz="1800" b="1" dirty="0">
                <a:solidFill>
                  <a:schemeClr val="tx1"/>
                </a:solidFill>
              </a:rPr>
              <a:t>  Isa 7:3  Then the LORD said to Isaiah, "Go out now to meet Ahaz, you and Shear-</a:t>
            </a:r>
            <a:r>
              <a:rPr lang="en-US" sz="1800" b="1" dirty="0" err="1">
                <a:solidFill>
                  <a:schemeClr val="tx1"/>
                </a:solidFill>
              </a:rPr>
              <a:t>Jashub</a:t>
            </a:r>
            <a:r>
              <a:rPr lang="en-US" sz="1800" b="1" dirty="0">
                <a:solidFill>
                  <a:schemeClr val="tx1"/>
                </a:solidFill>
              </a:rPr>
              <a:t> your son, at the end of the aqueduct from the upper pool, on the highway to the Fuller's Field, </a:t>
            </a:r>
          </a:p>
        </p:txBody>
      </p:sp>
    </p:spTree>
    <p:extLst>
      <p:ext uri="{BB962C8B-B14F-4D97-AF65-F5344CB8AC3E}">
        <p14:creationId xmlns:p14="http://schemas.microsoft.com/office/powerpoint/2010/main" val="2798909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1472198"/>
          </a:xfrm>
          <a:prstGeom prst="rect">
            <a:avLst/>
          </a:prstGeom>
        </p:spPr>
        <p:txBody>
          <a:bodyPr wrap="square">
            <a:spAutoFit/>
          </a:bodyPr>
          <a:lstStyle/>
          <a:p>
            <a:pPr algn="ctr">
              <a:spcAft>
                <a:spcPts val="500"/>
              </a:spcAft>
            </a:pPr>
            <a:r>
              <a:rPr lang="en-US" sz="4000" b="1" dirty="0"/>
              <a:t>The Background of the Virgin Birth Promise</a:t>
            </a:r>
          </a:p>
          <a:p>
            <a:pPr>
              <a:spcAft>
                <a:spcPts val="300"/>
              </a:spcAft>
            </a:pP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  Isa 7:1  Now it came to pass in the days of Ahaz the son  of Jotham, the son of Uzziah, king of Judah, </a:t>
            </a:r>
            <a:r>
              <a:rPr lang="en-US" sz="1800" b="1" i="1" dirty="0">
                <a:solidFill>
                  <a:schemeClr val="tx1"/>
                </a:solidFill>
              </a:rPr>
              <a:t>that</a:t>
            </a:r>
            <a:r>
              <a:rPr lang="en-US" sz="1800" b="1" dirty="0">
                <a:solidFill>
                  <a:schemeClr val="tx1"/>
                </a:solidFill>
              </a:rPr>
              <a:t> </a:t>
            </a:r>
            <a:r>
              <a:rPr lang="en-US" sz="1800" b="1" dirty="0" err="1">
                <a:solidFill>
                  <a:schemeClr val="tx1"/>
                </a:solidFill>
              </a:rPr>
              <a:t>Rezin</a:t>
            </a:r>
            <a:r>
              <a:rPr lang="en-US" sz="1800" b="1" dirty="0">
                <a:solidFill>
                  <a:schemeClr val="tx1"/>
                </a:solidFill>
              </a:rPr>
              <a:t> king of Syria and </a:t>
            </a:r>
            <a:r>
              <a:rPr lang="en-US" sz="1800" b="1" dirty="0" err="1">
                <a:solidFill>
                  <a:schemeClr val="tx1"/>
                </a:solidFill>
              </a:rPr>
              <a:t>Pekah</a:t>
            </a:r>
            <a:r>
              <a:rPr lang="en-US" sz="1800" b="1" dirty="0">
                <a:solidFill>
                  <a:schemeClr val="tx1"/>
                </a:solidFill>
              </a:rPr>
              <a:t> the son of </a:t>
            </a:r>
            <a:r>
              <a:rPr lang="en-US" sz="1800" b="1" dirty="0" err="1">
                <a:solidFill>
                  <a:schemeClr val="tx1"/>
                </a:solidFill>
              </a:rPr>
              <a:t>Remaliah</a:t>
            </a:r>
            <a:r>
              <a:rPr lang="en-US" sz="1800" b="1" dirty="0">
                <a:solidFill>
                  <a:schemeClr val="tx1"/>
                </a:solidFill>
              </a:rPr>
              <a:t>, king of Israel, went up to Jerusalem to </a:t>
            </a:r>
            <a:r>
              <a:rPr lang="en-US" sz="1800" b="1" i="1" dirty="0">
                <a:solidFill>
                  <a:schemeClr val="tx1"/>
                </a:solidFill>
              </a:rPr>
              <a:t>make</a:t>
            </a:r>
            <a:r>
              <a:rPr lang="en-US" sz="1800" b="1" dirty="0">
                <a:solidFill>
                  <a:schemeClr val="tx1"/>
                </a:solidFill>
              </a:rPr>
              <a:t> war against it, but could not prevail against it. </a:t>
            </a:r>
          </a:p>
          <a:p>
            <a:pPr algn="just"/>
            <a:r>
              <a:rPr lang="en-US" sz="1800" b="1" dirty="0">
                <a:solidFill>
                  <a:schemeClr val="tx1"/>
                </a:solidFill>
              </a:rPr>
              <a:t>  Isa 7:2  And it was told to the house of David, saying, "Syria's forces are deployed in Ephraim." So his heart and the heart of his people were moved as the trees of the woods are moved with the wind.</a:t>
            </a:r>
          </a:p>
          <a:p>
            <a:pPr algn="just"/>
            <a:endParaRPr lang="en-US" sz="1800" b="1" dirty="0">
              <a:solidFill>
                <a:schemeClr val="tx1"/>
              </a:solidFill>
            </a:endParaRPr>
          </a:p>
          <a:p>
            <a:pPr algn="just"/>
            <a:r>
              <a:rPr lang="en-US" sz="1800" b="1" dirty="0">
                <a:solidFill>
                  <a:schemeClr val="tx1"/>
                </a:solidFill>
              </a:rPr>
              <a:t>  Isa 7:3  Then the LORD said to Isaiah, "Go out now to meet Ahaz, you and Shear-</a:t>
            </a:r>
            <a:r>
              <a:rPr lang="en-US" sz="1800" b="1" dirty="0" err="1">
                <a:solidFill>
                  <a:schemeClr val="tx1"/>
                </a:solidFill>
              </a:rPr>
              <a:t>Jashub</a:t>
            </a:r>
            <a:r>
              <a:rPr lang="en-US" sz="1800" b="1" dirty="0">
                <a:solidFill>
                  <a:schemeClr val="tx1"/>
                </a:solidFill>
              </a:rPr>
              <a:t> your son, at the end of the aqueduct from the upper pool, on the highway to the Fuller's Field,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1083077"/>
            <a:ext cx="4809715" cy="830997"/>
          </a:xfrm>
          <a:prstGeom prst="rect">
            <a:avLst/>
          </a:prstGeom>
          <a:noFill/>
        </p:spPr>
        <p:txBody>
          <a:bodyPr wrap="square" rtlCol="0">
            <a:spAutoFit/>
          </a:bodyPr>
          <a:lstStyle/>
          <a:p>
            <a:pPr algn="ctr"/>
            <a:r>
              <a:rPr lang="en-US" sz="2800" b="1" dirty="0"/>
              <a:t>King Ahaz</a:t>
            </a:r>
          </a:p>
          <a:p>
            <a:pPr marL="176213" indent="-176213">
              <a:spcAft>
                <a:spcPts val="600"/>
              </a:spcAft>
              <a:buFont typeface="Arial" panose="020B0604020202020204" pitchFamily="34" charset="0"/>
              <a:buChar char="•"/>
            </a:pPr>
            <a:r>
              <a:rPr lang="en-US" sz="2000" b="1" dirty="0"/>
              <a:t>Begin reign at age 20—2  Chr.  28:1</a:t>
            </a:r>
          </a:p>
        </p:txBody>
      </p:sp>
      <p:sp>
        <p:nvSpPr>
          <p:cNvPr id="10" name="Oval 9">
            <a:extLst>
              <a:ext uri="{FF2B5EF4-FFF2-40B4-BE49-F238E27FC236}">
                <a16:creationId xmlns:a16="http://schemas.microsoft.com/office/drawing/2014/main" id="{8FC7E906-0C9C-4D6F-A71F-DA38DF0E05AF}"/>
              </a:ext>
            </a:extLst>
          </p:cNvPr>
          <p:cNvSpPr/>
          <p:nvPr/>
        </p:nvSpPr>
        <p:spPr>
          <a:xfrm>
            <a:off x="8973835" y="1471230"/>
            <a:ext cx="2432599" cy="3612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8E4CD27C-A74D-4CEE-8C37-03575FDF125B}"/>
              </a:ext>
            </a:extLst>
          </p:cNvPr>
          <p:cNvCxnSpPr>
            <a:cxnSpLocks/>
          </p:cNvCxnSpPr>
          <p:nvPr/>
        </p:nvCxnSpPr>
        <p:spPr>
          <a:xfrm flipV="1">
            <a:off x="4805340" y="1651864"/>
            <a:ext cx="4245292" cy="69004"/>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3863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10837"/>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1472198"/>
          </a:xfrm>
          <a:prstGeom prst="rect">
            <a:avLst/>
          </a:prstGeom>
        </p:spPr>
        <p:txBody>
          <a:bodyPr wrap="square">
            <a:spAutoFit/>
          </a:bodyPr>
          <a:lstStyle/>
          <a:p>
            <a:pPr algn="ctr">
              <a:spcAft>
                <a:spcPts val="500"/>
              </a:spcAft>
            </a:pPr>
            <a:r>
              <a:rPr lang="en-US" sz="4000" b="1" dirty="0"/>
              <a:t>The Background of the Virgin Birth Promise</a:t>
            </a:r>
          </a:p>
          <a:p>
            <a:pPr>
              <a:spcAft>
                <a:spcPts val="300"/>
              </a:spcAft>
            </a:pP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  Isa 7:1  Now it came to pass in the days of Ahaz the son  of Jotham, the son of Uzziah, king of Judah, </a:t>
            </a:r>
            <a:r>
              <a:rPr lang="en-US" sz="1800" b="1" i="1" dirty="0">
                <a:solidFill>
                  <a:schemeClr val="tx1"/>
                </a:solidFill>
              </a:rPr>
              <a:t>that</a:t>
            </a:r>
            <a:r>
              <a:rPr lang="en-US" sz="1800" b="1" dirty="0">
                <a:solidFill>
                  <a:schemeClr val="tx1"/>
                </a:solidFill>
              </a:rPr>
              <a:t> </a:t>
            </a:r>
            <a:r>
              <a:rPr lang="en-US" sz="1800" b="1" dirty="0" err="1">
                <a:solidFill>
                  <a:schemeClr val="tx1"/>
                </a:solidFill>
              </a:rPr>
              <a:t>Rezin</a:t>
            </a:r>
            <a:r>
              <a:rPr lang="en-US" sz="1800" b="1" dirty="0">
                <a:solidFill>
                  <a:schemeClr val="tx1"/>
                </a:solidFill>
              </a:rPr>
              <a:t> king of Syria and </a:t>
            </a:r>
            <a:r>
              <a:rPr lang="en-US" sz="1800" b="1" dirty="0" err="1">
                <a:solidFill>
                  <a:schemeClr val="tx1"/>
                </a:solidFill>
              </a:rPr>
              <a:t>Pekah</a:t>
            </a:r>
            <a:r>
              <a:rPr lang="en-US" sz="1800" b="1" dirty="0">
                <a:solidFill>
                  <a:schemeClr val="tx1"/>
                </a:solidFill>
              </a:rPr>
              <a:t> the son of </a:t>
            </a:r>
            <a:r>
              <a:rPr lang="en-US" sz="1800" b="1" dirty="0" err="1">
                <a:solidFill>
                  <a:schemeClr val="tx1"/>
                </a:solidFill>
              </a:rPr>
              <a:t>Remaliah</a:t>
            </a:r>
            <a:r>
              <a:rPr lang="en-US" sz="1800" b="1" dirty="0">
                <a:solidFill>
                  <a:schemeClr val="tx1"/>
                </a:solidFill>
              </a:rPr>
              <a:t>, king of Israel, went up to Jerusalem to </a:t>
            </a:r>
            <a:r>
              <a:rPr lang="en-US" sz="1800" b="1" i="1" dirty="0">
                <a:solidFill>
                  <a:schemeClr val="tx1"/>
                </a:solidFill>
              </a:rPr>
              <a:t>make</a:t>
            </a:r>
            <a:r>
              <a:rPr lang="en-US" sz="1800" b="1" dirty="0">
                <a:solidFill>
                  <a:schemeClr val="tx1"/>
                </a:solidFill>
              </a:rPr>
              <a:t> war against it, but could not prevail against it. </a:t>
            </a:r>
          </a:p>
          <a:p>
            <a:pPr algn="just"/>
            <a:r>
              <a:rPr lang="en-US" sz="1800" b="1" dirty="0">
                <a:solidFill>
                  <a:schemeClr val="tx1"/>
                </a:solidFill>
              </a:rPr>
              <a:t>  Isa 7:2  And it was told to the house of David, saying, "Syria's forces are deployed in Ephraim." So his heart and the heart of his people were moved as the trees of the woods are moved with the wind.</a:t>
            </a:r>
          </a:p>
          <a:p>
            <a:pPr algn="just"/>
            <a:endParaRPr lang="en-US" sz="1800" b="1" dirty="0">
              <a:solidFill>
                <a:schemeClr val="tx1"/>
              </a:solidFill>
            </a:endParaRPr>
          </a:p>
          <a:p>
            <a:pPr algn="just"/>
            <a:r>
              <a:rPr lang="en-US" sz="1800" b="1" dirty="0">
                <a:solidFill>
                  <a:schemeClr val="tx1"/>
                </a:solidFill>
              </a:rPr>
              <a:t>  Isa 7:3  Then the LORD said to Isaiah, "Go out now to meet Ahaz, you and Shear-</a:t>
            </a:r>
            <a:r>
              <a:rPr lang="en-US" sz="1800" b="1" dirty="0" err="1">
                <a:solidFill>
                  <a:schemeClr val="tx1"/>
                </a:solidFill>
              </a:rPr>
              <a:t>Jashub</a:t>
            </a:r>
            <a:r>
              <a:rPr lang="en-US" sz="1800" b="1" dirty="0">
                <a:solidFill>
                  <a:schemeClr val="tx1"/>
                </a:solidFill>
              </a:rPr>
              <a:t> your son, at the end of the aqueduct from the upper pool, on the highway to the Fuller's Field,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1083077"/>
            <a:ext cx="4809715" cy="1215717"/>
          </a:xfrm>
          <a:prstGeom prst="rect">
            <a:avLst/>
          </a:prstGeom>
          <a:noFill/>
        </p:spPr>
        <p:txBody>
          <a:bodyPr wrap="square" rtlCol="0">
            <a:spAutoFit/>
          </a:bodyPr>
          <a:lstStyle/>
          <a:p>
            <a:pPr algn="ctr"/>
            <a:r>
              <a:rPr lang="en-US" sz="2800" b="1" dirty="0"/>
              <a:t>King Ahaz</a:t>
            </a:r>
          </a:p>
          <a:p>
            <a:pPr marL="176213" indent="-176213">
              <a:spcAft>
                <a:spcPts val="600"/>
              </a:spcAft>
              <a:buFont typeface="Arial" panose="020B0604020202020204" pitchFamily="34" charset="0"/>
              <a:buChar char="•"/>
            </a:pPr>
            <a:r>
              <a:rPr lang="en-US" sz="2000" b="1" dirty="0"/>
              <a:t>Begin reign at age 20—2  Chr. 28:1 </a:t>
            </a:r>
          </a:p>
          <a:p>
            <a:pPr marL="176213" indent="-176213">
              <a:spcAft>
                <a:spcPts val="600"/>
              </a:spcAft>
              <a:buFont typeface="Arial" panose="020B0604020202020204" pitchFamily="34" charset="0"/>
              <a:buChar char="•"/>
            </a:pPr>
            <a:r>
              <a:rPr lang="en-US" sz="2000" b="1" dirty="0"/>
              <a:t>Threat from Israel (King </a:t>
            </a:r>
            <a:r>
              <a:rPr lang="en-US" sz="2000" b="1" dirty="0" err="1"/>
              <a:t>Pekah</a:t>
            </a:r>
            <a:r>
              <a:rPr lang="en-US" sz="2000" b="1" dirty="0"/>
              <a:t>)</a:t>
            </a:r>
          </a:p>
        </p:txBody>
      </p:sp>
      <p:sp>
        <p:nvSpPr>
          <p:cNvPr id="9" name="Oval 8">
            <a:extLst>
              <a:ext uri="{FF2B5EF4-FFF2-40B4-BE49-F238E27FC236}">
                <a16:creationId xmlns:a16="http://schemas.microsoft.com/office/drawing/2014/main" id="{9BE8D522-BB9C-447C-BFDC-967E6F65D42F}"/>
              </a:ext>
            </a:extLst>
          </p:cNvPr>
          <p:cNvSpPr/>
          <p:nvPr/>
        </p:nvSpPr>
        <p:spPr>
          <a:xfrm>
            <a:off x="7324436" y="2020385"/>
            <a:ext cx="1532764" cy="3612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C18837B1-EB54-40D5-91D0-AEF2A0CF532A}"/>
              </a:ext>
            </a:extLst>
          </p:cNvPr>
          <p:cNvCxnSpPr>
            <a:cxnSpLocks/>
          </p:cNvCxnSpPr>
          <p:nvPr/>
        </p:nvCxnSpPr>
        <p:spPr>
          <a:xfrm>
            <a:off x="4361274" y="2160095"/>
            <a:ext cx="875744" cy="290563"/>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64A90FCE-40C5-424C-A427-E2934FCCEA4E}"/>
              </a:ext>
            </a:extLst>
          </p:cNvPr>
          <p:cNvSpPr/>
          <p:nvPr/>
        </p:nvSpPr>
        <p:spPr>
          <a:xfrm>
            <a:off x="5167742" y="2274381"/>
            <a:ext cx="1316178" cy="3612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75A3E60D-82D2-4B62-AC1B-86ABC2D3AB89}"/>
              </a:ext>
            </a:extLst>
          </p:cNvPr>
          <p:cNvCxnSpPr>
            <a:cxnSpLocks/>
            <a:endCxn id="9" idx="2"/>
          </p:cNvCxnSpPr>
          <p:nvPr/>
        </p:nvCxnSpPr>
        <p:spPr>
          <a:xfrm>
            <a:off x="4361274" y="2089389"/>
            <a:ext cx="2963162" cy="11163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9597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10837"/>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1472198"/>
          </a:xfrm>
          <a:prstGeom prst="rect">
            <a:avLst/>
          </a:prstGeom>
        </p:spPr>
        <p:txBody>
          <a:bodyPr wrap="square">
            <a:spAutoFit/>
          </a:bodyPr>
          <a:lstStyle/>
          <a:p>
            <a:pPr algn="ctr">
              <a:spcAft>
                <a:spcPts val="500"/>
              </a:spcAft>
            </a:pPr>
            <a:r>
              <a:rPr lang="en-US" sz="4000" b="1" dirty="0"/>
              <a:t>The Background of the Virgin Birth Promise</a:t>
            </a:r>
          </a:p>
          <a:p>
            <a:pPr>
              <a:spcAft>
                <a:spcPts val="300"/>
              </a:spcAft>
            </a:pP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  Isa 7:1  Now it came to pass in the days of Ahaz the son  of Jotham, the son of Uzziah, king of Judah, </a:t>
            </a:r>
            <a:r>
              <a:rPr lang="en-US" sz="1800" b="1" i="1" dirty="0">
                <a:solidFill>
                  <a:schemeClr val="tx1"/>
                </a:solidFill>
              </a:rPr>
              <a:t>that</a:t>
            </a:r>
            <a:r>
              <a:rPr lang="en-US" sz="1800" b="1" dirty="0">
                <a:solidFill>
                  <a:schemeClr val="tx1"/>
                </a:solidFill>
              </a:rPr>
              <a:t> </a:t>
            </a:r>
            <a:r>
              <a:rPr lang="en-US" sz="1800" b="1" dirty="0" err="1">
                <a:solidFill>
                  <a:schemeClr val="tx1"/>
                </a:solidFill>
              </a:rPr>
              <a:t>Rezin</a:t>
            </a:r>
            <a:r>
              <a:rPr lang="en-US" sz="1800" b="1" dirty="0">
                <a:solidFill>
                  <a:schemeClr val="tx1"/>
                </a:solidFill>
              </a:rPr>
              <a:t> king of Syria and </a:t>
            </a:r>
            <a:r>
              <a:rPr lang="en-US" sz="1800" b="1" dirty="0" err="1">
                <a:solidFill>
                  <a:schemeClr val="tx1"/>
                </a:solidFill>
              </a:rPr>
              <a:t>Pekah</a:t>
            </a:r>
            <a:r>
              <a:rPr lang="en-US" sz="1800" b="1" dirty="0">
                <a:solidFill>
                  <a:schemeClr val="tx1"/>
                </a:solidFill>
              </a:rPr>
              <a:t> the son of </a:t>
            </a:r>
            <a:r>
              <a:rPr lang="en-US" sz="1800" b="1" dirty="0" err="1">
                <a:solidFill>
                  <a:schemeClr val="tx1"/>
                </a:solidFill>
              </a:rPr>
              <a:t>Remaliah</a:t>
            </a:r>
            <a:r>
              <a:rPr lang="en-US" sz="1800" b="1" dirty="0">
                <a:solidFill>
                  <a:schemeClr val="tx1"/>
                </a:solidFill>
              </a:rPr>
              <a:t>, king of Israel, went up to Jerusalem to </a:t>
            </a:r>
            <a:r>
              <a:rPr lang="en-US" sz="1800" b="1" i="1" dirty="0">
                <a:solidFill>
                  <a:schemeClr val="tx1"/>
                </a:solidFill>
              </a:rPr>
              <a:t>make</a:t>
            </a:r>
            <a:r>
              <a:rPr lang="en-US" sz="1800" b="1" dirty="0">
                <a:solidFill>
                  <a:schemeClr val="tx1"/>
                </a:solidFill>
              </a:rPr>
              <a:t> war against it, but could not prevail against it. </a:t>
            </a:r>
          </a:p>
          <a:p>
            <a:pPr algn="just"/>
            <a:r>
              <a:rPr lang="en-US" sz="1800" b="1" dirty="0">
                <a:solidFill>
                  <a:schemeClr val="tx1"/>
                </a:solidFill>
              </a:rPr>
              <a:t>  Isa 7:2  And it was told to the house of David, saying, "Syria's forces are deployed in Ephraim." So his heart and the heart of his people were moved as the trees of the woods are moved with the wind.</a:t>
            </a:r>
          </a:p>
          <a:p>
            <a:pPr algn="just"/>
            <a:endParaRPr lang="en-US" sz="1800" b="1" dirty="0">
              <a:solidFill>
                <a:schemeClr val="tx1"/>
              </a:solidFill>
            </a:endParaRPr>
          </a:p>
          <a:p>
            <a:pPr algn="just"/>
            <a:r>
              <a:rPr lang="en-US" sz="1800" b="1" dirty="0">
                <a:solidFill>
                  <a:schemeClr val="tx1"/>
                </a:solidFill>
              </a:rPr>
              <a:t>  Isa 7:3  Then the LORD said to Isaiah, "Go out now to meet Ahaz, you and Shear-</a:t>
            </a:r>
            <a:r>
              <a:rPr lang="en-US" sz="1800" b="1" dirty="0" err="1">
                <a:solidFill>
                  <a:schemeClr val="tx1"/>
                </a:solidFill>
              </a:rPr>
              <a:t>Jashub</a:t>
            </a:r>
            <a:r>
              <a:rPr lang="en-US" sz="1800" b="1" dirty="0">
                <a:solidFill>
                  <a:schemeClr val="tx1"/>
                </a:solidFill>
              </a:rPr>
              <a:t> your son, at the end of the aqueduct from the upper pool, on the highway to the Fuller's Field,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1083077"/>
            <a:ext cx="4809715" cy="1600438"/>
          </a:xfrm>
          <a:prstGeom prst="rect">
            <a:avLst/>
          </a:prstGeom>
          <a:noFill/>
        </p:spPr>
        <p:txBody>
          <a:bodyPr wrap="square" rtlCol="0">
            <a:spAutoFit/>
          </a:bodyPr>
          <a:lstStyle/>
          <a:p>
            <a:pPr algn="ctr"/>
            <a:r>
              <a:rPr lang="en-US" sz="2800" b="1" dirty="0"/>
              <a:t>King Ahaz</a:t>
            </a:r>
          </a:p>
          <a:p>
            <a:pPr marL="176213" indent="-176213">
              <a:spcAft>
                <a:spcPts val="600"/>
              </a:spcAft>
              <a:buFont typeface="Arial" panose="020B0604020202020204" pitchFamily="34" charset="0"/>
              <a:buChar char="•"/>
            </a:pPr>
            <a:r>
              <a:rPr lang="en-US" sz="2000" b="1" dirty="0"/>
              <a:t>Begin reign at age 20—2  Chr. 28:1 </a:t>
            </a:r>
          </a:p>
          <a:p>
            <a:pPr marL="176213" indent="-176213">
              <a:spcAft>
                <a:spcPts val="600"/>
              </a:spcAft>
              <a:buFont typeface="Arial" panose="020B0604020202020204" pitchFamily="34" charset="0"/>
              <a:buChar char="•"/>
            </a:pPr>
            <a:r>
              <a:rPr lang="en-US" sz="2000" b="1" dirty="0"/>
              <a:t>Threat from Israel (King </a:t>
            </a:r>
            <a:r>
              <a:rPr lang="en-US" sz="2000" b="1" dirty="0" err="1"/>
              <a:t>Pekah</a:t>
            </a:r>
            <a:r>
              <a:rPr lang="en-US" sz="2000" b="1" dirty="0"/>
              <a:t>)</a:t>
            </a:r>
          </a:p>
          <a:p>
            <a:pPr marL="176213" indent="-176213">
              <a:spcAft>
                <a:spcPts val="600"/>
              </a:spcAft>
              <a:buFont typeface="Arial" panose="020B0604020202020204" pitchFamily="34" charset="0"/>
              <a:buChar char="•"/>
            </a:pPr>
            <a:r>
              <a:rPr lang="en-US" sz="2000" b="1" dirty="0"/>
              <a:t>Threat from Damascus Syria (</a:t>
            </a:r>
            <a:r>
              <a:rPr lang="en-US" sz="2000" b="1" dirty="0" err="1"/>
              <a:t>Rezin</a:t>
            </a:r>
            <a:r>
              <a:rPr lang="en-US" sz="2000" b="1" dirty="0"/>
              <a:t>)</a:t>
            </a:r>
          </a:p>
        </p:txBody>
      </p:sp>
      <p:sp>
        <p:nvSpPr>
          <p:cNvPr id="9" name="Oval 8">
            <a:extLst>
              <a:ext uri="{FF2B5EF4-FFF2-40B4-BE49-F238E27FC236}">
                <a16:creationId xmlns:a16="http://schemas.microsoft.com/office/drawing/2014/main" id="{D2EC965D-3804-4132-ABC0-94E2840F5636}"/>
              </a:ext>
            </a:extLst>
          </p:cNvPr>
          <p:cNvSpPr/>
          <p:nvPr/>
        </p:nvSpPr>
        <p:spPr>
          <a:xfrm>
            <a:off x="4983726" y="2013094"/>
            <a:ext cx="2432599" cy="3612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9A18D950-11DE-41E1-95AF-87E0D056CD7E}"/>
              </a:ext>
            </a:extLst>
          </p:cNvPr>
          <p:cNvCxnSpPr>
            <a:cxnSpLocks/>
          </p:cNvCxnSpPr>
          <p:nvPr/>
        </p:nvCxnSpPr>
        <p:spPr>
          <a:xfrm flipV="1">
            <a:off x="4805340" y="2193728"/>
            <a:ext cx="255183" cy="19849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0349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92364"/>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1472198"/>
          </a:xfrm>
          <a:prstGeom prst="rect">
            <a:avLst/>
          </a:prstGeom>
        </p:spPr>
        <p:txBody>
          <a:bodyPr wrap="square">
            <a:spAutoFit/>
          </a:bodyPr>
          <a:lstStyle/>
          <a:p>
            <a:pPr algn="ctr">
              <a:spcAft>
                <a:spcPts val="500"/>
              </a:spcAft>
            </a:pPr>
            <a:r>
              <a:rPr lang="en-US" sz="4000" b="1" dirty="0"/>
              <a:t>The Background of the Virgin Birth Promise</a:t>
            </a:r>
          </a:p>
          <a:p>
            <a:pPr>
              <a:spcAft>
                <a:spcPts val="300"/>
              </a:spcAft>
            </a:pP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  Isa 7:1  Now it came to pass in the days of Ahaz the son  of Jotham, the son of Uzziah, king of Judah, </a:t>
            </a:r>
            <a:r>
              <a:rPr lang="en-US" sz="1800" b="1" i="1" dirty="0">
                <a:solidFill>
                  <a:schemeClr val="tx1"/>
                </a:solidFill>
              </a:rPr>
              <a:t>that</a:t>
            </a:r>
            <a:r>
              <a:rPr lang="en-US" sz="1800" b="1" dirty="0">
                <a:solidFill>
                  <a:schemeClr val="tx1"/>
                </a:solidFill>
              </a:rPr>
              <a:t> </a:t>
            </a:r>
            <a:r>
              <a:rPr lang="en-US" sz="1800" b="1" dirty="0" err="1">
                <a:solidFill>
                  <a:schemeClr val="tx1"/>
                </a:solidFill>
              </a:rPr>
              <a:t>Rezin</a:t>
            </a:r>
            <a:r>
              <a:rPr lang="en-US" sz="1800" b="1" dirty="0">
                <a:solidFill>
                  <a:schemeClr val="tx1"/>
                </a:solidFill>
              </a:rPr>
              <a:t> king of Syria and </a:t>
            </a:r>
            <a:r>
              <a:rPr lang="en-US" sz="1800" b="1" dirty="0" err="1">
                <a:solidFill>
                  <a:schemeClr val="tx1"/>
                </a:solidFill>
              </a:rPr>
              <a:t>Pekah</a:t>
            </a:r>
            <a:r>
              <a:rPr lang="en-US" sz="1800" b="1" dirty="0">
                <a:solidFill>
                  <a:schemeClr val="tx1"/>
                </a:solidFill>
              </a:rPr>
              <a:t> the son of </a:t>
            </a:r>
            <a:r>
              <a:rPr lang="en-US" sz="1800" b="1" dirty="0" err="1">
                <a:solidFill>
                  <a:schemeClr val="tx1"/>
                </a:solidFill>
              </a:rPr>
              <a:t>Remaliah</a:t>
            </a:r>
            <a:r>
              <a:rPr lang="en-US" sz="1800" b="1" dirty="0">
                <a:solidFill>
                  <a:schemeClr val="tx1"/>
                </a:solidFill>
              </a:rPr>
              <a:t>, king of Israel, went up to Jerusalem to </a:t>
            </a:r>
            <a:r>
              <a:rPr lang="en-US" sz="1800" b="1" i="1" dirty="0">
                <a:solidFill>
                  <a:schemeClr val="tx1"/>
                </a:solidFill>
              </a:rPr>
              <a:t>make</a:t>
            </a:r>
            <a:r>
              <a:rPr lang="en-US" sz="1800" b="1" dirty="0">
                <a:solidFill>
                  <a:schemeClr val="tx1"/>
                </a:solidFill>
              </a:rPr>
              <a:t> war against it, but could not prevail against it. </a:t>
            </a:r>
          </a:p>
          <a:p>
            <a:pPr algn="just"/>
            <a:r>
              <a:rPr lang="en-US" sz="1800" b="1" dirty="0">
                <a:solidFill>
                  <a:schemeClr val="tx1"/>
                </a:solidFill>
              </a:rPr>
              <a:t>  Isa 7:2  And it was told to the house of David, saying, "Syria's forces are deployed in Ephraim." So his heart and the heart of his people were moved as the trees of the woods are moved with the wind.</a:t>
            </a:r>
          </a:p>
          <a:p>
            <a:pPr algn="just"/>
            <a:endParaRPr lang="en-US" sz="1800" b="1" dirty="0">
              <a:solidFill>
                <a:schemeClr val="tx1"/>
              </a:solidFill>
            </a:endParaRPr>
          </a:p>
          <a:p>
            <a:pPr algn="just"/>
            <a:r>
              <a:rPr lang="en-US" sz="1800" b="1" dirty="0">
                <a:solidFill>
                  <a:schemeClr val="tx1"/>
                </a:solidFill>
              </a:rPr>
              <a:t>  Isa 7:3  Then the LORD said to Isaiah, "Go out now to meet Ahaz, you and Shear-</a:t>
            </a:r>
            <a:r>
              <a:rPr lang="en-US" sz="1800" b="1" dirty="0" err="1">
                <a:solidFill>
                  <a:schemeClr val="tx1"/>
                </a:solidFill>
              </a:rPr>
              <a:t>Jashub</a:t>
            </a:r>
            <a:r>
              <a:rPr lang="en-US" sz="1800" b="1" dirty="0">
                <a:solidFill>
                  <a:schemeClr val="tx1"/>
                </a:solidFill>
              </a:rPr>
              <a:t> your son, at the end of the aqueduct from the upper pool, on the highway to the Fuller's Field,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1083077"/>
            <a:ext cx="4809715" cy="1985159"/>
          </a:xfrm>
          <a:prstGeom prst="rect">
            <a:avLst/>
          </a:prstGeom>
          <a:noFill/>
        </p:spPr>
        <p:txBody>
          <a:bodyPr wrap="square" rtlCol="0">
            <a:spAutoFit/>
          </a:bodyPr>
          <a:lstStyle/>
          <a:p>
            <a:pPr algn="ctr"/>
            <a:r>
              <a:rPr lang="en-US" sz="2800" b="1" dirty="0"/>
              <a:t>King Ahaz</a:t>
            </a:r>
          </a:p>
          <a:p>
            <a:pPr marL="176213" indent="-176213">
              <a:spcAft>
                <a:spcPts val="600"/>
              </a:spcAft>
              <a:buFont typeface="Arial" panose="020B0604020202020204" pitchFamily="34" charset="0"/>
              <a:buChar char="•"/>
            </a:pPr>
            <a:r>
              <a:rPr lang="en-US" sz="2000" b="1" dirty="0"/>
              <a:t>Begin reign at age 20—2  Chr. 28:1 </a:t>
            </a:r>
          </a:p>
          <a:p>
            <a:pPr marL="176213" indent="-176213">
              <a:spcAft>
                <a:spcPts val="600"/>
              </a:spcAft>
              <a:buFont typeface="Arial" panose="020B0604020202020204" pitchFamily="34" charset="0"/>
              <a:buChar char="•"/>
            </a:pPr>
            <a:r>
              <a:rPr lang="en-US" sz="2000" b="1" dirty="0"/>
              <a:t>Threat from Israel (King </a:t>
            </a:r>
            <a:r>
              <a:rPr lang="en-US" sz="2000" b="1" dirty="0" err="1"/>
              <a:t>Pekah</a:t>
            </a:r>
            <a:r>
              <a:rPr lang="en-US" sz="2000" b="1" dirty="0"/>
              <a:t>)</a:t>
            </a:r>
          </a:p>
          <a:p>
            <a:pPr marL="176213" indent="-176213">
              <a:spcAft>
                <a:spcPts val="600"/>
              </a:spcAft>
              <a:buFont typeface="Arial" panose="020B0604020202020204" pitchFamily="34" charset="0"/>
              <a:buChar char="•"/>
            </a:pPr>
            <a:r>
              <a:rPr lang="en-US" sz="2000" b="1" dirty="0"/>
              <a:t>Threat from Damascus Syria (</a:t>
            </a:r>
            <a:r>
              <a:rPr lang="en-US" sz="2000" b="1" dirty="0" err="1"/>
              <a:t>Rezin</a:t>
            </a:r>
            <a:r>
              <a:rPr lang="en-US" sz="2000" b="1" dirty="0"/>
              <a:t>)</a:t>
            </a:r>
          </a:p>
          <a:p>
            <a:pPr marL="176213" indent="-176213">
              <a:spcAft>
                <a:spcPts val="600"/>
              </a:spcAft>
              <a:buFont typeface="Arial" panose="020B0604020202020204" pitchFamily="34" charset="0"/>
              <a:buChar char="•"/>
            </a:pPr>
            <a:r>
              <a:rPr lang="en-US" sz="2000" b="1" dirty="0"/>
              <a:t>Situation seems hopeless</a:t>
            </a:r>
          </a:p>
        </p:txBody>
      </p:sp>
      <p:sp>
        <p:nvSpPr>
          <p:cNvPr id="10" name="Oval 9">
            <a:extLst>
              <a:ext uri="{FF2B5EF4-FFF2-40B4-BE49-F238E27FC236}">
                <a16:creationId xmlns:a16="http://schemas.microsoft.com/office/drawing/2014/main" id="{D13E39CB-1498-4B66-AF6B-05F127505C4D}"/>
              </a:ext>
            </a:extLst>
          </p:cNvPr>
          <p:cNvSpPr/>
          <p:nvPr/>
        </p:nvSpPr>
        <p:spPr>
          <a:xfrm>
            <a:off x="5642585" y="3370401"/>
            <a:ext cx="4231087" cy="36126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713C4175-FD3C-415C-A707-C8D843624186}"/>
              </a:ext>
            </a:extLst>
          </p:cNvPr>
          <p:cNvCxnSpPr>
            <a:cxnSpLocks/>
          </p:cNvCxnSpPr>
          <p:nvPr/>
        </p:nvCxnSpPr>
        <p:spPr>
          <a:xfrm>
            <a:off x="3722255" y="2848432"/>
            <a:ext cx="1999670" cy="702604"/>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156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10837"/>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1472198"/>
          </a:xfrm>
          <a:prstGeom prst="rect">
            <a:avLst/>
          </a:prstGeom>
        </p:spPr>
        <p:txBody>
          <a:bodyPr wrap="square">
            <a:spAutoFit/>
          </a:bodyPr>
          <a:lstStyle/>
          <a:p>
            <a:pPr algn="ctr">
              <a:spcAft>
                <a:spcPts val="500"/>
              </a:spcAft>
            </a:pPr>
            <a:r>
              <a:rPr lang="en-US" sz="4000" b="1" dirty="0"/>
              <a:t>The Background of the Virgin Birth Promise</a:t>
            </a:r>
          </a:p>
          <a:p>
            <a:pPr>
              <a:spcAft>
                <a:spcPts val="300"/>
              </a:spcAft>
            </a:pP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chemeClr val="tx1"/>
                </a:solidFill>
              </a:rPr>
              <a:t>  Isa 7:1  Now it came to pass in the days of Ahaz the son  of Jotham, the son of Uzziah, king of Judah, </a:t>
            </a:r>
            <a:r>
              <a:rPr lang="en-US" sz="1800" b="1" i="1" dirty="0">
                <a:solidFill>
                  <a:schemeClr val="tx1"/>
                </a:solidFill>
              </a:rPr>
              <a:t>that</a:t>
            </a:r>
            <a:r>
              <a:rPr lang="en-US" sz="1800" b="1" dirty="0">
                <a:solidFill>
                  <a:schemeClr val="tx1"/>
                </a:solidFill>
              </a:rPr>
              <a:t> </a:t>
            </a:r>
            <a:r>
              <a:rPr lang="en-US" sz="1800" b="1" dirty="0" err="1">
                <a:solidFill>
                  <a:schemeClr val="tx1"/>
                </a:solidFill>
              </a:rPr>
              <a:t>Rezin</a:t>
            </a:r>
            <a:r>
              <a:rPr lang="en-US" sz="1800" b="1" dirty="0">
                <a:solidFill>
                  <a:schemeClr val="tx1"/>
                </a:solidFill>
              </a:rPr>
              <a:t> king of Syria and </a:t>
            </a:r>
            <a:r>
              <a:rPr lang="en-US" sz="1800" b="1" dirty="0" err="1">
                <a:solidFill>
                  <a:schemeClr val="tx1"/>
                </a:solidFill>
              </a:rPr>
              <a:t>Pekah</a:t>
            </a:r>
            <a:r>
              <a:rPr lang="en-US" sz="1800" b="1" dirty="0">
                <a:solidFill>
                  <a:schemeClr val="tx1"/>
                </a:solidFill>
              </a:rPr>
              <a:t> the son of </a:t>
            </a:r>
            <a:r>
              <a:rPr lang="en-US" sz="1800" b="1" dirty="0" err="1">
                <a:solidFill>
                  <a:schemeClr val="tx1"/>
                </a:solidFill>
              </a:rPr>
              <a:t>Remaliah</a:t>
            </a:r>
            <a:r>
              <a:rPr lang="en-US" sz="1800" b="1" dirty="0">
                <a:solidFill>
                  <a:schemeClr val="tx1"/>
                </a:solidFill>
              </a:rPr>
              <a:t>, king of Israel, went up to Jerusalem to </a:t>
            </a:r>
            <a:r>
              <a:rPr lang="en-US" sz="1800" b="1" i="1" dirty="0">
                <a:solidFill>
                  <a:schemeClr val="tx1"/>
                </a:solidFill>
              </a:rPr>
              <a:t>make</a:t>
            </a:r>
            <a:r>
              <a:rPr lang="en-US" sz="1800" b="1" dirty="0">
                <a:solidFill>
                  <a:schemeClr val="tx1"/>
                </a:solidFill>
              </a:rPr>
              <a:t> war against it, but could not prevail against it. </a:t>
            </a:r>
          </a:p>
          <a:p>
            <a:pPr algn="just"/>
            <a:r>
              <a:rPr lang="en-US" sz="1800" b="1" dirty="0">
                <a:solidFill>
                  <a:schemeClr val="tx1"/>
                </a:solidFill>
              </a:rPr>
              <a:t>  Isa 7:2  And it was told to the house of David, saying, "Syria's forces are deployed in Ephraim." So his heart and the heart of his people were moved as the trees of the woods are moved with the wind.</a:t>
            </a:r>
          </a:p>
          <a:p>
            <a:pPr algn="just"/>
            <a:endParaRPr lang="en-US" sz="1800" b="1" dirty="0">
              <a:solidFill>
                <a:schemeClr val="tx1"/>
              </a:solidFill>
            </a:endParaRPr>
          </a:p>
          <a:p>
            <a:pPr algn="just"/>
            <a:r>
              <a:rPr lang="en-US" sz="1800" b="1" dirty="0">
                <a:solidFill>
                  <a:schemeClr val="tx1"/>
                </a:solidFill>
              </a:rPr>
              <a:t>  Isa 7:3  Then the LORD said to Isaiah, "Go out now to meet Ahaz, you and Shear-</a:t>
            </a:r>
            <a:r>
              <a:rPr lang="en-US" sz="1800" b="1" dirty="0" err="1">
                <a:solidFill>
                  <a:schemeClr val="tx1"/>
                </a:solidFill>
              </a:rPr>
              <a:t>Jashub</a:t>
            </a:r>
            <a:r>
              <a:rPr lang="en-US" sz="1800" b="1" dirty="0">
                <a:solidFill>
                  <a:schemeClr val="tx1"/>
                </a:solidFill>
              </a:rPr>
              <a:t> your son, at the end of the aqueduct from the upper pool, on the highway to the Fuller's Field,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1083077"/>
            <a:ext cx="4809715" cy="2754600"/>
          </a:xfrm>
          <a:prstGeom prst="rect">
            <a:avLst/>
          </a:prstGeom>
          <a:noFill/>
        </p:spPr>
        <p:txBody>
          <a:bodyPr wrap="square" rtlCol="0">
            <a:spAutoFit/>
          </a:bodyPr>
          <a:lstStyle/>
          <a:p>
            <a:pPr algn="ctr"/>
            <a:r>
              <a:rPr lang="en-US" sz="2800" b="1" dirty="0"/>
              <a:t>King Ahaz</a:t>
            </a:r>
          </a:p>
          <a:p>
            <a:pPr marL="176213" indent="-176213">
              <a:spcAft>
                <a:spcPts val="600"/>
              </a:spcAft>
              <a:buFont typeface="Arial" panose="020B0604020202020204" pitchFamily="34" charset="0"/>
              <a:buChar char="•"/>
            </a:pPr>
            <a:r>
              <a:rPr lang="en-US" sz="2000" b="1" dirty="0"/>
              <a:t>Begin reign at age 20—2  Chr. 28:1 </a:t>
            </a:r>
          </a:p>
          <a:p>
            <a:pPr marL="176213" indent="-176213">
              <a:spcAft>
                <a:spcPts val="600"/>
              </a:spcAft>
              <a:buFont typeface="Arial" panose="020B0604020202020204" pitchFamily="34" charset="0"/>
              <a:buChar char="•"/>
            </a:pPr>
            <a:r>
              <a:rPr lang="en-US" sz="2000" b="1" dirty="0"/>
              <a:t>Threat from Israel (King </a:t>
            </a:r>
            <a:r>
              <a:rPr lang="en-US" sz="2000" b="1" dirty="0" err="1"/>
              <a:t>Pekah</a:t>
            </a:r>
            <a:r>
              <a:rPr lang="en-US" sz="2000" b="1" dirty="0"/>
              <a:t>)</a:t>
            </a:r>
          </a:p>
          <a:p>
            <a:pPr marL="176213" indent="-176213">
              <a:spcAft>
                <a:spcPts val="600"/>
              </a:spcAft>
              <a:buFont typeface="Arial" panose="020B0604020202020204" pitchFamily="34" charset="0"/>
              <a:buChar char="•"/>
            </a:pPr>
            <a:r>
              <a:rPr lang="en-US" sz="2000" b="1" dirty="0"/>
              <a:t>Threat from Damascus Syria (</a:t>
            </a:r>
            <a:r>
              <a:rPr lang="en-US" sz="2000" b="1" dirty="0" err="1"/>
              <a:t>Rezin</a:t>
            </a:r>
            <a:r>
              <a:rPr lang="en-US" sz="2000" b="1" dirty="0"/>
              <a:t>)</a:t>
            </a:r>
          </a:p>
          <a:p>
            <a:pPr marL="176213" indent="-176213">
              <a:spcAft>
                <a:spcPts val="600"/>
              </a:spcAft>
              <a:buFont typeface="Arial" panose="020B0604020202020204" pitchFamily="34" charset="0"/>
              <a:buChar char="•"/>
            </a:pPr>
            <a:r>
              <a:rPr lang="en-US" sz="2000" b="1" dirty="0"/>
              <a:t>Situation seems hopeless</a:t>
            </a:r>
          </a:p>
          <a:p>
            <a:pPr marL="176213" indent="-176213">
              <a:spcAft>
                <a:spcPts val="600"/>
              </a:spcAft>
              <a:buFont typeface="Arial" panose="020B0604020202020204" pitchFamily="34" charset="0"/>
              <a:buChar char="•"/>
            </a:pPr>
            <a:r>
              <a:rPr lang="en-US" sz="2000" b="1" dirty="0"/>
              <a:t>Sought help from Nineveh, Assyria</a:t>
            </a:r>
          </a:p>
          <a:p>
            <a:pPr marL="176213" indent="-176213">
              <a:spcAft>
                <a:spcPts val="600"/>
              </a:spcAft>
              <a:buFont typeface="Arial" panose="020B0604020202020204" pitchFamily="34" charset="0"/>
              <a:buChar char="•"/>
            </a:pPr>
            <a:r>
              <a:rPr lang="en-US" sz="2000" b="1" dirty="0"/>
              <a:t> Did NOT seek help from God</a:t>
            </a:r>
          </a:p>
        </p:txBody>
      </p:sp>
    </p:spTree>
    <p:extLst>
      <p:ext uri="{BB962C8B-B14F-4D97-AF65-F5344CB8AC3E}">
        <p14:creationId xmlns:p14="http://schemas.microsoft.com/office/powerpoint/2010/main" val="380877522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TotalTime>
  <Words>878</Words>
  <Application>Microsoft Office PowerPoint</Application>
  <PresentationFormat>Widescreen</PresentationFormat>
  <Paragraphs>356</Paragraphs>
  <Slides>29</Slides>
  <Notes>29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228</cp:revision>
  <cp:lastPrinted>2019-07-24T21:32:36Z</cp:lastPrinted>
  <dcterms:modified xsi:type="dcterms:W3CDTF">2019-07-29T15:25:31Z</dcterms:modified>
</cp:coreProperties>
</file>