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handoutMasterIdLst>
    <p:handoutMasterId r:id="rId29"/>
  </p:handoutMasterIdLst>
  <p:sldIdLst>
    <p:sldId id="1864" r:id="rId2"/>
    <p:sldId id="1891" r:id="rId3"/>
    <p:sldId id="1869" r:id="rId4"/>
    <p:sldId id="1866" r:id="rId5"/>
    <p:sldId id="1881" r:id="rId6"/>
    <p:sldId id="1894" r:id="rId7"/>
    <p:sldId id="1904" r:id="rId8"/>
    <p:sldId id="1905" r:id="rId9"/>
    <p:sldId id="1909" r:id="rId10"/>
    <p:sldId id="1906" r:id="rId11"/>
    <p:sldId id="1907" r:id="rId12"/>
    <p:sldId id="1908" r:id="rId13"/>
    <p:sldId id="1895" r:id="rId14"/>
    <p:sldId id="1896" r:id="rId15"/>
    <p:sldId id="1897" r:id="rId16"/>
    <p:sldId id="1898" r:id="rId17"/>
    <p:sldId id="1899" r:id="rId18"/>
    <p:sldId id="1886" r:id="rId19"/>
    <p:sldId id="1888" r:id="rId20"/>
    <p:sldId id="1900" r:id="rId21"/>
    <p:sldId id="1901" r:id="rId22"/>
    <p:sldId id="1902" r:id="rId23"/>
    <p:sldId id="1892" r:id="rId24"/>
    <p:sldId id="1887" r:id="rId25"/>
    <p:sldId id="1903" r:id="rId26"/>
    <p:sldId id="1893" r:id="rId2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8075"/>
    <a:srgbClr val="860A0A"/>
    <a:srgbClr val="D2A160"/>
    <a:srgbClr val="EEDE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3" autoAdjust="0"/>
    <p:restoredTop sz="90262" autoAdjust="0"/>
  </p:normalViewPr>
  <p:slideViewPr>
    <p:cSldViewPr snapToGrid="0">
      <p:cViewPr>
        <p:scale>
          <a:sx n="52" d="100"/>
          <a:sy n="52" d="100"/>
        </p:scale>
        <p:origin x="883" y="734"/>
      </p:cViewPr>
      <p:guideLst>
        <p:guide orient="horz" pos="2160"/>
        <p:guide pos="3840"/>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7/17/2019</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170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6531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4874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2791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2280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7773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1049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54832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70839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85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38071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80612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474366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94243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7465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40693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83301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82899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2830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087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72033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64851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2011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1349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1048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684373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TITL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bg>
      <p:bgPr>
        <a:solidFill>
          <a:schemeClr val="accent2">
            <a:lumMod val="40000"/>
            <a:lumOff val="60000"/>
          </a:schemeClr>
        </a:solidFill>
        <a:effectLst/>
      </p:bgPr>
    </p:bg>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107413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60A0A"/>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207335" y="180753"/>
            <a:ext cx="11760547" cy="6475201"/>
          </a:xfrm>
          <a:prstGeom prst="rect">
            <a:avLst/>
          </a:prstGeom>
          <a:solidFill>
            <a:srgbClr val="D2A1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dk2" tx2="lt2" accent1="accent1" accent2="accent2" accent3="accent3" accent4="accent4" accent5="accent5" accent6="accent6" hlink="hlink" folHlink="folHlink"/>
  <p:sldLayoutIdLst>
    <p:sldLayoutId id="2147483648" r:id="rId1"/>
    <p:sldLayoutId id="2147483660" r:id="rId2"/>
    <p:sldLayoutId id="2147483661" r:id="rId3"/>
    <p:sldLayoutId id="214748366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a:xfrm>
            <a:off x="8835190" y="3421654"/>
            <a:ext cx="2743200" cy="365125"/>
          </a:xfrm>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06218" y="137535"/>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8EEAC2A-FCD4-4969-B86E-186416F441D9}"/>
              </a:ext>
            </a:extLst>
          </p:cNvPr>
          <p:cNvSpPr/>
          <p:nvPr/>
        </p:nvSpPr>
        <p:spPr>
          <a:xfrm>
            <a:off x="288758" y="344048"/>
            <a:ext cx="11614484" cy="6263253"/>
          </a:xfrm>
          <a:prstGeom prst="rect">
            <a:avLst/>
          </a:prstGeom>
        </p:spPr>
        <p:txBody>
          <a:bodyPr wrap="square">
            <a:spAutoFit/>
          </a:bodyPr>
          <a:lstStyle/>
          <a:p>
            <a:pPr algn="ctr"/>
            <a:r>
              <a:rPr lang="en-US" sz="6600" b="1" dirty="0"/>
              <a:t>A Study of Isaiah</a:t>
            </a:r>
          </a:p>
          <a:p>
            <a:pPr algn="ctr"/>
            <a:endParaRPr lang="en-US" sz="2800" b="1" dirty="0"/>
          </a:p>
          <a:p>
            <a:pPr algn="ctr"/>
            <a:r>
              <a:rPr lang="en-US" sz="4800" b="1" dirty="0"/>
              <a:t>THE CALL OF ISAIAH AND THE</a:t>
            </a:r>
          </a:p>
          <a:p>
            <a:pPr algn="ctr"/>
            <a:r>
              <a:rPr lang="en-US" sz="4800" b="1" dirty="0"/>
              <a:t>COMING KING AND HIS KINGDOM</a:t>
            </a:r>
            <a:endParaRPr lang="en-US" sz="4000" b="1" dirty="0"/>
          </a:p>
          <a:p>
            <a:pPr algn="ctr"/>
            <a:r>
              <a:rPr lang="en-US" sz="3200" b="1" dirty="0"/>
              <a:t>July 17, 2019</a:t>
            </a:r>
          </a:p>
          <a:p>
            <a:pPr algn="ctr"/>
            <a:endParaRPr lang="en-US" sz="4000" b="1" dirty="0"/>
          </a:p>
          <a:p>
            <a:pPr algn="ctr"/>
            <a:r>
              <a:rPr lang="en-US" sz="4000" b="1" dirty="0"/>
              <a:t>Palm Beach Lakes</a:t>
            </a:r>
            <a:endParaRPr lang="en-US" sz="1100" b="1" dirty="0"/>
          </a:p>
          <a:p>
            <a:pPr algn="ctr"/>
            <a:endParaRPr lang="en-US" sz="4000" b="1" dirty="0"/>
          </a:p>
          <a:p>
            <a:pPr algn="ctr"/>
            <a:r>
              <a:rPr lang="en-US" sz="2800" b="1" dirty="0"/>
              <a:t>Dan Jenkins</a:t>
            </a:r>
          </a:p>
          <a:p>
            <a:pPr algn="ctr"/>
            <a:endParaRPr lang="en-US" sz="2000" dirty="0"/>
          </a:p>
        </p:txBody>
      </p:sp>
    </p:spTree>
    <p:extLst>
      <p:ext uri="{BB962C8B-B14F-4D97-AF65-F5344CB8AC3E}">
        <p14:creationId xmlns:p14="http://schemas.microsoft.com/office/powerpoint/2010/main" val="2404481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303468"/>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573088" indent="-571500">
              <a:spcAft>
                <a:spcPts val="2400"/>
              </a:spcAft>
              <a:buFont typeface="Arial" panose="020B0604020202020204" pitchFamily="34" charset="0"/>
              <a:buChar char="•"/>
              <a:tabLst>
                <a:tab pos="628650" algn="l"/>
              </a:tabLst>
            </a:pPr>
            <a:r>
              <a:rPr lang="en-US" sz="3600" b="1" dirty="0"/>
              <a:t>What did he see?</a:t>
            </a:r>
          </a:p>
          <a:p>
            <a:pPr marL="573088" indent="-571500">
              <a:spcAft>
                <a:spcPts val="2400"/>
              </a:spcAft>
              <a:buFont typeface="Arial" panose="020B0604020202020204" pitchFamily="34" charset="0"/>
              <a:buChar char="•"/>
              <a:tabLst>
                <a:tab pos="628650" algn="l"/>
              </a:tabLst>
            </a:pPr>
            <a:r>
              <a:rPr lang="en-US" sz="3600" b="1" dirty="0"/>
              <a:t>What did he hear?</a:t>
            </a:r>
          </a:p>
          <a:p>
            <a:pPr marL="573088" indent="-571500">
              <a:spcAft>
                <a:spcPts val="2400"/>
              </a:spcAft>
              <a:buFont typeface="Arial" panose="020B0604020202020204" pitchFamily="34" charset="0"/>
              <a:buChar char="•"/>
              <a:tabLst>
                <a:tab pos="628650" algn="l"/>
              </a:tabLst>
            </a:pPr>
            <a:r>
              <a:rPr lang="en-US" sz="3600" b="1" dirty="0"/>
              <a:t>How did he feel?</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9121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4165243"/>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573088" indent="-571500">
              <a:spcAft>
                <a:spcPts val="2400"/>
              </a:spcAft>
              <a:buFont typeface="Arial" panose="020B0604020202020204" pitchFamily="34" charset="0"/>
              <a:buChar char="•"/>
              <a:tabLst>
                <a:tab pos="628650" algn="l"/>
              </a:tabLst>
            </a:pPr>
            <a:r>
              <a:rPr lang="en-US" sz="3600" b="1" dirty="0"/>
              <a:t>What did he see?</a:t>
            </a:r>
          </a:p>
          <a:p>
            <a:pPr marL="573088" indent="-571500">
              <a:spcAft>
                <a:spcPts val="2400"/>
              </a:spcAft>
              <a:buFont typeface="Arial" panose="020B0604020202020204" pitchFamily="34" charset="0"/>
              <a:buChar char="•"/>
              <a:tabLst>
                <a:tab pos="628650" algn="l"/>
              </a:tabLst>
            </a:pPr>
            <a:r>
              <a:rPr lang="en-US" sz="3600" b="1" dirty="0"/>
              <a:t>What did he hear?</a:t>
            </a:r>
          </a:p>
          <a:p>
            <a:pPr marL="573088" indent="-571500">
              <a:spcAft>
                <a:spcPts val="2400"/>
              </a:spcAft>
              <a:buFont typeface="Arial" panose="020B0604020202020204" pitchFamily="34" charset="0"/>
              <a:buChar char="•"/>
              <a:tabLst>
                <a:tab pos="628650" algn="l"/>
              </a:tabLst>
            </a:pPr>
            <a:r>
              <a:rPr lang="en-US" sz="3600" b="1" dirty="0"/>
              <a:t>How did he feel?</a:t>
            </a:r>
          </a:p>
          <a:p>
            <a:pPr marL="573088" indent="-571500">
              <a:spcAft>
                <a:spcPts val="2400"/>
              </a:spcAft>
              <a:buFont typeface="Arial" panose="020B0604020202020204" pitchFamily="34" charset="0"/>
              <a:buChar char="•"/>
              <a:tabLst>
                <a:tab pos="628650" algn="l"/>
              </a:tabLst>
            </a:pPr>
            <a:r>
              <a:rPr lang="en-US" sz="3600" b="1" dirty="0"/>
              <a:t>God’s question</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509747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5934958"/>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573088" indent="-571500">
              <a:spcAft>
                <a:spcPts val="2400"/>
              </a:spcAft>
              <a:buFont typeface="Arial" panose="020B0604020202020204" pitchFamily="34" charset="0"/>
              <a:buChar char="•"/>
              <a:tabLst>
                <a:tab pos="628650" algn="l"/>
              </a:tabLst>
            </a:pPr>
            <a:r>
              <a:rPr lang="en-US" sz="3600" b="1" dirty="0"/>
              <a:t>What did he see?</a:t>
            </a:r>
          </a:p>
          <a:p>
            <a:pPr marL="573088" indent="-571500">
              <a:spcAft>
                <a:spcPts val="2400"/>
              </a:spcAft>
              <a:buFont typeface="Arial" panose="020B0604020202020204" pitchFamily="34" charset="0"/>
              <a:buChar char="•"/>
              <a:tabLst>
                <a:tab pos="628650" algn="l"/>
              </a:tabLst>
            </a:pPr>
            <a:r>
              <a:rPr lang="en-US" sz="3600" b="1" dirty="0"/>
              <a:t>What did he hear?</a:t>
            </a:r>
          </a:p>
          <a:p>
            <a:pPr marL="573088" indent="-571500">
              <a:spcAft>
                <a:spcPts val="2400"/>
              </a:spcAft>
              <a:buFont typeface="Arial" panose="020B0604020202020204" pitchFamily="34" charset="0"/>
              <a:buChar char="•"/>
              <a:tabLst>
                <a:tab pos="628650" algn="l"/>
              </a:tabLst>
            </a:pPr>
            <a:r>
              <a:rPr lang="en-US" sz="3600" b="1" dirty="0"/>
              <a:t>How did he feel?</a:t>
            </a:r>
          </a:p>
          <a:p>
            <a:pPr marL="573088" indent="-571500">
              <a:spcAft>
                <a:spcPts val="2400"/>
              </a:spcAft>
              <a:buFont typeface="Arial" panose="020B0604020202020204" pitchFamily="34" charset="0"/>
              <a:buChar char="•"/>
              <a:tabLst>
                <a:tab pos="628650" algn="l"/>
              </a:tabLst>
            </a:pPr>
            <a:r>
              <a:rPr lang="en-US" sz="3600" b="1" dirty="0"/>
              <a:t>God’s question</a:t>
            </a:r>
          </a:p>
          <a:p>
            <a:pPr marL="573088" indent="-571500">
              <a:spcAft>
                <a:spcPts val="2400"/>
              </a:spcAft>
              <a:buFont typeface="Arial" panose="020B0604020202020204" pitchFamily="34" charset="0"/>
              <a:buChar char="•"/>
              <a:tabLst>
                <a:tab pos="628650" algn="l"/>
              </a:tabLst>
            </a:pPr>
            <a:r>
              <a:rPr lang="en-US" sz="3600" b="1" dirty="0"/>
              <a:t>Isaiah’s question</a:t>
            </a:r>
          </a:p>
          <a:p>
            <a:pPr marL="573088" indent="-571500">
              <a:buFont typeface="Arial" panose="020B0604020202020204" pitchFamily="34" charset="0"/>
              <a:buChar char="•"/>
              <a:tabLst>
                <a:tab pos="628650" algn="l"/>
              </a:tabLst>
            </a:pPr>
            <a:endParaRPr lang="en-US" sz="2800"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887219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2587888"/>
          </a:xfrm>
          <a:prstGeom prst="rect">
            <a:avLst/>
          </a:prstGeom>
        </p:spPr>
        <p:txBody>
          <a:bodyPr wrap="square">
            <a:spAutoFit/>
          </a:bodyPr>
          <a:lstStyle/>
          <a:p>
            <a:pPr algn="ctr">
              <a:spcAft>
                <a:spcPts val="500"/>
              </a:spcAft>
            </a:pPr>
            <a:r>
              <a:rPr lang="en-US" sz="4000" b="1" dirty="0"/>
              <a:t>The Kingdom Prophecies</a:t>
            </a:r>
          </a:p>
          <a:p>
            <a:pPr>
              <a:spcAft>
                <a:spcPts val="300"/>
              </a:spcAft>
            </a:pPr>
            <a:r>
              <a:rPr lang="en-US" sz="3200" b="1" dirty="0"/>
              <a:t>       Isaiah 2:1-4</a:t>
            </a:r>
          </a:p>
          <a:p>
            <a:pPr>
              <a:spcAft>
                <a:spcPts val="300"/>
              </a:spcAft>
            </a:pPr>
            <a:endParaRPr lang="en-US" b="1" dirty="0"/>
          </a:p>
          <a:p>
            <a:pPr marL="573088" indent="-571500">
              <a:buFont typeface="Arial" panose="020B0604020202020204" pitchFamily="34" charset="0"/>
              <a:buChar char="•"/>
              <a:tabLst>
                <a:tab pos="628650" algn="l"/>
              </a:tabLst>
            </a:pPr>
            <a:r>
              <a:rPr lang="en-US" sz="2800" b="1" dirty="0"/>
              <a:t>When?  </a:t>
            </a:r>
            <a:r>
              <a:rPr lang="en-US" sz="2400" b="1" dirty="0"/>
              <a:t>Last Days</a:t>
            </a:r>
          </a:p>
          <a:p>
            <a:pPr marL="573088" indent="-571500">
              <a:buFont typeface="Arial" panose="020B0604020202020204" pitchFamily="34" charset="0"/>
              <a:buChar char="•"/>
              <a:tabLst>
                <a:tab pos="628650" algn="l"/>
              </a:tabLst>
            </a:pPr>
            <a:endParaRPr lang="en-US" sz="2800"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1800" b="1" dirty="0">
                <a:solidFill>
                  <a:srgbClr val="002060"/>
                </a:solidFill>
              </a:rPr>
              <a:t>  2  Now it shall come to pass in the latter days That the mountain of the LORD's house Shall be established on the top of the mountains, And shall be exalted above the hills; And all nations shall flow to it. </a:t>
            </a:r>
          </a:p>
          <a:p>
            <a:pPr algn="just">
              <a:spcAft>
                <a:spcPts val="600"/>
              </a:spcAft>
            </a:pPr>
            <a:r>
              <a:rPr lang="en-US" sz="1800" b="1" dirty="0">
                <a:solidFill>
                  <a:srgbClr val="002060"/>
                </a:solidFill>
              </a:rPr>
              <a:t>  3  Many people shall come and say, "Come, and let us go up to the mountain of the LORD, To the house of the God of Jacob; He will teach us His ways, And we shall walk in His paths." For out of Zion shall go forth the law, And the word of the LORD from Jerusalem. </a:t>
            </a:r>
          </a:p>
          <a:p>
            <a:pPr algn="just">
              <a:spcAft>
                <a:spcPts val="600"/>
              </a:spcAft>
            </a:pPr>
            <a:r>
              <a:rPr lang="en-US" sz="1800" b="1" dirty="0">
                <a:solidFill>
                  <a:srgbClr val="002060"/>
                </a:solidFill>
              </a:rPr>
              <a:t>  4  He shall judge between the nations, And rebuke many people; They shall beat their swords into plowshares, And their spears into pruning hooks; Nation shall not lift up sword against nation, Neither shall they learn war anymore. </a:t>
            </a:r>
          </a:p>
        </p:txBody>
      </p:sp>
      <p:grpSp>
        <p:nvGrpSpPr>
          <p:cNvPr id="11" name="Group 10">
            <a:extLst>
              <a:ext uri="{FF2B5EF4-FFF2-40B4-BE49-F238E27FC236}">
                <a16:creationId xmlns:a16="http://schemas.microsoft.com/office/drawing/2014/main" id="{D8729532-0526-45F7-97A4-03C5D55B4391}"/>
              </a:ext>
            </a:extLst>
          </p:cNvPr>
          <p:cNvGrpSpPr/>
          <p:nvPr/>
        </p:nvGrpSpPr>
        <p:grpSpPr>
          <a:xfrm>
            <a:off x="4045527" y="1422393"/>
            <a:ext cx="6677891" cy="628080"/>
            <a:chOff x="3736109" y="1043709"/>
            <a:chExt cx="7213599" cy="931353"/>
          </a:xfrm>
        </p:grpSpPr>
        <p:sp>
          <p:nvSpPr>
            <p:cNvPr id="7" name="Oval 6">
              <a:extLst>
                <a:ext uri="{FF2B5EF4-FFF2-40B4-BE49-F238E27FC236}">
                  <a16:creationId xmlns:a16="http://schemas.microsoft.com/office/drawing/2014/main" id="{D3E9DA32-DBC1-4A66-893B-2991582EC290}"/>
                </a:ext>
              </a:extLst>
            </p:cNvPr>
            <p:cNvSpPr/>
            <p:nvPr/>
          </p:nvSpPr>
          <p:spPr>
            <a:xfrm>
              <a:off x="8321963" y="1043709"/>
              <a:ext cx="2627745" cy="53570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a:extLst>
                <a:ext uri="{FF2B5EF4-FFF2-40B4-BE49-F238E27FC236}">
                  <a16:creationId xmlns:a16="http://schemas.microsoft.com/office/drawing/2014/main" id="{8D1C3E46-EDDD-417A-BEAA-AF8FBF667560}"/>
                </a:ext>
              </a:extLst>
            </p:cNvPr>
            <p:cNvCxnSpPr>
              <a:cxnSpLocks/>
            </p:cNvCxnSpPr>
            <p:nvPr/>
          </p:nvCxnSpPr>
          <p:spPr>
            <a:xfrm flipV="1">
              <a:off x="3736109" y="1361754"/>
              <a:ext cx="4585854" cy="613308"/>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3168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5329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449662"/>
          </a:xfrm>
          <a:prstGeom prst="rect">
            <a:avLst/>
          </a:prstGeom>
        </p:spPr>
        <p:txBody>
          <a:bodyPr wrap="square">
            <a:spAutoFit/>
          </a:bodyPr>
          <a:lstStyle/>
          <a:p>
            <a:pPr algn="ctr">
              <a:spcAft>
                <a:spcPts val="500"/>
              </a:spcAft>
            </a:pPr>
            <a:r>
              <a:rPr lang="en-US" sz="4000" b="1" dirty="0"/>
              <a:t>The Kingdom Prophecies</a:t>
            </a:r>
          </a:p>
          <a:p>
            <a:pPr>
              <a:spcAft>
                <a:spcPts val="300"/>
              </a:spcAft>
            </a:pPr>
            <a:r>
              <a:rPr lang="en-US" sz="3200" b="1" dirty="0"/>
              <a:t>       Isaiah 2:1-4</a:t>
            </a:r>
          </a:p>
          <a:p>
            <a:pPr>
              <a:spcAft>
                <a:spcPts val="300"/>
              </a:spcAft>
            </a:pPr>
            <a:endParaRPr lang="en-US" b="1" dirty="0"/>
          </a:p>
          <a:p>
            <a:pPr marL="573088" indent="-571500">
              <a:buFont typeface="Arial" panose="020B0604020202020204" pitchFamily="34" charset="0"/>
              <a:buChar char="•"/>
              <a:tabLst>
                <a:tab pos="628650" algn="l"/>
              </a:tabLst>
            </a:pPr>
            <a:r>
              <a:rPr lang="en-US" sz="2800" b="1" dirty="0"/>
              <a:t>When?  </a:t>
            </a:r>
            <a:r>
              <a:rPr lang="en-US" sz="2400" b="1" dirty="0"/>
              <a:t>Last Days</a:t>
            </a:r>
          </a:p>
          <a:p>
            <a:pPr marL="573088" indent="-571500">
              <a:buFont typeface="Arial" panose="020B0604020202020204" pitchFamily="34" charset="0"/>
              <a:buChar char="•"/>
              <a:tabLst>
                <a:tab pos="628650" algn="l"/>
              </a:tabLst>
            </a:pPr>
            <a:endParaRPr lang="en-US" sz="2800" b="1" dirty="0"/>
          </a:p>
          <a:p>
            <a:pPr marL="628650" indent="-571500">
              <a:buFont typeface="Arial" panose="020B0604020202020204" pitchFamily="34" charset="0"/>
              <a:buChar char="•"/>
              <a:tabLst>
                <a:tab pos="628650" algn="l"/>
              </a:tabLst>
            </a:pPr>
            <a:r>
              <a:rPr lang="en-US" sz="2800" b="1" dirty="0"/>
              <a:t>What? </a:t>
            </a:r>
            <a:r>
              <a:rPr lang="en-US" sz="2400" b="1" dirty="0"/>
              <a:t>Lord’s house</a:t>
            </a:r>
          </a:p>
          <a:p>
            <a:pPr marL="628650" indent="-571500">
              <a:buFont typeface="Arial" panose="020B0604020202020204" pitchFamily="34" charset="0"/>
              <a:buChar char="•"/>
              <a:tabLst>
                <a:tab pos="628650" algn="l"/>
              </a:tabLst>
            </a:pPr>
            <a:endParaRPr lang="en-US" sz="2800"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1800" b="1" dirty="0">
                <a:solidFill>
                  <a:srgbClr val="002060"/>
                </a:solidFill>
              </a:rPr>
              <a:t>  2  Now it shall come to pass in the latter days That the mountain of the LORD's house Shall be established on the top of the mountains, And shall be exalted above the hills; And all nations shall flow to it. </a:t>
            </a:r>
          </a:p>
          <a:p>
            <a:pPr algn="just">
              <a:spcAft>
                <a:spcPts val="600"/>
              </a:spcAft>
            </a:pPr>
            <a:r>
              <a:rPr lang="en-US" sz="1800" b="1" dirty="0">
                <a:solidFill>
                  <a:srgbClr val="002060"/>
                </a:solidFill>
              </a:rPr>
              <a:t>  3  Many people shall come and say, "Come, and let us go up to the mountain of the LORD, To the house of the God of Jacob; He will teach us His ways, And we shall walk in His paths." For out of Zion shall go forth the law, And the word of the LORD from Jerusalem. </a:t>
            </a:r>
          </a:p>
          <a:p>
            <a:pPr algn="just">
              <a:spcAft>
                <a:spcPts val="600"/>
              </a:spcAft>
            </a:pPr>
            <a:r>
              <a:rPr lang="en-US" sz="1800" b="1" dirty="0">
                <a:solidFill>
                  <a:srgbClr val="002060"/>
                </a:solidFill>
              </a:rPr>
              <a:t>  4  He shall judge between the nations, And rebuke many people; They shall beat their swords into plowshares, And their spears into pruning hooks; Nation shall not lift up sword against nation, Neither shall they learn war anymore. </a:t>
            </a:r>
          </a:p>
        </p:txBody>
      </p:sp>
      <p:grpSp>
        <p:nvGrpSpPr>
          <p:cNvPr id="12" name="Group 11">
            <a:extLst>
              <a:ext uri="{FF2B5EF4-FFF2-40B4-BE49-F238E27FC236}">
                <a16:creationId xmlns:a16="http://schemas.microsoft.com/office/drawing/2014/main" id="{79CE5307-9CE5-4699-845E-A2395298B026}"/>
              </a:ext>
            </a:extLst>
          </p:cNvPr>
          <p:cNvGrpSpPr/>
          <p:nvPr/>
        </p:nvGrpSpPr>
        <p:grpSpPr>
          <a:xfrm>
            <a:off x="4147127" y="1681023"/>
            <a:ext cx="4627418" cy="1200723"/>
            <a:chOff x="2475727" y="346536"/>
            <a:chExt cx="7890071" cy="1190553"/>
          </a:xfrm>
        </p:grpSpPr>
        <p:sp>
          <p:nvSpPr>
            <p:cNvPr id="13" name="Oval 12">
              <a:extLst>
                <a:ext uri="{FF2B5EF4-FFF2-40B4-BE49-F238E27FC236}">
                  <a16:creationId xmlns:a16="http://schemas.microsoft.com/office/drawing/2014/main" id="{EB61C63E-BF8C-453A-9FB3-D89ABFDB114B}"/>
                </a:ext>
              </a:extLst>
            </p:cNvPr>
            <p:cNvSpPr/>
            <p:nvPr/>
          </p:nvSpPr>
          <p:spPr>
            <a:xfrm>
              <a:off x="7542935" y="346536"/>
              <a:ext cx="2822863" cy="36105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5E409244-1150-41E1-8C65-7DE93B9C01C3}"/>
                </a:ext>
              </a:extLst>
            </p:cNvPr>
            <p:cNvCxnSpPr>
              <a:cxnSpLocks/>
              <a:endCxn id="13" idx="2"/>
            </p:cNvCxnSpPr>
            <p:nvPr/>
          </p:nvCxnSpPr>
          <p:spPr>
            <a:xfrm flipV="1">
              <a:off x="2475727" y="527065"/>
              <a:ext cx="5067208" cy="101002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6123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5329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4249881"/>
          </a:xfrm>
          <a:prstGeom prst="rect">
            <a:avLst/>
          </a:prstGeom>
        </p:spPr>
        <p:txBody>
          <a:bodyPr wrap="square">
            <a:spAutoFit/>
          </a:bodyPr>
          <a:lstStyle/>
          <a:p>
            <a:pPr algn="ctr">
              <a:spcAft>
                <a:spcPts val="500"/>
              </a:spcAft>
            </a:pPr>
            <a:r>
              <a:rPr lang="en-US" sz="4000" b="1" dirty="0"/>
              <a:t>The Kingdom Prophecies</a:t>
            </a:r>
          </a:p>
          <a:p>
            <a:pPr>
              <a:spcAft>
                <a:spcPts val="300"/>
              </a:spcAft>
            </a:pPr>
            <a:r>
              <a:rPr lang="en-US" sz="3200" b="1" dirty="0"/>
              <a:t>       Isaiah 2:1-4</a:t>
            </a:r>
          </a:p>
          <a:p>
            <a:pPr>
              <a:spcAft>
                <a:spcPts val="300"/>
              </a:spcAft>
            </a:pPr>
            <a:endParaRPr lang="en-US" b="1" dirty="0"/>
          </a:p>
          <a:p>
            <a:pPr marL="573088" indent="-571500">
              <a:buFont typeface="Arial" panose="020B0604020202020204" pitchFamily="34" charset="0"/>
              <a:buChar char="•"/>
              <a:tabLst>
                <a:tab pos="628650" algn="l"/>
              </a:tabLst>
            </a:pPr>
            <a:r>
              <a:rPr lang="en-US" sz="2800" b="1" dirty="0"/>
              <a:t>When?  </a:t>
            </a:r>
            <a:r>
              <a:rPr lang="en-US" sz="2400" b="1" dirty="0"/>
              <a:t>Last Days</a:t>
            </a:r>
          </a:p>
          <a:p>
            <a:pPr marL="573088" indent="-571500">
              <a:buFont typeface="Arial" panose="020B0604020202020204" pitchFamily="34" charset="0"/>
              <a:buChar char="•"/>
              <a:tabLst>
                <a:tab pos="628650" algn="l"/>
              </a:tabLst>
            </a:pPr>
            <a:endParaRPr lang="en-US" sz="2800" b="1" dirty="0"/>
          </a:p>
          <a:p>
            <a:pPr marL="628650" indent="-571500">
              <a:buFont typeface="Arial" panose="020B0604020202020204" pitchFamily="34" charset="0"/>
              <a:buChar char="•"/>
              <a:tabLst>
                <a:tab pos="628650" algn="l"/>
              </a:tabLst>
            </a:pPr>
            <a:r>
              <a:rPr lang="en-US" sz="2800" b="1" dirty="0"/>
              <a:t>What? </a:t>
            </a:r>
            <a:r>
              <a:rPr lang="en-US" sz="2400" b="1" dirty="0"/>
              <a:t>Lord’s house</a:t>
            </a:r>
          </a:p>
          <a:p>
            <a:pPr marL="628650" indent="-571500">
              <a:buFont typeface="Arial" panose="020B0604020202020204" pitchFamily="34" charset="0"/>
              <a:buChar char="•"/>
              <a:tabLst>
                <a:tab pos="628650" algn="l"/>
              </a:tabLst>
            </a:pPr>
            <a:endParaRPr lang="en-US" sz="2800" b="1" dirty="0"/>
          </a:p>
          <a:p>
            <a:pPr marL="628650" indent="-571500">
              <a:buFont typeface="Arial" panose="020B0604020202020204" pitchFamily="34" charset="0"/>
              <a:buChar char="•"/>
              <a:tabLst>
                <a:tab pos="628650" algn="l"/>
              </a:tabLst>
            </a:pPr>
            <a:r>
              <a:rPr lang="en-US" sz="2800" b="1" dirty="0"/>
              <a:t>Who?   </a:t>
            </a:r>
            <a:r>
              <a:rPr lang="en-US" sz="2400" b="1" dirty="0"/>
              <a:t>All nations</a:t>
            </a:r>
            <a:r>
              <a:rPr lang="en-US" sz="2800" b="1" dirty="0"/>
              <a:t>  </a:t>
            </a:r>
          </a:p>
          <a:p>
            <a:pPr marL="57150">
              <a:tabLst>
                <a:tab pos="628650" algn="l"/>
              </a:tabLst>
            </a:pPr>
            <a:endParaRPr lang="en-US" sz="2400"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1800" b="1" dirty="0">
                <a:solidFill>
                  <a:srgbClr val="002060"/>
                </a:solidFill>
              </a:rPr>
              <a:t>  2  Now it shall come to pass in the latter days That the mountain of the LORD's house Shall be established on the top of the mountains, And shall be exalted above the hills; And all nations shall flow to it. </a:t>
            </a:r>
          </a:p>
          <a:p>
            <a:pPr algn="just">
              <a:spcAft>
                <a:spcPts val="600"/>
              </a:spcAft>
            </a:pPr>
            <a:r>
              <a:rPr lang="en-US" sz="1800" b="1" dirty="0">
                <a:solidFill>
                  <a:srgbClr val="002060"/>
                </a:solidFill>
              </a:rPr>
              <a:t>  3  Many people shall come and say, "Come, and let us go up to the mountain of the LORD, To the house of the God of Jacob; He will teach us His ways, And we shall walk in His paths." For out of Zion shall go forth the law, And the word of the LORD from Jerusalem. </a:t>
            </a:r>
          </a:p>
          <a:p>
            <a:pPr algn="just">
              <a:spcAft>
                <a:spcPts val="600"/>
              </a:spcAft>
            </a:pPr>
            <a:r>
              <a:rPr lang="en-US" sz="1800" b="1" dirty="0">
                <a:solidFill>
                  <a:srgbClr val="002060"/>
                </a:solidFill>
              </a:rPr>
              <a:t>  4  He shall judge between the nations, And rebuke many people; They shall beat their swords into plowshares, And their spears into pruning hooks; Nation shall not lift up sword against nation, Neither shall they learn war anymore. </a:t>
            </a:r>
          </a:p>
        </p:txBody>
      </p:sp>
      <p:cxnSp>
        <p:nvCxnSpPr>
          <p:cNvPr id="20" name="Straight Arrow Connector 19">
            <a:extLst>
              <a:ext uri="{FF2B5EF4-FFF2-40B4-BE49-F238E27FC236}">
                <a16:creationId xmlns:a16="http://schemas.microsoft.com/office/drawing/2014/main" id="{6D49E890-EBB9-4034-BEAA-5A683C480FC8}"/>
              </a:ext>
            </a:extLst>
          </p:cNvPr>
          <p:cNvCxnSpPr>
            <a:cxnSpLocks/>
            <a:endCxn id="29" idx="3"/>
          </p:cNvCxnSpPr>
          <p:nvPr/>
        </p:nvCxnSpPr>
        <p:spPr>
          <a:xfrm flipV="1">
            <a:off x="3927475" y="2518483"/>
            <a:ext cx="2548568" cy="121756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C05EA1B9-46F6-4A82-8783-F218F4FC9342}"/>
              </a:ext>
            </a:extLst>
          </p:cNvPr>
          <p:cNvSpPr/>
          <p:nvPr/>
        </p:nvSpPr>
        <p:spPr>
          <a:xfrm>
            <a:off x="6287344" y="2252280"/>
            <a:ext cx="1288519" cy="31187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3973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4655121"/>
          </a:xfrm>
          <a:prstGeom prst="rect">
            <a:avLst/>
          </a:prstGeom>
        </p:spPr>
        <p:txBody>
          <a:bodyPr wrap="square">
            <a:spAutoFit/>
          </a:bodyPr>
          <a:lstStyle/>
          <a:p>
            <a:pPr algn="ctr">
              <a:spcAft>
                <a:spcPts val="500"/>
              </a:spcAft>
            </a:pPr>
            <a:r>
              <a:rPr lang="en-US" sz="4000" b="1" dirty="0"/>
              <a:t>The Kingdom Prophecies</a:t>
            </a:r>
          </a:p>
          <a:p>
            <a:pPr>
              <a:spcAft>
                <a:spcPts val="300"/>
              </a:spcAft>
            </a:pPr>
            <a:r>
              <a:rPr lang="en-US" sz="3200" b="1" dirty="0"/>
              <a:t>       Isaiah 2:1-4</a:t>
            </a:r>
          </a:p>
          <a:p>
            <a:pPr>
              <a:spcAft>
                <a:spcPts val="300"/>
              </a:spcAft>
            </a:pPr>
            <a:endParaRPr lang="en-US" b="1" dirty="0"/>
          </a:p>
          <a:p>
            <a:pPr marL="573088" indent="-571500">
              <a:buFont typeface="Arial" panose="020B0604020202020204" pitchFamily="34" charset="0"/>
              <a:buChar char="•"/>
              <a:tabLst>
                <a:tab pos="628650" algn="l"/>
              </a:tabLst>
            </a:pPr>
            <a:r>
              <a:rPr lang="en-US" sz="2800" b="1" dirty="0"/>
              <a:t>When?  </a:t>
            </a:r>
            <a:r>
              <a:rPr lang="en-US" sz="2400" b="1" dirty="0"/>
              <a:t>Last Days</a:t>
            </a:r>
          </a:p>
          <a:p>
            <a:pPr marL="573088" indent="-571500">
              <a:buFont typeface="Arial" panose="020B0604020202020204" pitchFamily="34" charset="0"/>
              <a:buChar char="•"/>
              <a:tabLst>
                <a:tab pos="628650" algn="l"/>
              </a:tabLst>
            </a:pPr>
            <a:endParaRPr lang="en-US" sz="2800" b="1" dirty="0"/>
          </a:p>
          <a:p>
            <a:pPr marL="628650" indent="-571500">
              <a:buFont typeface="Arial" panose="020B0604020202020204" pitchFamily="34" charset="0"/>
              <a:buChar char="•"/>
              <a:tabLst>
                <a:tab pos="628650" algn="l"/>
              </a:tabLst>
            </a:pPr>
            <a:r>
              <a:rPr lang="en-US" sz="2800" b="1" dirty="0"/>
              <a:t>What? </a:t>
            </a:r>
            <a:r>
              <a:rPr lang="en-US" sz="2400" b="1" dirty="0"/>
              <a:t>Lord’s house</a:t>
            </a:r>
          </a:p>
          <a:p>
            <a:pPr marL="628650" indent="-571500">
              <a:buFont typeface="Arial" panose="020B0604020202020204" pitchFamily="34" charset="0"/>
              <a:buChar char="•"/>
              <a:tabLst>
                <a:tab pos="628650" algn="l"/>
              </a:tabLst>
            </a:pPr>
            <a:endParaRPr lang="en-US" sz="2800" b="1" dirty="0"/>
          </a:p>
          <a:p>
            <a:pPr marL="628650" indent="-571500">
              <a:buFont typeface="Arial" panose="020B0604020202020204" pitchFamily="34" charset="0"/>
              <a:buChar char="•"/>
              <a:tabLst>
                <a:tab pos="628650" algn="l"/>
              </a:tabLst>
            </a:pPr>
            <a:r>
              <a:rPr lang="en-US" sz="2800" b="1" dirty="0"/>
              <a:t>Who?   </a:t>
            </a:r>
            <a:r>
              <a:rPr lang="en-US" sz="2400" b="1" dirty="0"/>
              <a:t>All nations</a:t>
            </a:r>
            <a:r>
              <a:rPr lang="en-US" sz="2800" b="1" dirty="0"/>
              <a:t>  </a:t>
            </a:r>
          </a:p>
          <a:p>
            <a:pPr marL="57150">
              <a:tabLst>
                <a:tab pos="628650" algn="l"/>
              </a:tabLst>
            </a:pPr>
            <a:endParaRPr lang="en-US" sz="2400" b="1" dirty="0"/>
          </a:p>
          <a:p>
            <a:pPr marL="628650" indent="-571500">
              <a:buFont typeface="Arial" panose="020B0604020202020204" pitchFamily="34" charset="0"/>
              <a:buChar char="•"/>
              <a:tabLst>
                <a:tab pos="628650" algn="l"/>
              </a:tabLst>
            </a:pPr>
            <a:r>
              <a:rPr lang="en-US" sz="2800" b="1" dirty="0"/>
              <a:t>Where?  </a:t>
            </a:r>
            <a:r>
              <a:rPr lang="en-US" sz="2400" b="1" dirty="0"/>
              <a:t>Zion, Jerusalem</a:t>
            </a:r>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376234"/>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1800" b="1" dirty="0">
                <a:solidFill>
                  <a:srgbClr val="002060"/>
                </a:solidFill>
              </a:rPr>
              <a:t>  2  Now it shall come to pass in the latter days That the mountain of the LORD's house Shall be established on the top of the mountains, And shall be exalted above the hills; And all nations shall flow to it. </a:t>
            </a:r>
          </a:p>
          <a:p>
            <a:pPr algn="just">
              <a:spcAft>
                <a:spcPts val="600"/>
              </a:spcAft>
            </a:pPr>
            <a:r>
              <a:rPr lang="en-US" sz="1800" b="1" dirty="0">
                <a:solidFill>
                  <a:srgbClr val="002060"/>
                </a:solidFill>
              </a:rPr>
              <a:t>  3  Many people shall come and say, "Come, and let us go up to the mountain of the LORD, To the house of the God of Jacob; He will teach us His ways, And we shall walk in His paths." For out of Zion shall go forth the law, And the word of the LORD from Jerusalem. </a:t>
            </a:r>
          </a:p>
          <a:p>
            <a:pPr algn="just">
              <a:spcAft>
                <a:spcPts val="600"/>
              </a:spcAft>
            </a:pPr>
            <a:r>
              <a:rPr lang="en-US" sz="1800" b="1" dirty="0">
                <a:solidFill>
                  <a:srgbClr val="002060"/>
                </a:solidFill>
              </a:rPr>
              <a:t>  4  He shall judge between the nations, And rebuke many people; They shall beat their swords into plowshares, And their spears into pruning hooks; Nation shall not lift up sword against nation, Neither shall they learn war anymore. </a:t>
            </a:r>
          </a:p>
        </p:txBody>
      </p:sp>
      <p:grpSp>
        <p:nvGrpSpPr>
          <p:cNvPr id="15" name="Group 14">
            <a:extLst>
              <a:ext uri="{FF2B5EF4-FFF2-40B4-BE49-F238E27FC236}">
                <a16:creationId xmlns:a16="http://schemas.microsoft.com/office/drawing/2014/main" id="{F77D144F-3C2E-4241-BE62-32E7E61E1EF9}"/>
              </a:ext>
            </a:extLst>
          </p:cNvPr>
          <p:cNvGrpSpPr/>
          <p:nvPr/>
        </p:nvGrpSpPr>
        <p:grpSpPr>
          <a:xfrm>
            <a:off x="4805341" y="3375331"/>
            <a:ext cx="4554960" cy="1066699"/>
            <a:chOff x="5556724" y="865985"/>
            <a:chExt cx="4849761" cy="1195900"/>
          </a:xfrm>
        </p:grpSpPr>
        <p:sp>
          <p:nvSpPr>
            <p:cNvPr id="16" name="Oval 15">
              <a:extLst>
                <a:ext uri="{FF2B5EF4-FFF2-40B4-BE49-F238E27FC236}">
                  <a16:creationId xmlns:a16="http://schemas.microsoft.com/office/drawing/2014/main" id="{04EFD78E-B5C2-49A3-99FD-0873A6DACACC}"/>
                </a:ext>
              </a:extLst>
            </p:cNvPr>
            <p:cNvSpPr/>
            <p:nvPr/>
          </p:nvSpPr>
          <p:spPr>
            <a:xfrm>
              <a:off x="8506557" y="865985"/>
              <a:ext cx="1899928" cy="40502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Arrow Connector 16">
              <a:extLst>
                <a:ext uri="{FF2B5EF4-FFF2-40B4-BE49-F238E27FC236}">
                  <a16:creationId xmlns:a16="http://schemas.microsoft.com/office/drawing/2014/main" id="{B5CFF1AA-36BF-4353-A930-FFF5EB037368}"/>
                </a:ext>
              </a:extLst>
            </p:cNvPr>
            <p:cNvCxnSpPr>
              <a:cxnSpLocks/>
            </p:cNvCxnSpPr>
            <p:nvPr/>
          </p:nvCxnSpPr>
          <p:spPr>
            <a:xfrm flipV="1">
              <a:off x="5556724" y="1265284"/>
              <a:ext cx="3262348" cy="796601"/>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Oval 18">
            <a:extLst>
              <a:ext uri="{FF2B5EF4-FFF2-40B4-BE49-F238E27FC236}">
                <a16:creationId xmlns:a16="http://schemas.microsoft.com/office/drawing/2014/main" id="{E295D817-839B-4CCD-8449-5A44300DB9AC}"/>
              </a:ext>
            </a:extLst>
          </p:cNvPr>
          <p:cNvSpPr/>
          <p:nvPr/>
        </p:nvSpPr>
        <p:spPr>
          <a:xfrm>
            <a:off x="8785751" y="3680645"/>
            <a:ext cx="1293138" cy="36414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C05EA1B9-46F6-4A82-8783-F218F4FC9342}"/>
              </a:ext>
            </a:extLst>
          </p:cNvPr>
          <p:cNvSpPr/>
          <p:nvPr/>
        </p:nvSpPr>
        <p:spPr>
          <a:xfrm>
            <a:off x="6287344" y="2252280"/>
            <a:ext cx="1288519" cy="31187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278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400931"/>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latin typeface="Calibri" panose="020F0502020204030204" pitchFamily="34" charset="0"/>
                <a:cs typeface="Calibri" panose="020F0502020204030204" pitchFamily="34" charset="0"/>
              </a:rPr>
              <a:t>                Isaiah 9:6-7</a:t>
            </a:r>
          </a:p>
          <a:p>
            <a:pPr marL="571500" indent="-571500">
              <a:spcAft>
                <a:spcPts val="300"/>
              </a:spcAft>
              <a:buFont typeface="Arial" panose="020B0604020202020204" pitchFamily="34" charset="0"/>
              <a:buChar char="•"/>
              <a:tabLst>
                <a:tab pos="628650" algn="l"/>
              </a:tabLst>
            </a:pPr>
            <a:r>
              <a:rPr lang="en-US" sz="3200" b="1" dirty="0">
                <a:latin typeface="Calibri" panose="020F0502020204030204" pitchFamily="34" charset="0"/>
                <a:cs typeface="Calibri" panose="020F0502020204030204" pitchFamily="34" charset="0"/>
              </a:rPr>
              <a:t>Names of the Child</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Wonderful Counselor</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Mighty God</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Everlasting Father</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Prince of Peace</a:t>
            </a:r>
            <a:endParaRPr lang="en-US" sz="1050" b="1" dirty="0">
              <a:solidFill>
                <a:schemeClr val="tx1"/>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23962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2300" b="1" dirty="0">
                <a:solidFill>
                  <a:srgbClr val="002060"/>
                </a:solidFill>
              </a:rPr>
              <a:t>  6  For unto us a Child is born, Unto us a Son is given; And the government will be upon His shoulder. And His name will be called Wonderful, Counselor, Mighty God, Everlasting Father, Prince of Peace. </a:t>
            </a:r>
          </a:p>
          <a:p>
            <a:pPr algn="just">
              <a:spcAft>
                <a:spcPts val="600"/>
              </a:spcAft>
            </a:pPr>
            <a:r>
              <a:rPr lang="en-US" sz="2300" b="1" dirty="0">
                <a:solidFill>
                  <a:srgbClr val="002060"/>
                </a:solidFill>
              </a:rPr>
              <a:t>  7  Of the increase of His government and peace There will be no end, Upon the throne of David and over His kingdom, To order it and establish it with judgment and justice From that time forward, even forever. The zeal of the Lord of hosts will perform this. </a:t>
            </a:r>
          </a:p>
        </p:txBody>
      </p:sp>
      <p:cxnSp>
        <p:nvCxnSpPr>
          <p:cNvPr id="7" name="Straight Arrow Connector 6">
            <a:extLst>
              <a:ext uri="{FF2B5EF4-FFF2-40B4-BE49-F238E27FC236}">
                <a16:creationId xmlns:a16="http://schemas.microsoft.com/office/drawing/2014/main" id="{5E378999-52DA-4332-A169-D52FA978642B}"/>
              </a:ext>
            </a:extLst>
          </p:cNvPr>
          <p:cNvCxnSpPr>
            <a:cxnSpLocks/>
          </p:cNvCxnSpPr>
          <p:nvPr/>
        </p:nvCxnSpPr>
        <p:spPr>
          <a:xfrm>
            <a:off x="4093729" y="1905538"/>
            <a:ext cx="1143290" cy="833044"/>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26BCC52-B25C-4B13-AA36-BB077EB51FF2}"/>
              </a:ext>
            </a:extLst>
          </p:cNvPr>
          <p:cNvSpPr/>
          <p:nvPr/>
        </p:nvSpPr>
        <p:spPr>
          <a:xfrm>
            <a:off x="5246255" y="2364518"/>
            <a:ext cx="6188364" cy="6927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12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6378669"/>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latin typeface="Calibri" panose="020F0502020204030204" pitchFamily="34" charset="0"/>
                <a:cs typeface="Calibri" panose="020F0502020204030204" pitchFamily="34" charset="0"/>
              </a:rPr>
              <a:t>                Isaiah 9:6-7</a:t>
            </a:r>
          </a:p>
          <a:p>
            <a:pPr marL="571500" indent="-571500">
              <a:spcAft>
                <a:spcPts val="300"/>
              </a:spcAft>
              <a:buFont typeface="Arial" panose="020B0604020202020204" pitchFamily="34" charset="0"/>
              <a:buChar char="•"/>
              <a:tabLst>
                <a:tab pos="628650" algn="l"/>
              </a:tabLst>
            </a:pPr>
            <a:r>
              <a:rPr lang="en-US" sz="3200" b="1" dirty="0">
                <a:latin typeface="Calibri" panose="020F0502020204030204" pitchFamily="34" charset="0"/>
                <a:cs typeface="Calibri" panose="020F0502020204030204" pitchFamily="34" charset="0"/>
              </a:rPr>
              <a:t>Names of the Child</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Wonderful Counselor</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Mighty God</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Everlasting Father</a:t>
            </a:r>
          </a:p>
          <a:p>
            <a:pPr marL="858838" indent="-571500">
              <a:spcAft>
                <a:spcPts val="300"/>
              </a:spcAft>
              <a:buFont typeface="Arial" panose="020B0604020202020204" pitchFamily="34" charset="0"/>
              <a:buChar char="•"/>
              <a:tabLst>
                <a:tab pos="628650" algn="l"/>
              </a:tabLst>
            </a:pPr>
            <a:r>
              <a:rPr lang="en-US" sz="2400" b="1" dirty="0">
                <a:latin typeface="Calibri" panose="020F0502020204030204" pitchFamily="34" charset="0"/>
                <a:cs typeface="Calibri" panose="020F0502020204030204" pitchFamily="34" charset="0"/>
              </a:rPr>
              <a:t>Prince of Peace</a:t>
            </a:r>
          </a:p>
          <a:p>
            <a:pPr marL="571500" indent="-571500">
              <a:spcAft>
                <a:spcPts val="300"/>
              </a:spcAft>
              <a:buFont typeface="Arial" panose="020B0604020202020204" pitchFamily="34" charset="0"/>
              <a:buChar char="•"/>
              <a:tabLst>
                <a:tab pos="628650" algn="l"/>
              </a:tabLst>
            </a:pPr>
            <a:r>
              <a:rPr lang="en-US" sz="3200" b="1" dirty="0">
                <a:latin typeface="Calibri" panose="020F0502020204030204" pitchFamily="34" charset="0"/>
                <a:cs typeface="Calibri" panose="020F0502020204030204" pitchFamily="34" charset="0"/>
              </a:rPr>
              <a:t>His Regal Nature</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Government on His shoulder</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Increasing government &amp; peace</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Will sit on David’s throne</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Established with judgment &amp; justice</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Kingdom to last forever</a:t>
            </a:r>
          </a:p>
          <a:p>
            <a:pPr marL="628650" indent="-174625" defTabSz="573088">
              <a:spcAft>
                <a:spcPts val="300"/>
              </a:spcAft>
              <a:buFont typeface="Arial" panose="020B0604020202020204" pitchFamily="34" charset="0"/>
              <a:buChar char="•"/>
            </a:pPr>
            <a:r>
              <a:rPr lang="en-US" sz="2400" b="1" dirty="0">
                <a:solidFill>
                  <a:schemeClr val="tx1"/>
                </a:solidFill>
                <a:latin typeface="Calibri" panose="020F0502020204030204" pitchFamily="34" charset="0"/>
                <a:cs typeface="Calibri" panose="020F0502020204030204" pitchFamily="34" charset="0"/>
              </a:rPr>
              <a:t>Zeal of God will make it happen</a:t>
            </a:r>
            <a:endParaRPr lang="en-US" sz="1050" b="1" dirty="0">
              <a:solidFill>
                <a:schemeClr val="tx1"/>
              </a:solidFill>
              <a:latin typeface="Calibri" panose="020F0502020204030204" pitchFamily="34" charset="0"/>
              <a:cs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239622"/>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Aft>
                <a:spcPts val="600"/>
              </a:spcAft>
            </a:pPr>
            <a:r>
              <a:rPr lang="en-US" sz="2300" b="1" dirty="0">
                <a:solidFill>
                  <a:srgbClr val="002060"/>
                </a:solidFill>
              </a:rPr>
              <a:t>  6  For unto us a Child is born, Unto us a Son is given; And the government will be upon His shoulder. And His name will be called Wonderful, Counselor, Mighty God, Everlasting Father, Prince of Peace. </a:t>
            </a:r>
          </a:p>
          <a:p>
            <a:pPr algn="just">
              <a:spcAft>
                <a:spcPts val="600"/>
              </a:spcAft>
            </a:pPr>
            <a:r>
              <a:rPr lang="en-US" sz="2300" b="1" dirty="0">
                <a:solidFill>
                  <a:srgbClr val="002060"/>
                </a:solidFill>
              </a:rPr>
              <a:t>  7  Of the increase of His government and peace There will be no end, Upon the throne of David and over His kingdom, To order it and establish it with judgment and justice From that time forward, even forever. The zeal of the Lord of hosts will perform this. </a:t>
            </a:r>
          </a:p>
        </p:txBody>
      </p:sp>
      <p:cxnSp>
        <p:nvCxnSpPr>
          <p:cNvPr id="16" name="Straight Arrow Connector 15">
            <a:extLst>
              <a:ext uri="{FF2B5EF4-FFF2-40B4-BE49-F238E27FC236}">
                <a16:creationId xmlns:a16="http://schemas.microsoft.com/office/drawing/2014/main" id="{4E3DC490-1245-4475-A123-A4F0DEF00276}"/>
              </a:ext>
            </a:extLst>
          </p:cNvPr>
          <p:cNvCxnSpPr>
            <a:cxnSpLocks/>
          </p:cNvCxnSpPr>
          <p:nvPr/>
        </p:nvCxnSpPr>
        <p:spPr>
          <a:xfrm flipV="1">
            <a:off x="3722255" y="3731491"/>
            <a:ext cx="1514764" cy="226301"/>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831B909E-C8BF-49F5-B452-4E20AD565E4A}"/>
              </a:ext>
            </a:extLst>
          </p:cNvPr>
          <p:cNvSpPr/>
          <p:nvPr/>
        </p:nvSpPr>
        <p:spPr>
          <a:xfrm>
            <a:off x="5246254" y="3228192"/>
            <a:ext cx="6188364" cy="16393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2299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1900520"/>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56:1-5ff</a:t>
            </a:r>
          </a:p>
          <a:p>
            <a:pPr>
              <a:spcAft>
                <a:spcPts val="300"/>
              </a:spcAft>
            </a:pPr>
            <a:r>
              <a:rPr lang="en-US" b="1" dirty="0"/>
              <a:t> </a:t>
            </a:r>
          </a:p>
          <a:p>
            <a:pPr marL="230188" indent="-230188">
              <a:spcAft>
                <a:spcPts val="300"/>
              </a:spcAft>
              <a:buFont typeface="Arial" panose="020B0604020202020204" pitchFamily="34" charset="0"/>
              <a:buChar char="•"/>
              <a:tabLst>
                <a:tab pos="230188" algn="l"/>
              </a:tabLst>
            </a:pPr>
            <a:r>
              <a:rPr lang="en-US" sz="2400" b="1" dirty="0"/>
              <a:t>The coming salvation</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  </a:t>
            </a:r>
          </a:p>
          <a:p>
            <a:pPr algn="just"/>
            <a:r>
              <a:rPr lang="en-US" sz="1800" b="1" dirty="0" err="1">
                <a:solidFill>
                  <a:srgbClr val="002060"/>
                </a:solidFill>
              </a:rPr>
              <a:t>isa</a:t>
            </a:r>
            <a:r>
              <a:rPr lang="en-US" sz="1800" b="1" dirty="0">
                <a:solidFill>
                  <a:srgbClr val="002060"/>
                </a:solidFill>
              </a:rPr>
              <a:t> 56:1  Thus says the LORD: "Keep justice, and do righteousness, For My salvation is about to come, And My righteousness to be revealed. . . . </a:t>
            </a:r>
          </a:p>
          <a:p>
            <a:pPr algn="just"/>
            <a:r>
              <a:rPr lang="en-US" sz="1800" b="1" dirty="0">
                <a:solidFill>
                  <a:srgbClr val="002060"/>
                </a:solidFill>
              </a:rPr>
              <a:t>Isa 56:3  Do not let the son of the foreigner Who has joined himself to the LORD Speak, saying, "The LORD has utterly separated me from His people"; Nor let the eunuch say, "Here I am, a dry tree." </a:t>
            </a:r>
          </a:p>
          <a:p>
            <a:pPr algn="just"/>
            <a:r>
              <a:rPr lang="en-US" sz="1800" b="1" dirty="0">
                <a:solidFill>
                  <a:srgbClr val="002060"/>
                </a:solidFill>
              </a:rPr>
              <a:t>Isa 56:4  For thus says the LORD: "To the eunuchs who keep My Sabbaths, And choose what pleases Me, And hold fast My covenant, </a:t>
            </a:r>
          </a:p>
          <a:p>
            <a:pPr algn="just"/>
            <a:r>
              <a:rPr lang="en-US" sz="1800" b="1" dirty="0">
                <a:solidFill>
                  <a:srgbClr val="002060"/>
                </a:solidFill>
              </a:rPr>
              <a:t>Isa 56:5  Even to them I will give in My house And within My walls a place and a name Better than that of sons and daughters; I will give them an everlasting name That shall not be cut off. </a:t>
            </a:r>
          </a:p>
          <a:p>
            <a:pPr algn="just">
              <a:spcAft>
                <a:spcPts val="300"/>
              </a:spcAft>
            </a:pPr>
            <a:endParaRPr lang="en-US" sz="1800" b="1" dirty="0">
              <a:solidFill>
                <a:srgbClr val="002060"/>
              </a:solidFill>
            </a:endParaRPr>
          </a:p>
        </p:txBody>
      </p:sp>
      <p:sp>
        <p:nvSpPr>
          <p:cNvPr id="7" name="Oval 6">
            <a:extLst>
              <a:ext uri="{FF2B5EF4-FFF2-40B4-BE49-F238E27FC236}">
                <a16:creationId xmlns:a16="http://schemas.microsoft.com/office/drawing/2014/main" id="{5DBD775A-216E-4A64-95A5-9C019C097338}"/>
              </a:ext>
            </a:extLst>
          </p:cNvPr>
          <p:cNvSpPr/>
          <p:nvPr/>
        </p:nvSpPr>
        <p:spPr>
          <a:xfrm flipH="1">
            <a:off x="6241011" y="1479772"/>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596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978012"/>
          </a:xfrm>
          <a:prstGeom prst="rect">
            <a:avLst/>
          </a:prstGeom>
        </p:spPr>
        <p:txBody>
          <a:bodyPr wrap="square">
            <a:spAutoFit/>
          </a:bodyPr>
          <a:lstStyle/>
          <a:p>
            <a:pPr algn="ctr">
              <a:spcAft>
                <a:spcPts val="300"/>
              </a:spcAft>
            </a:pPr>
            <a:r>
              <a:rPr lang="en-US" sz="4000" b="1" dirty="0"/>
              <a:t>Background Events in Biblical History</a:t>
            </a:r>
            <a:endParaRPr lang="en-US" sz="1800" b="1" dirty="0">
              <a:solidFill>
                <a:schemeClr val="tx1"/>
              </a:solidFill>
              <a:latin typeface="Calibri" panose="020F0502020204030204" pitchFamily="34" charset="0"/>
            </a:endParaRP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Creation-Adam, Eve, Sin—Separation from God</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Flood—Noah, The Ark—God’s Judgment against Sin</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Beginning of the “Nation”—Abram, Isaac, Jacob (Israel)—3 Promises</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“Nation” into Egypt—Joseph, Famine—</a:t>
            </a:r>
            <a:r>
              <a:rPr lang="en-US" sz="3000" b="1" i="1" dirty="0">
                <a:solidFill>
                  <a:schemeClr val="tx1"/>
                </a:solidFill>
                <a:latin typeface="Calibri" panose="020F0502020204030204" pitchFamily="34" charset="0"/>
              </a:rPr>
              <a:t>ISRAEL-</a:t>
            </a:r>
            <a:r>
              <a:rPr lang="en-US" sz="3000" b="1" dirty="0" err="1">
                <a:solidFill>
                  <a:schemeClr val="tx1"/>
                </a:solidFill>
                <a:latin typeface="Calibri" panose="020F0502020204030204" pitchFamily="34" charset="0"/>
              </a:rPr>
              <a:t>ites</a:t>
            </a:r>
            <a:r>
              <a:rPr lang="en-US" sz="3000" b="1" dirty="0">
                <a:solidFill>
                  <a:schemeClr val="tx1"/>
                </a:solidFill>
                <a:latin typeface="Calibri" panose="020F0502020204030204" pitchFamily="34" charset="0"/>
              </a:rPr>
              <a:t> to Egypt</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Exodus—Moses—Nation heads toward the promised land</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Promised Land—Joshua—Land taken and divided to ISRAEL-</a:t>
            </a:r>
            <a:r>
              <a:rPr lang="en-US" sz="3000" b="1" dirty="0" err="1">
                <a:solidFill>
                  <a:schemeClr val="tx1"/>
                </a:solidFill>
                <a:latin typeface="Calibri" panose="020F0502020204030204" pitchFamily="34" charset="0"/>
              </a:rPr>
              <a:t>itles</a:t>
            </a:r>
            <a:endParaRPr lang="en-US" sz="3000" b="1" dirty="0">
              <a:solidFill>
                <a:schemeClr val="tx1"/>
              </a:solidFill>
              <a:latin typeface="Calibri" panose="020F0502020204030204" pitchFamily="34" charset="0"/>
            </a:endParaRP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First Government—Judges (15), 350 years—Nation adopts idols</a:t>
            </a:r>
          </a:p>
        </p:txBody>
      </p:sp>
    </p:spTree>
    <p:extLst>
      <p:ext uri="{BB962C8B-B14F-4D97-AF65-F5344CB8AC3E}">
        <p14:creationId xmlns:p14="http://schemas.microsoft.com/office/powerpoint/2010/main" val="626469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2716128"/>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56:1-5ff</a:t>
            </a:r>
          </a:p>
          <a:p>
            <a:pPr>
              <a:spcAft>
                <a:spcPts val="300"/>
              </a:spcAft>
            </a:pPr>
            <a:r>
              <a:rPr lang="en-US" b="1" dirty="0"/>
              <a:t> </a:t>
            </a:r>
          </a:p>
          <a:p>
            <a:pPr marL="230188" indent="-230188">
              <a:spcAft>
                <a:spcPts val="300"/>
              </a:spcAft>
              <a:buFont typeface="Arial" panose="020B0604020202020204" pitchFamily="34" charset="0"/>
              <a:buChar char="•"/>
              <a:tabLst>
                <a:tab pos="230188" algn="l"/>
              </a:tabLst>
            </a:pPr>
            <a:r>
              <a:rPr lang="en-US" sz="2400" b="1" dirty="0"/>
              <a:t>The coming salvation</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include foreigners</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  </a:t>
            </a:r>
          </a:p>
          <a:p>
            <a:pPr algn="just"/>
            <a:r>
              <a:rPr lang="en-US" sz="1800" b="1" dirty="0" err="1">
                <a:solidFill>
                  <a:srgbClr val="002060"/>
                </a:solidFill>
              </a:rPr>
              <a:t>isa</a:t>
            </a:r>
            <a:r>
              <a:rPr lang="en-US" sz="1800" b="1" dirty="0">
                <a:solidFill>
                  <a:srgbClr val="002060"/>
                </a:solidFill>
              </a:rPr>
              <a:t> 56:1  Thus says the LORD: "Keep justice, and do righteousness, For My salvation is about to come, And My righteousness to be revealed. . . . </a:t>
            </a:r>
          </a:p>
          <a:p>
            <a:pPr algn="just"/>
            <a:r>
              <a:rPr lang="en-US" sz="1800" b="1" dirty="0">
                <a:solidFill>
                  <a:srgbClr val="002060"/>
                </a:solidFill>
              </a:rPr>
              <a:t>Isa 56:3  Do not let the son of the foreigner Who has joined himself to the LORD Speak, saying, "The LORD has utterly separated me from His people"; Nor let the eunuch say, "Here I am, a dry tree." </a:t>
            </a:r>
          </a:p>
          <a:p>
            <a:pPr algn="just"/>
            <a:r>
              <a:rPr lang="en-US" sz="1800" b="1" dirty="0">
                <a:solidFill>
                  <a:srgbClr val="002060"/>
                </a:solidFill>
              </a:rPr>
              <a:t>Isa 56:4  For thus says the LORD: "To the eunuchs who keep My Sabbaths, And choose what pleases Me, And hold fast My covenant, </a:t>
            </a:r>
          </a:p>
          <a:p>
            <a:pPr algn="just"/>
            <a:r>
              <a:rPr lang="en-US" sz="1800" b="1" dirty="0">
                <a:solidFill>
                  <a:srgbClr val="002060"/>
                </a:solidFill>
              </a:rPr>
              <a:t>Isa 56:5  Even to them I will give in My house And within My walls a place and a name Better than that of sons and daughters; I will give them an everlasting name That shall not be cut off. </a:t>
            </a:r>
          </a:p>
          <a:p>
            <a:pPr algn="just">
              <a:spcAft>
                <a:spcPts val="300"/>
              </a:spcAft>
            </a:pPr>
            <a:endParaRPr lang="en-US" sz="1800" b="1" dirty="0">
              <a:solidFill>
                <a:srgbClr val="002060"/>
              </a:solidFill>
            </a:endParaRPr>
          </a:p>
        </p:txBody>
      </p:sp>
      <p:sp>
        <p:nvSpPr>
          <p:cNvPr id="7" name="Oval 6">
            <a:extLst>
              <a:ext uri="{FF2B5EF4-FFF2-40B4-BE49-F238E27FC236}">
                <a16:creationId xmlns:a16="http://schemas.microsoft.com/office/drawing/2014/main" id="{5DBD775A-216E-4A64-95A5-9C019C097338}"/>
              </a:ext>
            </a:extLst>
          </p:cNvPr>
          <p:cNvSpPr/>
          <p:nvPr/>
        </p:nvSpPr>
        <p:spPr>
          <a:xfrm flipH="1">
            <a:off x="6241011" y="1479772"/>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021048DB-F05C-4AAE-A56C-359B57B8DB18}"/>
              </a:ext>
            </a:extLst>
          </p:cNvPr>
          <p:cNvSpPr/>
          <p:nvPr/>
        </p:nvSpPr>
        <p:spPr>
          <a:xfrm flipH="1">
            <a:off x="6393411" y="2015628"/>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8100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5329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531736"/>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56:1-5ff</a:t>
            </a:r>
          </a:p>
          <a:p>
            <a:pPr>
              <a:spcAft>
                <a:spcPts val="300"/>
              </a:spcAft>
            </a:pPr>
            <a:r>
              <a:rPr lang="en-US" b="1" dirty="0"/>
              <a:t> </a:t>
            </a:r>
          </a:p>
          <a:p>
            <a:pPr marL="230188" indent="-230188">
              <a:spcAft>
                <a:spcPts val="300"/>
              </a:spcAft>
              <a:buFont typeface="Arial" panose="020B0604020202020204" pitchFamily="34" charset="0"/>
              <a:buChar char="•"/>
              <a:tabLst>
                <a:tab pos="230188" algn="l"/>
              </a:tabLst>
            </a:pPr>
            <a:r>
              <a:rPr lang="en-US" sz="2400" b="1" dirty="0"/>
              <a:t>The coming salvation</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include foreigners</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include eunuchs</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  </a:t>
            </a:r>
          </a:p>
          <a:p>
            <a:pPr algn="just"/>
            <a:r>
              <a:rPr lang="en-US" sz="1800" b="1" dirty="0" err="1">
                <a:solidFill>
                  <a:srgbClr val="002060"/>
                </a:solidFill>
              </a:rPr>
              <a:t>isa</a:t>
            </a:r>
            <a:r>
              <a:rPr lang="en-US" sz="1800" b="1" dirty="0">
                <a:solidFill>
                  <a:srgbClr val="002060"/>
                </a:solidFill>
              </a:rPr>
              <a:t> 56:1  Thus says the LORD: "Keep justice, and do righteousness, For My salvation is about to come, And My righteousness to be revealed. . . . </a:t>
            </a:r>
          </a:p>
          <a:p>
            <a:pPr algn="just"/>
            <a:r>
              <a:rPr lang="en-US" sz="1800" b="1" dirty="0">
                <a:solidFill>
                  <a:srgbClr val="002060"/>
                </a:solidFill>
              </a:rPr>
              <a:t>Isa 56:3  Do not let the son of the foreigner Who has joined himself to the LORD Speak, saying, "The LORD has utterly separated me from His people"; Nor let the eunuch say, "Here I am, a dry tree." </a:t>
            </a:r>
          </a:p>
          <a:p>
            <a:pPr algn="just"/>
            <a:r>
              <a:rPr lang="en-US" sz="1800" b="1" dirty="0">
                <a:solidFill>
                  <a:srgbClr val="002060"/>
                </a:solidFill>
              </a:rPr>
              <a:t>Isa 56:4  For thus says the LORD: "To the eunuchs who keep My Sabbaths, And choose what pleases Me, And hold fast My covenant, </a:t>
            </a:r>
          </a:p>
          <a:p>
            <a:pPr algn="just"/>
            <a:r>
              <a:rPr lang="en-US" sz="1800" b="1" dirty="0">
                <a:solidFill>
                  <a:srgbClr val="002060"/>
                </a:solidFill>
              </a:rPr>
              <a:t>Isa 56:5  Even to them I will give in My house And within My walls a place and a name Better than that of sons and daughters; I will give them an everlasting name That shall not be cut off. </a:t>
            </a:r>
          </a:p>
          <a:p>
            <a:pPr algn="just">
              <a:spcAft>
                <a:spcPts val="300"/>
              </a:spcAft>
            </a:pPr>
            <a:endParaRPr lang="en-US" sz="1800" b="1" dirty="0">
              <a:solidFill>
                <a:srgbClr val="002060"/>
              </a:solidFill>
            </a:endParaRPr>
          </a:p>
        </p:txBody>
      </p:sp>
      <p:sp>
        <p:nvSpPr>
          <p:cNvPr id="7" name="Oval 6">
            <a:extLst>
              <a:ext uri="{FF2B5EF4-FFF2-40B4-BE49-F238E27FC236}">
                <a16:creationId xmlns:a16="http://schemas.microsoft.com/office/drawing/2014/main" id="{5DBD775A-216E-4A64-95A5-9C019C097338}"/>
              </a:ext>
            </a:extLst>
          </p:cNvPr>
          <p:cNvSpPr/>
          <p:nvPr/>
        </p:nvSpPr>
        <p:spPr>
          <a:xfrm flipH="1">
            <a:off x="6241011" y="1479772"/>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021048DB-F05C-4AAE-A56C-359B57B8DB18}"/>
              </a:ext>
            </a:extLst>
          </p:cNvPr>
          <p:cNvSpPr/>
          <p:nvPr/>
        </p:nvSpPr>
        <p:spPr>
          <a:xfrm flipH="1">
            <a:off x="6393411" y="2015628"/>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B2CF81C4-5244-41EB-AD4D-AA4E0433FDF7}"/>
              </a:ext>
            </a:extLst>
          </p:cNvPr>
          <p:cNvSpPr/>
          <p:nvPr/>
        </p:nvSpPr>
        <p:spPr>
          <a:xfrm flipH="1">
            <a:off x="8937522" y="3136510"/>
            <a:ext cx="2195065" cy="3810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2282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4570482"/>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56:1-5ff</a:t>
            </a:r>
          </a:p>
          <a:p>
            <a:pPr>
              <a:spcAft>
                <a:spcPts val="300"/>
              </a:spcAft>
            </a:pPr>
            <a:r>
              <a:rPr lang="en-US" b="1" dirty="0"/>
              <a:t> </a:t>
            </a:r>
          </a:p>
          <a:p>
            <a:pPr marL="230188" indent="-230188">
              <a:spcAft>
                <a:spcPts val="300"/>
              </a:spcAft>
              <a:buFont typeface="Arial" panose="020B0604020202020204" pitchFamily="34" charset="0"/>
              <a:buChar char="•"/>
              <a:tabLst>
                <a:tab pos="230188" algn="l"/>
              </a:tabLst>
            </a:pPr>
            <a:r>
              <a:rPr lang="en-US" sz="2400" b="1" dirty="0"/>
              <a:t>The coming salvation</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include foreigners</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include eunuchs </a:t>
            </a:r>
          </a:p>
          <a:p>
            <a:pPr marL="230188" indent="-230188">
              <a:spcAft>
                <a:spcPts val="300"/>
              </a:spcAft>
              <a:buFont typeface="Arial" panose="020B0604020202020204" pitchFamily="34" charset="0"/>
              <a:buChar char="•"/>
              <a:tabLst>
                <a:tab pos="230188" algn="l"/>
              </a:tabLst>
            </a:pPr>
            <a:endParaRPr lang="en-US" sz="2400" b="1" dirty="0"/>
          </a:p>
          <a:p>
            <a:pPr marL="230188" indent="-230188">
              <a:spcAft>
                <a:spcPts val="300"/>
              </a:spcAft>
              <a:buFont typeface="Arial" panose="020B0604020202020204" pitchFamily="34" charset="0"/>
              <a:buChar char="•"/>
              <a:tabLst>
                <a:tab pos="230188" algn="l"/>
              </a:tabLst>
            </a:pPr>
            <a:r>
              <a:rPr lang="en-US" sz="2400" b="1" dirty="0"/>
              <a:t>To receive an everlasting name</a:t>
            </a:r>
          </a:p>
          <a:p>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  </a:t>
            </a:r>
          </a:p>
          <a:p>
            <a:pPr algn="just"/>
            <a:r>
              <a:rPr lang="en-US" sz="1800" b="1" dirty="0" err="1">
                <a:solidFill>
                  <a:srgbClr val="002060"/>
                </a:solidFill>
              </a:rPr>
              <a:t>isa</a:t>
            </a:r>
            <a:r>
              <a:rPr lang="en-US" sz="1800" b="1" dirty="0">
                <a:solidFill>
                  <a:srgbClr val="002060"/>
                </a:solidFill>
              </a:rPr>
              <a:t> 56:1  Thus says the LORD: "Keep justice, and do righteousness, For My salvation is about to come, And My righteousness to be revealed. . . . </a:t>
            </a:r>
          </a:p>
          <a:p>
            <a:pPr algn="just"/>
            <a:r>
              <a:rPr lang="en-US" sz="1800" b="1" dirty="0">
                <a:solidFill>
                  <a:srgbClr val="002060"/>
                </a:solidFill>
              </a:rPr>
              <a:t>Isa 56:3  Do not let the son of the foreigner Who has joined himself to the LORD Speak, saying, "The LORD has utterly separated me from His people"; Nor let the eunuch say, "Here I am, a dry tree." </a:t>
            </a:r>
          </a:p>
          <a:p>
            <a:pPr algn="just"/>
            <a:r>
              <a:rPr lang="en-US" sz="1800" b="1" dirty="0">
                <a:solidFill>
                  <a:srgbClr val="002060"/>
                </a:solidFill>
              </a:rPr>
              <a:t>Isa 56:4  For thus says the LORD: "To the eunuchs who keep My Sabbaths, And choose what pleases Me, And hold fast My covenant, </a:t>
            </a:r>
          </a:p>
          <a:p>
            <a:pPr algn="just"/>
            <a:r>
              <a:rPr lang="en-US" sz="1800" b="1" dirty="0">
                <a:solidFill>
                  <a:srgbClr val="002060"/>
                </a:solidFill>
              </a:rPr>
              <a:t>Isa 56:5  Even to them I will give in My house And within My walls a place and a name Better than that of sons and daughters; I will give them an everlasting name That shall not be cut off. </a:t>
            </a:r>
          </a:p>
          <a:p>
            <a:pPr algn="just">
              <a:spcAft>
                <a:spcPts val="300"/>
              </a:spcAft>
            </a:pPr>
            <a:endParaRPr lang="en-US" sz="1800" b="1" dirty="0">
              <a:solidFill>
                <a:srgbClr val="002060"/>
              </a:solidFill>
            </a:endParaRPr>
          </a:p>
        </p:txBody>
      </p:sp>
      <p:sp>
        <p:nvSpPr>
          <p:cNvPr id="7" name="Oval 6">
            <a:extLst>
              <a:ext uri="{FF2B5EF4-FFF2-40B4-BE49-F238E27FC236}">
                <a16:creationId xmlns:a16="http://schemas.microsoft.com/office/drawing/2014/main" id="{5DBD775A-216E-4A64-95A5-9C019C097338}"/>
              </a:ext>
            </a:extLst>
          </p:cNvPr>
          <p:cNvSpPr/>
          <p:nvPr/>
        </p:nvSpPr>
        <p:spPr>
          <a:xfrm flipH="1">
            <a:off x="6241011" y="1479772"/>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021048DB-F05C-4AAE-A56C-359B57B8DB18}"/>
              </a:ext>
            </a:extLst>
          </p:cNvPr>
          <p:cNvSpPr/>
          <p:nvPr/>
        </p:nvSpPr>
        <p:spPr>
          <a:xfrm flipH="1">
            <a:off x="6393411" y="2015628"/>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B2CF81C4-5244-41EB-AD4D-AA4E0433FDF7}"/>
              </a:ext>
            </a:extLst>
          </p:cNvPr>
          <p:cNvSpPr/>
          <p:nvPr/>
        </p:nvSpPr>
        <p:spPr>
          <a:xfrm flipH="1">
            <a:off x="8937522" y="3136510"/>
            <a:ext cx="2195065" cy="3810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92EE0896-5524-4426-BDBA-16F9EE91E5A0}"/>
              </a:ext>
            </a:extLst>
          </p:cNvPr>
          <p:cNvSpPr/>
          <p:nvPr/>
        </p:nvSpPr>
        <p:spPr>
          <a:xfrm flipH="1">
            <a:off x="6570391" y="4508107"/>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16744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5329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1646605"/>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62:1-3; 65:17</a:t>
            </a:r>
          </a:p>
          <a:p>
            <a:pPr marL="285750" indent="-230188">
              <a:spcAft>
                <a:spcPts val="300"/>
              </a:spcAft>
              <a:buFont typeface="Arial" panose="020B0604020202020204" pitchFamily="34" charset="0"/>
              <a:buChar char="•"/>
              <a:tabLst>
                <a:tab pos="628650" algn="l"/>
              </a:tabLst>
            </a:pPr>
            <a:r>
              <a:rPr lang="en-US" sz="2400" b="1" dirty="0"/>
              <a:t>Righteousness &amp; Salvation</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Isa 62:1  For Zion's sake I will not hold My peace, And for Jerusalem's sake I will not rest, Until her righteousness goes forth as brightness, And her salvation as a lamp that burns. </a:t>
            </a:r>
          </a:p>
          <a:p>
            <a:pPr algn="just"/>
            <a:r>
              <a:rPr lang="en-US" sz="1800" b="1" dirty="0">
                <a:solidFill>
                  <a:srgbClr val="002060"/>
                </a:solidFill>
              </a:rPr>
              <a:t>Isa 62:2  The Gentiles shall see your righteousness, And all kings your glory. You shall be called by a new name, Which the mouth of the LORD will name. </a:t>
            </a:r>
          </a:p>
          <a:p>
            <a:pPr algn="just"/>
            <a:r>
              <a:rPr lang="en-US" sz="1800" b="1" dirty="0">
                <a:solidFill>
                  <a:srgbClr val="002060"/>
                </a:solidFill>
              </a:rPr>
              <a:t>Isa 62:3  You shall also be a crown of glory In the hand of the LORD, And a royal diadem In the hand of your God. 				Isa. 62:1-3</a:t>
            </a:r>
          </a:p>
          <a:p>
            <a:pPr algn="just"/>
            <a:endParaRPr lang="en-US" sz="600" b="1" dirty="0">
              <a:solidFill>
                <a:srgbClr val="002060"/>
              </a:solidFill>
            </a:endParaRPr>
          </a:p>
          <a:p>
            <a:pPr algn="just"/>
            <a:endParaRPr lang="en-US" sz="600" b="1" dirty="0">
              <a:solidFill>
                <a:srgbClr val="002060"/>
              </a:solidFill>
            </a:endParaRPr>
          </a:p>
          <a:p>
            <a:pPr algn="just"/>
            <a:r>
              <a:rPr lang="en-US" sz="1800" b="1" dirty="0">
                <a:solidFill>
                  <a:srgbClr val="002060"/>
                </a:solidFill>
              </a:rPr>
              <a:t>Isa 65:17  "For behold, I create new heavens and a new earth; And the former shall not be remembered or come to mind. 			Isa. 65:17</a:t>
            </a:r>
          </a:p>
        </p:txBody>
      </p:sp>
      <p:sp>
        <p:nvSpPr>
          <p:cNvPr id="7" name="Oval 6">
            <a:extLst>
              <a:ext uri="{FF2B5EF4-FFF2-40B4-BE49-F238E27FC236}">
                <a16:creationId xmlns:a16="http://schemas.microsoft.com/office/drawing/2014/main" id="{05077681-B665-4986-9210-AA474BF1D4F4}"/>
              </a:ext>
            </a:extLst>
          </p:cNvPr>
          <p:cNvSpPr/>
          <p:nvPr/>
        </p:nvSpPr>
        <p:spPr>
          <a:xfrm flipH="1">
            <a:off x="4965888" y="1728675"/>
            <a:ext cx="2024849" cy="70877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792267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53294"/>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2462213"/>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62:1-3; 65:17</a:t>
            </a:r>
          </a:p>
          <a:p>
            <a:pPr marL="285750" indent="-230188">
              <a:spcAft>
                <a:spcPts val="300"/>
              </a:spcAft>
              <a:buFont typeface="Arial" panose="020B0604020202020204" pitchFamily="34" charset="0"/>
              <a:buChar char="•"/>
              <a:tabLst>
                <a:tab pos="628650" algn="l"/>
              </a:tabLst>
            </a:pPr>
            <a:r>
              <a:rPr lang="en-US" sz="2400" b="1" dirty="0"/>
              <a:t>Righteousness &amp; Salvation</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Gentiles shall see it</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Isa 62:1  For Zion's sake I will not hold My peace, And for Jerusalem's sake I will not rest, Until her righteousness goes forth as brightness, And her salvation as a lamp that burns. </a:t>
            </a:r>
          </a:p>
          <a:p>
            <a:pPr algn="just"/>
            <a:r>
              <a:rPr lang="en-US" sz="1800" b="1" dirty="0">
                <a:solidFill>
                  <a:srgbClr val="002060"/>
                </a:solidFill>
              </a:rPr>
              <a:t>Isa 62:2  The Gentiles shall see your righteousness, And all kings your glory. You shall be called by a new name, Which the mouth of the LORD will name. </a:t>
            </a:r>
          </a:p>
          <a:p>
            <a:pPr algn="just"/>
            <a:r>
              <a:rPr lang="en-US" sz="1800" b="1" dirty="0">
                <a:solidFill>
                  <a:srgbClr val="002060"/>
                </a:solidFill>
              </a:rPr>
              <a:t>Isa 62:3  You shall also be a crown of glory In the hand of the LORD, And a royal diadem In the hand of your God. 				Isa. 62:1-3</a:t>
            </a:r>
          </a:p>
          <a:p>
            <a:pPr algn="just"/>
            <a:endParaRPr lang="en-US" sz="600" b="1" dirty="0">
              <a:solidFill>
                <a:srgbClr val="002060"/>
              </a:solidFill>
            </a:endParaRPr>
          </a:p>
          <a:p>
            <a:pPr algn="just"/>
            <a:endParaRPr lang="en-US" sz="600" b="1" dirty="0">
              <a:solidFill>
                <a:srgbClr val="002060"/>
              </a:solidFill>
            </a:endParaRPr>
          </a:p>
          <a:p>
            <a:pPr algn="just"/>
            <a:r>
              <a:rPr lang="en-US" sz="1800" b="1" dirty="0">
                <a:solidFill>
                  <a:srgbClr val="002060"/>
                </a:solidFill>
              </a:rPr>
              <a:t>Isa 65:17  "For behold, I create new heavens and a new earth; And the former shall not be remembered or come to mind. 			Isa. 65:17</a:t>
            </a:r>
          </a:p>
        </p:txBody>
      </p:sp>
      <p:sp>
        <p:nvSpPr>
          <p:cNvPr id="7" name="Oval 6">
            <a:extLst>
              <a:ext uri="{FF2B5EF4-FFF2-40B4-BE49-F238E27FC236}">
                <a16:creationId xmlns:a16="http://schemas.microsoft.com/office/drawing/2014/main" id="{05077681-B665-4986-9210-AA474BF1D4F4}"/>
              </a:ext>
            </a:extLst>
          </p:cNvPr>
          <p:cNvSpPr/>
          <p:nvPr/>
        </p:nvSpPr>
        <p:spPr>
          <a:xfrm flipH="1">
            <a:off x="6338689" y="2338895"/>
            <a:ext cx="1421624" cy="44855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18305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3277820"/>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62:1-3; 65:17</a:t>
            </a:r>
          </a:p>
          <a:p>
            <a:pPr marL="285750" indent="-230188">
              <a:spcAft>
                <a:spcPts val="300"/>
              </a:spcAft>
              <a:buFont typeface="Arial" panose="020B0604020202020204" pitchFamily="34" charset="0"/>
              <a:buChar char="•"/>
              <a:tabLst>
                <a:tab pos="628650" algn="l"/>
              </a:tabLst>
            </a:pPr>
            <a:r>
              <a:rPr lang="en-US" sz="2400" b="1" dirty="0"/>
              <a:t>Righteousness &amp; Salvation</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Gentiles shall see it</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A New name given by God</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Isa 62:1  For Zion's sake I will not hold My peace, And for Jerusalem's sake I will not rest, Until her righteousness goes forth as brightness, And her salvation as a lamp that burns. </a:t>
            </a:r>
          </a:p>
          <a:p>
            <a:pPr algn="just"/>
            <a:r>
              <a:rPr lang="en-US" sz="1800" b="1" dirty="0">
                <a:solidFill>
                  <a:srgbClr val="002060"/>
                </a:solidFill>
              </a:rPr>
              <a:t>Isa 62:2  The Gentiles shall see your righteousness, And all kings your glory. You shall be called by a new name, Which the mouth of the LORD will name. </a:t>
            </a:r>
          </a:p>
          <a:p>
            <a:pPr algn="just"/>
            <a:r>
              <a:rPr lang="en-US" sz="1800" b="1" dirty="0">
                <a:solidFill>
                  <a:srgbClr val="002060"/>
                </a:solidFill>
              </a:rPr>
              <a:t>Isa 62:3  You shall also be a crown of glory In the hand of the LORD, And a royal diadem In the hand of your God. 				Isa. 62:1-3</a:t>
            </a:r>
          </a:p>
          <a:p>
            <a:pPr algn="just"/>
            <a:endParaRPr lang="en-US" sz="600" b="1" dirty="0">
              <a:solidFill>
                <a:srgbClr val="002060"/>
              </a:solidFill>
            </a:endParaRPr>
          </a:p>
          <a:p>
            <a:pPr algn="just"/>
            <a:endParaRPr lang="en-US" sz="600" b="1" dirty="0">
              <a:solidFill>
                <a:srgbClr val="002060"/>
              </a:solidFill>
            </a:endParaRPr>
          </a:p>
          <a:p>
            <a:pPr algn="just"/>
            <a:r>
              <a:rPr lang="en-US" sz="1800" b="1" dirty="0">
                <a:solidFill>
                  <a:srgbClr val="002060"/>
                </a:solidFill>
              </a:rPr>
              <a:t>Isa 65:17  "For behold, I create new heavens and a new earth; And the former shall not be remembered or come to mind. 			Isa. 65:17</a:t>
            </a:r>
          </a:p>
        </p:txBody>
      </p:sp>
      <p:sp>
        <p:nvSpPr>
          <p:cNvPr id="7" name="Oval 6">
            <a:extLst>
              <a:ext uri="{FF2B5EF4-FFF2-40B4-BE49-F238E27FC236}">
                <a16:creationId xmlns:a16="http://schemas.microsoft.com/office/drawing/2014/main" id="{05077681-B665-4986-9210-AA474BF1D4F4}"/>
              </a:ext>
            </a:extLst>
          </p:cNvPr>
          <p:cNvSpPr/>
          <p:nvPr/>
        </p:nvSpPr>
        <p:spPr>
          <a:xfrm flipH="1">
            <a:off x="7432730" y="2560119"/>
            <a:ext cx="4233284" cy="7287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47853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4501232"/>
          </a:xfrm>
          <a:prstGeom prst="rect">
            <a:avLst/>
          </a:prstGeom>
        </p:spPr>
        <p:txBody>
          <a:bodyPr wrap="square">
            <a:spAutoFit/>
          </a:bodyPr>
          <a:lstStyle/>
          <a:p>
            <a:pPr algn="ctr">
              <a:spcAft>
                <a:spcPts val="300"/>
              </a:spcAft>
            </a:pPr>
            <a:r>
              <a:rPr lang="en-US" sz="4000" b="1" dirty="0"/>
              <a:t>The Kingdom Prophecies</a:t>
            </a:r>
          </a:p>
          <a:p>
            <a:pPr>
              <a:spcAft>
                <a:spcPts val="300"/>
              </a:spcAft>
            </a:pPr>
            <a:r>
              <a:rPr lang="en-US" sz="3200" b="1" dirty="0"/>
              <a:t>    Isaiah 62:1-3; 65:17</a:t>
            </a:r>
          </a:p>
          <a:p>
            <a:pPr marL="285750" indent="-230188">
              <a:spcAft>
                <a:spcPts val="300"/>
              </a:spcAft>
              <a:buFont typeface="Arial" panose="020B0604020202020204" pitchFamily="34" charset="0"/>
              <a:buChar char="•"/>
              <a:tabLst>
                <a:tab pos="628650" algn="l"/>
              </a:tabLst>
            </a:pPr>
            <a:r>
              <a:rPr lang="en-US" sz="2400" b="1" dirty="0"/>
              <a:t>Righteousness &amp; Salvation</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Gentiles shall see it</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A New name given by God</a:t>
            </a:r>
          </a:p>
          <a:p>
            <a:pPr marL="285750" indent="-230188">
              <a:spcAft>
                <a:spcPts val="300"/>
              </a:spcAft>
              <a:buFont typeface="Arial" panose="020B0604020202020204" pitchFamily="34" charset="0"/>
              <a:buChar char="•"/>
              <a:tabLst>
                <a:tab pos="628650" algn="l"/>
              </a:tabLst>
            </a:pPr>
            <a:endParaRPr lang="en-US" sz="2400" b="1" dirty="0"/>
          </a:p>
          <a:p>
            <a:pPr marL="285750" indent="-230188">
              <a:spcAft>
                <a:spcPts val="300"/>
              </a:spcAft>
              <a:buFont typeface="Arial" panose="020B0604020202020204" pitchFamily="34" charset="0"/>
              <a:buChar char="•"/>
              <a:tabLst>
                <a:tab pos="628650" algn="l"/>
              </a:tabLst>
            </a:pPr>
            <a:r>
              <a:rPr lang="en-US" sz="2400" b="1" dirty="0"/>
              <a:t>End of former things and the</a:t>
            </a:r>
          </a:p>
          <a:p>
            <a:pPr marL="55562">
              <a:spcAft>
                <a:spcPts val="300"/>
              </a:spcAft>
              <a:tabLst>
                <a:tab pos="628650" algn="l"/>
              </a:tabLst>
            </a:pPr>
            <a:r>
              <a:rPr lang="en-US" sz="2400" b="1" dirty="0"/>
              <a:t>   beginning new things</a:t>
            </a:r>
            <a:endParaRPr lang="en-US" sz="1200" b="1" dirty="0">
              <a:solidFill>
                <a:schemeClr val="tx1"/>
              </a:solidFill>
              <a:latin typeface="Calibri" panose="020F0502020204030204" pitchFamily="34" charset="0"/>
            </a:endParaRPr>
          </a:p>
        </p:txBody>
      </p:sp>
      <p:sp>
        <p:nvSpPr>
          <p:cNvPr id="6" name="Rectangle 5">
            <a:extLst>
              <a:ext uri="{FF2B5EF4-FFF2-40B4-BE49-F238E27FC236}">
                <a16:creationId xmlns:a16="http://schemas.microsoft.com/office/drawing/2014/main" id="{87960A51-A595-4739-A398-49371A74217C}"/>
              </a:ext>
            </a:extLst>
          </p:cNvPr>
          <p:cNvSpPr/>
          <p:nvPr/>
        </p:nvSpPr>
        <p:spPr>
          <a:xfrm>
            <a:off x="5172364" y="1145309"/>
            <a:ext cx="6363854" cy="4058318"/>
          </a:xfrm>
          <a:prstGeom prst="rect">
            <a:avLst/>
          </a:prstGeom>
          <a:solidFill>
            <a:schemeClr val="accent1">
              <a:lumMod val="20000"/>
              <a:lumOff val="80000"/>
            </a:schemeClr>
          </a:solidFill>
          <a:ln w="1143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800" b="1" dirty="0">
                <a:solidFill>
                  <a:srgbClr val="002060"/>
                </a:solidFill>
              </a:rPr>
              <a:t>Isa 62:1  For Zion's sake I will not hold My peace, And for Jerusalem's sake I will not rest, Until her righteousness goes forth as brightness, And her salvation as a lamp that burns. </a:t>
            </a:r>
          </a:p>
          <a:p>
            <a:pPr algn="just"/>
            <a:r>
              <a:rPr lang="en-US" sz="1800" b="1" dirty="0">
                <a:solidFill>
                  <a:srgbClr val="002060"/>
                </a:solidFill>
              </a:rPr>
              <a:t>Isa 62:2  The Gentiles shall see your righteousness, And all kings your glory. You shall be called by a new name, Which the mouth of the LORD will name. </a:t>
            </a:r>
          </a:p>
          <a:p>
            <a:pPr algn="just"/>
            <a:r>
              <a:rPr lang="en-US" sz="1800" b="1" dirty="0">
                <a:solidFill>
                  <a:srgbClr val="002060"/>
                </a:solidFill>
              </a:rPr>
              <a:t>Isa 62:3  You shall also be a crown of glory In the hand of the LORD, And a royal diadem In the hand of your God. 				Isa. 62:1-3</a:t>
            </a:r>
          </a:p>
          <a:p>
            <a:pPr algn="just"/>
            <a:endParaRPr lang="en-US" sz="600" b="1" dirty="0">
              <a:solidFill>
                <a:srgbClr val="002060"/>
              </a:solidFill>
            </a:endParaRPr>
          </a:p>
          <a:p>
            <a:pPr algn="just"/>
            <a:endParaRPr lang="en-US" sz="600" b="1" dirty="0">
              <a:solidFill>
                <a:srgbClr val="002060"/>
              </a:solidFill>
            </a:endParaRPr>
          </a:p>
          <a:p>
            <a:pPr algn="just"/>
            <a:r>
              <a:rPr lang="en-US" sz="1800" b="1" dirty="0">
                <a:solidFill>
                  <a:srgbClr val="002060"/>
                </a:solidFill>
              </a:rPr>
              <a:t>Isa 65:17  "For behold, I create new heavens and a new earth; And the former shall not be remembered or come to mind. 			Isa. 65:17</a:t>
            </a:r>
          </a:p>
        </p:txBody>
      </p:sp>
      <p:sp>
        <p:nvSpPr>
          <p:cNvPr id="7" name="Oval 6">
            <a:extLst>
              <a:ext uri="{FF2B5EF4-FFF2-40B4-BE49-F238E27FC236}">
                <a16:creationId xmlns:a16="http://schemas.microsoft.com/office/drawing/2014/main" id="{05077681-B665-4986-9210-AA474BF1D4F4}"/>
              </a:ext>
            </a:extLst>
          </p:cNvPr>
          <p:cNvSpPr/>
          <p:nvPr/>
        </p:nvSpPr>
        <p:spPr>
          <a:xfrm flipH="1">
            <a:off x="5938651" y="4461534"/>
            <a:ext cx="4739177" cy="3492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3E298C85-6F3F-421A-9257-3C0745A58B6E}"/>
              </a:ext>
            </a:extLst>
          </p:cNvPr>
          <p:cNvSpPr/>
          <p:nvPr/>
        </p:nvSpPr>
        <p:spPr>
          <a:xfrm flipH="1">
            <a:off x="6489256" y="4232787"/>
            <a:ext cx="4763762" cy="2731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0150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B0187E5-0597-4C12-B4A7-34F57425CE77}"/>
              </a:ext>
            </a:extLst>
          </p:cNvPr>
          <p:cNvPicPr>
            <a:picLocks noChangeAspect="1"/>
          </p:cNvPicPr>
          <p:nvPr/>
        </p:nvPicPr>
        <p:blipFill>
          <a:blip r:embed="rId3"/>
          <a:stretch>
            <a:fillRect/>
          </a:stretch>
        </p:blipFill>
        <p:spPr>
          <a:xfrm>
            <a:off x="228601" y="265342"/>
            <a:ext cx="8485415" cy="6364061"/>
          </a:xfrm>
          <a:prstGeom prst="rect">
            <a:avLst/>
          </a:prstGeom>
        </p:spPr>
      </p:pic>
    </p:spTree>
    <p:extLst>
      <p:ext uri="{BB962C8B-B14F-4D97-AF65-F5344CB8AC3E}">
        <p14:creationId xmlns:p14="http://schemas.microsoft.com/office/powerpoint/2010/main" val="640746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6286336"/>
          </a:xfrm>
          <a:prstGeom prst="rect">
            <a:avLst/>
          </a:prstGeom>
        </p:spPr>
        <p:txBody>
          <a:bodyPr wrap="square">
            <a:spAutoFit/>
          </a:bodyPr>
          <a:lstStyle/>
          <a:p>
            <a:pPr algn="ctr">
              <a:spcAft>
                <a:spcPts val="300"/>
              </a:spcAft>
            </a:pPr>
            <a:r>
              <a:rPr lang="en-US" sz="4000" b="1" dirty="0"/>
              <a:t>Background Events in Biblical History</a:t>
            </a:r>
            <a:endParaRPr lang="en-US" sz="1800" b="1" dirty="0">
              <a:solidFill>
                <a:schemeClr val="tx1"/>
              </a:solidFill>
              <a:latin typeface="Calibri" panose="020F0502020204030204" pitchFamily="34" charset="0"/>
            </a:endParaRP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Creation-Adam, Eve, Sin—Separation from God</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Flood—Noah, The Ark—God’s Judgment against Sin</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Beginning of the “Nation”—Abram, Isaac, Jacob (Israel)—3 Promises</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“Nation” into Egypt—Joseph, Famine—</a:t>
            </a:r>
            <a:r>
              <a:rPr lang="en-US" sz="3000" b="1" i="1" dirty="0">
                <a:solidFill>
                  <a:schemeClr val="tx1"/>
                </a:solidFill>
                <a:latin typeface="Calibri" panose="020F0502020204030204" pitchFamily="34" charset="0"/>
              </a:rPr>
              <a:t>ISRAEL-</a:t>
            </a:r>
            <a:r>
              <a:rPr lang="en-US" sz="3000" b="1" dirty="0" err="1">
                <a:solidFill>
                  <a:schemeClr val="tx1"/>
                </a:solidFill>
                <a:latin typeface="Calibri" panose="020F0502020204030204" pitchFamily="34" charset="0"/>
              </a:rPr>
              <a:t>ites</a:t>
            </a:r>
            <a:r>
              <a:rPr lang="en-US" sz="3000" b="1" dirty="0">
                <a:solidFill>
                  <a:schemeClr val="tx1"/>
                </a:solidFill>
                <a:latin typeface="Calibri" panose="020F0502020204030204" pitchFamily="34" charset="0"/>
              </a:rPr>
              <a:t> to Egypt</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The Exodus—Moses—Nation heads toward the promised land</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Promised Land—Joshua—Land taken and divided to ISRAEL-</a:t>
            </a:r>
            <a:r>
              <a:rPr lang="en-US" sz="3000" b="1" dirty="0" err="1">
                <a:solidFill>
                  <a:schemeClr val="tx1"/>
                </a:solidFill>
                <a:latin typeface="Calibri" panose="020F0502020204030204" pitchFamily="34" charset="0"/>
              </a:rPr>
              <a:t>itles</a:t>
            </a:r>
            <a:endParaRPr lang="en-US" sz="3000" b="1" dirty="0">
              <a:solidFill>
                <a:schemeClr val="tx1"/>
              </a:solidFill>
              <a:latin typeface="Calibri" panose="020F0502020204030204" pitchFamily="34" charset="0"/>
            </a:endParaRP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First Government—Judges (15), 350 years—Nation adopts idols</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Second Government—Saul, David, Solomon (120 </a:t>
            </a:r>
            <a:r>
              <a:rPr lang="en-US" sz="3000" b="1" dirty="0" err="1">
                <a:solidFill>
                  <a:schemeClr val="tx1"/>
                </a:solidFill>
                <a:latin typeface="Calibri" panose="020F0502020204030204" pitchFamily="34" charset="0"/>
              </a:rPr>
              <a:t>yr</a:t>
            </a:r>
            <a:r>
              <a:rPr lang="en-US" sz="3000" b="1" dirty="0">
                <a:solidFill>
                  <a:schemeClr val="tx1"/>
                </a:solidFill>
                <a:latin typeface="Calibri" panose="020F0502020204030204" pitchFamily="34" charset="0"/>
              </a:rPr>
              <a:t>)—Tribes united</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Division of the Nation—North=Israel (10 tribes); South=Judah (2) </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Captivity of the “Northern” Nation—Israel to Assyria (931 B.C.)</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Captivity of the “Southern” Nation—Judah to Babylon (606 B.C.)</a:t>
            </a:r>
          </a:p>
          <a:p>
            <a:pPr marL="457200" indent="-457200">
              <a:buFont typeface="Arial" panose="020B0604020202020204" pitchFamily="34" charset="0"/>
              <a:buChar char="•"/>
            </a:pPr>
            <a:r>
              <a:rPr lang="en-US" sz="3000" b="1" dirty="0">
                <a:solidFill>
                  <a:schemeClr val="tx1"/>
                </a:solidFill>
                <a:latin typeface="Calibri" panose="020F0502020204030204" pitchFamily="34" charset="0"/>
              </a:rPr>
              <a:t>Return from Captivity—All tribes, primarily Judah (536. B.C.)</a:t>
            </a:r>
            <a:endParaRPr lang="en-US" sz="3000" b="1" dirty="0"/>
          </a:p>
        </p:txBody>
      </p:sp>
    </p:spTree>
    <p:extLst>
      <p:ext uri="{BB962C8B-B14F-4D97-AF65-F5344CB8AC3E}">
        <p14:creationId xmlns:p14="http://schemas.microsoft.com/office/powerpoint/2010/main" val="2828017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pic>
        <p:nvPicPr>
          <p:cNvPr id="6" name="Picture 5">
            <a:extLst>
              <a:ext uri="{FF2B5EF4-FFF2-40B4-BE49-F238E27FC236}">
                <a16:creationId xmlns:a16="http://schemas.microsoft.com/office/drawing/2014/main" id="{B85E1F29-4893-4C3D-944D-BC93E7836AE5}"/>
              </a:ext>
            </a:extLst>
          </p:cNvPr>
          <p:cNvPicPr>
            <a:picLocks noChangeAspect="1"/>
          </p:cNvPicPr>
          <p:nvPr/>
        </p:nvPicPr>
        <p:blipFill>
          <a:blip r:embed="rId3"/>
          <a:stretch>
            <a:fillRect/>
          </a:stretch>
        </p:blipFill>
        <p:spPr>
          <a:xfrm>
            <a:off x="238021" y="247909"/>
            <a:ext cx="8465112" cy="6348834"/>
          </a:xfrm>
          <a:prstGeom prst="rect">
            <a:avLst/>
          </a:prstGeom>
        </p:spPr>
      </p:pic>
      <p:sp>
        <p:nvSpPr>
          <p:cNvPr id="4" name="Oval 3">
            <a:extLst>
              <a:ext uri="{FF2B5EF4-FFF2-40B4-BE49-F238E27FC236}">
                <a16:creationId xmlns:a16="http://schemas.microsoft.com/office/drawing/2014/main" id="{19072F39-321E-4FE2-B0FD-0023713EEBAF}"/>
              </a:ext>
            </a:extLst>
          </p:cNvPr>
          <p:cNvSpPr/>
          <p:nvPr/>
        </p:nvSpPr>
        <p:spPr>
          <a:xfrm rot="1622235">
            <a:off x="3703782" y="3592940"/>
            <a:ext cx="2493818" cy="895927"/>
          </a:xfrm>
          <a:prstGeom prst="ellipse">
            <a:avLst/>
          </a:prstGeom>
          <a:solidFill>
            <a:srgbClr val="7080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ASSYRIA</a:t>
            </a:r>
          </a:p>
        </p:txBody>
      </p:sp>
      <p:sp>
        <p:nvSpPr>
          <p:cNvPr id="7" name="Oval 6">
            <a:extLst>
              <a:ext uri="{FF2B5EF4-FFF2-40B4-BE49-F238E27FC236}">
                <a16:creationId xmlns:a16="http://schemas.microsoft.com/office/drawing/2014/main" id="{D83B5C6A-3051-4820-AEAF-9F1081275ECF}"/>
              </a:ext>
            </a:extLst>
          </p:cNvPr>
          <p:cNvSpPr/>
          <p:nvPr/>
        </p:nvSpPr>
        <p:spPr>
          <a:xfrm rot="19429684">
            <a:off x="2306386" y="3209631"/>
            <a:ext cx="1570182" cy="720437"/>
          </a:xfrm>
          <a:prstGeom prst="ellipse">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SYRIA</a:t>
            </a:r>
          </a:p>
        </p:txBody>
      </p:sp>
    </p:spTree>
    <p:extLst>
      <p:ext uri="{BB962C8B-B14F-4D97-AF65-F5344CB8AC3E}">
        <p14:creationId xmlns:p14="http://schemas.microsoft.com/office/powerpoint/2010/main" val="516994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1195199"/>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020550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1195199"/>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933845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1579920"/>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573088" indent="-571500">
              <a:spcAft>
                <a:spcPts val="2400"/>
              </a:spcAft>
              <a:buFont typeface="Arial" panose="020B0604020202020204" pitchFamily="34" charset="0"/>
              <a:buChar char="•"/>
              <a:tabLst>
                <a:tab pos="628650" algn="l"/>
              </a:tabLst>
            </a:pPr>
            <a:r>
              <a:rPr lang="en-US" sz="3600" b="1" dirty="0"/>
              <a:t>What did he see?</a:t>
            </a: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385160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A72929F2-AB3E-4B47-83EA-543C0CBB6EC9}"/>
              </a:ext>
            </a:extLst>
          </p:cNvPr>
          <p:cNvCxnSpPr>
            <a:cxnSpLocks/>
          </p:cNvCxnSpPr>
          <p:nvPr/>
        </p:nvCxnSpPr>
        <p:spPr>
          <a:xfrm flipV="1">
            <a:off x="1080664" y="2227568"/>
            <a:ext cx="0" cy="70339"/>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40C108E-47EF-4059-9E42-0F760BA5662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5" name="Rectangle 4">
            <a:extLst>
              <a:ext uri="{FF2B5EF4-FFF2-40B4-BE49-F238E27FC236}">
                <a16:creationId xmlns:a16="http://schemas.microsoft.com/office/drawing/2014/main" id="{62D02328-1928-4689-9777-C1ECBA9C70CF}"/>
              </a:ext>
            </a:extLst>
          </p:cNvPr>
          <p:cNvSpPr/>
          <p:nvPr/>
        </p:nvSpPr>
        <p:spPr>
          <a:xfrm>
            <a:off x="110836" y="138546"/>
            <a:ext cx="11979564" cy="6582929"/>
          </a:xfrm>
          <a:prstGeom prst="rect">
            <a:avLst/>
          </a:prstGeom>
          <a:solidFill>
            <a:schemeClr val="accent1">
              <a:lumMod val="40000"/>
              <a:lumOff val="60000"/>
            </a:schemeClr>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6515041-E353-4ADB-BC6D-5FD5CFB9173B}"/>
              </a:ext>
            </a:extLst>
          </p:cNvPr>
          <p:cNvSpPr/>
          <p:nvPr/>
        </p:nvSpPr>
        <p:spPr>
          <a:xfrm>
            <a:off x="240632" y="309503"/>
            <a:ext cx="11662610" cy="2918748"/>
          </a:xfrm>
          <a:prstGeom prst="rect">
            <a:avLst/>
          </a:prstGeom>
        </p:spPr>
        <p:txBody>
          <a:bodyPr wrap="square">
            <a:spAutoFit/>
          </a:bodyPr>
          <a:lstStyle/>
          <a:p>
            <a:pPr algn="ctr">
              <a:spcAft>
                <a:spcPts val="500"/>
              </a:spcAft>
            </a:pPr>
            <a:r>
              <a:rPr lang="en-US" sz="4000" b="1" dirty="0"/>
              <a:t>The Call of Isaiah – Isaiah 6</a:t>
            </a:r>
            <a:endParaRPr lang="en-US" sz="3200" b="1" dirty="0"/>
          </a:p>
          <a:p>
            <a:pPr>
              <a:spcAft>
                <a:spcPts val="300"/>
              </a:spcAft>
            </a:pPr>
            <a:endParaRPr lang="en-US" b="1" dirty="0"/>
          </a:p>
          <a:p>
            <a:pPr marL="573088" indent="-571500">
              <a:spcAft>
                <a:spcPts val="2400"/>
              </a:spcAft>
              <a:buFont typeface="Arial" panose="020B0604020202020204" pitchFamily="34" charset="0"/>
              <a:buChar char="•"/>
              <a:tabLst>
                <a:tab pos="628650" algn="l"/>
              </a:tabLst>
            </a:pPr>
            <a:r>
              <a:rPr lang="en-US" sz="3600" b="1" dirty="0"/>
              <a:t>What did he see?</a:t>
            </a:r>
          </a:p>
          <a:p>
            <a:pPr marL="573088" indent="-571500">
              <a:spcAft>
                <a:spcPts val="2400"/>
              </a:spcAft>
              <a:buFont typeface="Arial" panose="020B0604020202020204" pitchFamily="34" charset="0"/>
              <a:buChar char="•"/>
              <a:tabLst>
                <a:tab pos="628650" algn="l"/>
              </a:tabLst>
            </a:pPr>
            <a:r>
              <a:rPr lang="en-US" sz="3600" b="1" dirty="0"/>
              <a:t>What did he hear?</a:t>
            </a:r>
          </a:p>
          <a:p>
            <a:pPr marL="858838" indent="-571500">
              <a:buFont typeface="Arial" panose="020B0604020202020204" pitchFamily="34" charset="0"/>
              <a:buChar char="•"/>
              <a:tabLst>
                <a:tab pos="628650" algn="l"/>
              </a:tabLst>
            </a:pPr>
            <a:endParaRPr lang="en-US" sz="11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21798800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736</Words>
  <Application>Microsoft Office PowerPoint</Application>
  <PresentationFormat>Widescreen</PresentationFormat>
  <Paragraphs>247</Paragraphs>
  <Slides>26</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cp:lastModifiedBy>
  <cp:revision>209</cp:revision>
  <cp:lastPrinted>2019-07-10T22:05:35Z</cp:lastPrinted>
  <dcterms:modified xsi:type="dcterms:W3CDTF">2019-07-17T21:17:44Z</dcterms:modified>
</cp:coreProperties>
</file>