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3" r:id="rId4"/>
    <p:sldId id="264" r:id="rId5"/>
    <p:sldId id="265"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1E"/>
    <a:srgbClr val="FEF9BC"/>
    <a:srgbClr val="1C0C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111" d="100"/>
          <a:sy n="111" d="100"/>
        </p:scale>
        <p:origin x="30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531-2F13-4C2E-BDAD-7AD6C4F7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F7236-BE33-4862-BA7D-70668885A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8C691-0C48-44AD-B79C-B4242F5899C4}"/>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5" name="Footer Placeholder 4">
            <a:extLst>
              <a:ext uri="{FF2B5EF4-FFF2-40B4-BE49-F238E27FC236}">
                <a16:creationId xmlns:a16="http://schemas.microsoft.com/office/drawing/2014/main" id="{A2B017CD-6753-477A-A348-D44BC9CCF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F95A9-5C3F-43D5-887F-9763742D8DE8}"/>
              </a:ext>
            </a:extLst>
          </p:cNvPr>
          <p:cNvSpPr>
            <a:spLocks noGrp="1"/>
          </p:cNvSpPr>
          <p:nvPr>
            <p:ph type="sldNum" sz="quarter" idx="12"/>
          </p:nvPr>
        </p:nvSpPr>
        <p:spPr/>
        <p:txBody>
          <a:bodyPr/>
          <a:lstStyle/>
          <a:p>
            <a:fld id="{598AC252-BFA4-4FDA-9ACA-B4B16146F0BA}" type="slidenum">
              <a:rPr lang="en-US" smtClean="0"/>
              <a:t>‹#›</a:t>
            </a:fld>
            <a:endParaRPr lang="en-US"/>
          </a:p>
        </p:txBody>
      </p:sp>
      <p:pic>
        <p:nvPicPr>
          <p:cNvPr id="8" name="Picture 7" descr="A close up of text on a black background&#10;&#10;Description automatically generated">
            <a:extLst>
              <a:ext uri="{FF2B5EF4-FFF2-40B4-BE49-F238E27FC236}">
                <a16:creationId xmlns:a16="http://schemas.microsoft.com/office/drawing/2014/main" id="{B8709F0B-D677-444C-8F93-27937008E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67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AF1-95D8-434B-B2D5-EB1DEDEFA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7FC6D-7339-4462-AAC8-6A9373D45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DA8AE-BD90-4B66-97AA-3819EE252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E8C4F-3BC1-4EA0-883E-731B30DDE946}"/>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6" name="Footer Placeholder 5">
            <a:extLst>
              <a:ext uri="{FF2B5EF4-FFF2-40B4-BE49-F238E27FC236}">
                <a16:creationId xmlns:a16="http://schemas.microsoft.com/office/drawing/2014/main" id="{AE05C7DC-EC3C-4BE9-A958-DA7471E6E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D65D3-FC7D-4505-81AA-E41B10AACD5F}"/>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705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EDC-64F5-4B4C-8834-1C266791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5EDC7E-A152-4AB7-99CE-BECD8D480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5793-A447-4448-9A6B-8D196A72D40D}"/>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5" name="Footer Placeholder 4">
            <a:extLst>
              <a:ext uri="{FF2B5EF4-FFF2-40B4-BE49-F238E27FC236}">
                <a16:creationId xmlns:a16="http://schemas.microsoft.com/office/drawing/2014/main" id="{A86C47DE-4A20-4C1C-A458-48831D475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63BF1-A3D2-48EB-B82E-746E331391DA}"/>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88137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8037D-B11E-4D00-BB55-05F66FA0D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E195E-04E2-4726-8420-499137801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E61EC-A8A6-4E69-A9CB-EDF25B80AC76}"/>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5" name="Footer Placeholder 4">
            <a:extLst>
              <a:ext uri="{FF2B5EF4-FFF2-40B4-BE49-F238E27FC236}">
                <a16:creationId xmlns:a16="http://schemas.microsoft.com/office/drawing/2014/main" id="{EA629B7D-CA81-4545-B81E-5641B5FF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338852-CC4F-4997-A8D3-1EC92944CD04}"/>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0909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sitting, yellow, table, green&#10;&#10;Description automatically generated">
            <a:extLst>
              <a:ext uri="{FF2B5EF4-FFF2-40B4-BE49-F238E27FC236}">
                <a16:creationId xmlns:a16="http://schemas.microsoft.com/office/drawing/2014/main" id="{A2612C06-B24F-4469-A3D4-4998C50C1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993058"/>
            <a:ext cx="11918535" cy="697630"/>
          </a:xfrm>
          <a:solidFill>
            <a:srgbClr val="2E211E"/>
          </a:solidFill>
          <a:effectLst>
            <a:softEdge rad="63500"/>
          </a:effectLst>
        </p:spPr>
        <p:txBody>
          <a:bodyPr/>
          <a:lstStyle>
            <a:lvl1pPr algn="ctr">
              <a:defRPr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871529"/>
            <a:ext cx="11918535" cy="4886548"/>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975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picture containing sitting, table, green, food&#10;&#10;Description automatically generated">
            <a:extLst>
              <a:ext uri="{FF2B5EF4-FFF2-40B4-BE49-F238E27FC236}">
                <a16:creationId xmlns:a16="http://schemas.microsoft.com/office/drawing/2014/main" id="{0E6E731E-F3D9-4549-9F83-81D09AAEB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87DD5B-D276-4D12-9DC0-61B47CB15DBA}"/>
              </a:ext>
            </a:extLst>
          </p:cNvPr>
          <p:cNvSpPr>
            <a:spLocks noGrp="1"/>
          </p:cNvSpPr>
          <p:nvPr>
            <p:ph type="title"/>
          </p:nvPr>
        </p:nvSpPr>
        <p:spPr>
          <a:xfrm>
            <a:off x="127819" y="899052"/>
            <a:ext cx="11918535" cy="697630"/>
          </a:xfrm>
          <a:solidFill>
            <a:srgbClr val="FEF9BC"/>
          </a:solidFill>
          <a:ln w="28575">
            <a:solidFill>
              <a:schemeClr val="tx1"/>
            </a:solidFill>
          </a:ln>
          <a:effectLst/>
        </p:spPr>
        <p:txBody>
          <a:bodyPr/>
          <a:lstStyle>
            <a:lvl1pPr algn="ctr">
              <a:defRPr b="1">
                <a:solidFill>
                  <a:srgbClr val="2E211E"/>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538EC6E-9C44-4DB7-83F5-C00BC07C87BF}"/>
              </a:ext>
            </a:extLst>
          </p:cNvPr>
          <p:cNvSpPr>
            <a:spLocks noGrp="1"/>
          </p:cNvSpPr>
          <p:nvPr>
            <p:ph idx="1"/>
          </p:nvPr>
        </p:nvSpPr>
        <p:spPr>
          <a:xfrm>
            <a:off x="273465" y="1700613"/>
            <a:ext cx="11918535" cy="5057464"/>
          </a:xfrm>
        </p:spPr>
        <p:txBody>
          <a:bodyPr/>
          <a:lstStyle>
            <a:lvl1pPr>
              <a:defRPr b="1">
                <a:solidFill>
                  <a:schemeClr val="bg1"/>
                </a:solidFill>
                <a:effectLst>
                  <a:outerShdw blurRad="50800" dist="50800" dir="2700000" algn="ctr" rotWithShape="0">
                    <a:schemeClr val="tx1"/>
                  </a:outerShdw>
                </a:effectLst>
              </a:defRPr>
            </a:lvl1pPr>
            <a:lvl2pPr marL="685800" indent="-228600">
              <a:buFont typeface="Calibri" panose="020F0502020204030204" pitchFamily="34" charset="0"/>
              <a:buChar char="−"/>
              <a:defRPr b="1">
                <a:solidFill>
                  <a:schemeClr val="bg1"/>
                </a:solidFill>
                <a:effectLst>
                  <a:outerShdw blurRad="50800" dist="50800" dir="2700000" algn="ctr" rotWithShape="0">
                    <a:schemeClr val="tx1"/>
                  </a:outerShdw>
                </a:effectLst>
              </a:defRPr>
            </a:lvl2pPr>
            <a:lvl3pPr>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4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ACA6-E888-495C-A10F-262CBF7FC6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5C83A-4D9B-434A-906A-BA5E63D8B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46865-9EF8-4545-AE0E-862DD8867814}"/>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5" name="Footer Placeholder 4">
            <a:extLst>
              <a:ext uri="{FF2B5EF4-FFF2-40B4-BE49-F238E27FC236}">
                <a16:creationId xmlns:a16="http://schemas.microsoft.com/office/drawing/2014/main" id="{7A4BD44B-1E67-4183-8B10-97764355A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75399-8A42-427F-821A-09A98FAA12C8}"/>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06214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3565-710C-4714-B7AA-77043CD2A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7971A-5E4C-476B-A965-7681B175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044EB-BFE4-4E38-9B56-F7C919B417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D28A8-E8C8-4EA3-8880-BCCEACC7A155}"/>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6" name="Footer Placeholder 5">
            <a:extLst>
              <a:ext uri="{FF2B5EF4-FFF2-40B4-BE49-F238E27FC236}">
                <a16:creationId xmlns:a16="http://schemas.microsoft.com/office/drawing/2014/main" id="{3A1C9FCE-747D-44F0-B109-924C593F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48044-810C-4E06-BFF2-C5198D28D1E1}"/>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4086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BF35-2C12-446E-8E23-FB70BFBAB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4AF7B-A8FA-4CEE-BC12-2C67BECEC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237591-EB42-4F25-A364-97F60AEB1E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4945D-0DAD-49F4-811A-DDA804A4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B0BD78-585F-459B-A9AB-67180D113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FC7D2-3785-4E7E-97A4-73527F54F4DE}"/>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8" name="Footer Placeholder 7">
            <a:extLst>
              <a:ext uri="{FF2B5EF4-FFF2-40B4-BE49-F238E27FC236}">
                <a16:creationId xmlns:a16="http://schemas.microsoft.com/office/drawing/2014/main" id="{E711EE7B-EF42-4241-918E-651688D87E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CAF8AF-6AE2-4E64-8679-333504BFCB1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68557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0A52-2ADD-461F-A5E5-4F4FA5038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572B-6FE6-4925-A882-54FFF1E02D3E}"/>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4" name="Footer Placeholder 3">
            <a:extLst>
              <a:ext uri="{FF2B5EF4-FFF2-40B4-BE49-F238E27FC236}">
                <a16:creationId xmlns:a16="http://schemas.microsoft.com/office/drawing/2014/main" id="{915EE290-B282-4F6D-9A15-CAB9C0925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66934-A923-4FBE-A6D0-9012D86CEEEC}"/>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322852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123F7-C040-49B1-9185-0FE1122417DE}"/>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3" name="Footer Placeholder 2">
            <a:extLst>
              <a:ext uri="{FF2B5EF4-FFF2-40B4-BE49-F238E27FC236}">
                <a16:creationId xmlns:a16="http://schemas.microsoft.com/office/drawing/2014/main" id="{10E1B12F-F6C7-49F6-96AF-5E053E34F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C4D39-97DE-4238-B27F-CBFC3D07FFC0}"/>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215904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B94-641B-4CE2-BACF-2705D516E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553300-3DFE-4204-8A03-16B5B702A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42311-D8F6-4447-8D5A-305A3BED1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A4A88-3331-455F-8413-66323F30FE28}"/>
              </a:ext>
            </a:extLst>
          </p:cNvPr>
          <p:cNvSpPr>
            <a:spLocks noGrp="1"/>
          </p:cNvSpPr>
          <p:nvPr>
            <p:ph type="dt" sz="half" idx="10"/>
          </p:nvPr>
        </p:nvSpPr>
        <p:spPr/>
        <p:txBody>
          <a:bodyPr/>
          <a:lstStyle/>
          <a:p>
            <a:fld id="{CA2AC57C-32A9-48F2-B30B-22724FF4B327}" type="datetimeFigureOut">
              <a:rPr lang="en-US" smtClean="0"/>
              <a:t>12/21/2019</a:t>
            </a:fld>
            <a:endParaRPr lang="en-US"/>
          </a:p>
        </p:txBody>
      </p:sp>
      <p:sp>
        <p:nvSpPr>
          <p:cNvPr id="6" name="Footer Placeholder 5">
            <a:extLst>
              <a:ext uri="{FF2B5EF4-FFF2-40B4-BE49-F238E27FC236}">
                <a16:creationId xmlns:a16="http://schemas.microsoft.com/office/drawing/2014/main" id="{5A0CB454-F650-4401-9B86-6097D17EE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DEDB-0542-40C9-ADDE-65D9703F4B53}"/>
              </a:ext>
            </a:extLst>
          </p:cNvPr>
          <p:cNvSpPr>
            <a:spLocks noGrp="1"/>
          </p:cNvSpPr>
          <p:nvPr>
            <p:ph type="sldNum" sz="quarter" idx="12"/>
          </p:nvPr>
        </p:nvSpPr>
        <p:spPr/>
        <p:txBody>
          <a:bodyPr/>
          <a:lstStyle/>
          <a:p>
            <a:fld id="{598AC252-BFA4-4FDA-9ACA-B4B16146F0BA}" type="slidenum">
              <a:rPr lang="en-US" smtClean="0"/>
              <a:t>‹#›</a:t>
            </a:fld>
            <a:endParaRPr lang="en-US"/>
          </a:p>
        </p:txBody>
      </p:sp>
    </p:spTree>
    <p:extLst>
      <p:ext uri="{BB962C8B-B14F-4D97-AF65-F5344CB8AC3E}">
        <p14:creationId xmlns:p14="http://schemas.microsoft.com/office/powerpoint/2010/main" val="15411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B8F6C-7F4A-4994-9730-88D1C2624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7F746-6618-46CB-AE4A-D0BAC1449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4DA0D-E9B5-4D60-857A-3A403006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AC57C-32A9-48F2-B30B-22724FF4B327}" type="datetimeFigureOut">
              <a:rPr lang="en-US" smtClean="0"/>
              <a:t>12/21/2019</a:t>
            </a:fld>
            <a:endParaRPr lang="en-US"/>
          </a:p>
        </p:txBody>
      </p:sp>
      <p:sp>
        <p:nvSpPr>
          <p:cNvPr id="5" name="Footer Placeholder 4">
            <a:extLst>
              <a:ext uri="{FF2B5EF4-FFF2-40B4-BE49-F238E27FC236}">
                <a16:creationId xmlns:a16="http://schemas.microsoft.com/office/drawing/2014/main" id="{3B9A6D77-8C31-488F-AD30-EEA54D165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12A5C3-FFD1-4F21-B562-D8F373C63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AC252-BFA4-4FDA-9ACA-B4B16146F0BA}" type="slidenum">
              <a:rPr lang="en-US" smtClean="0"/>
              <a:t>‹#›</a:t>
            </a:fld>
            <a:endParaRPr lang="en-US"/>
          </a:p>
        </p:txBody>
      </p:sp>
    </p:spTree>
    <p:extLst>
      <p:ext uri="{BB962C8B-B14F-4D97-AF65-F5344CB8AC3E}">
        <p14:creationId xmlns:p14="http://schemas.microsoft.com/office/powerpoint/2010/main" val="3671309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B5ED88-BE16-4863-94EC-190C5B94D720}"/>
              </a:ext>
            </a:extLst>
          </p:cNvPr>
          <p:cNvSpPr txBox="1"/>
          <p:nvPr/>
        </p:nvSpPr>
        <p:spPr>
          <a:xfrm>
            <a:off x="137652" y="6184490"/>
            <a:ext cx="11897032" cy="584775"/>
          </a:xfrm>
          <a:prstGeom prst="rect">
            <a:avLst/>
          </a:prstGeom>
          <a:noFill/>
        </p:spPr>
        <p:txBody>
          <a:bodyPr wrap="square" rtlCol="0">
            <a:spAutoFit/>
          </a:bodyPr>
          <a:lstStyle/>
          <a:p>
            <a:r>
              <a:rPr lang="en-US" sz="3200" b="1" dirty="0">
                <a:solidFill>
                  <a:schemeClr val="bg1"/>
                </a:solidFill>
              </a:rPr>
              <a:t>Lesson 5:  The Spiritual Gifts Measure of the Holy Spirit (Part 2)</a:t>
            </a:r>
          </a:p>
        </p:txBody>
      </p:sp>
    </p:spTree>
    <p:extLst>
      <p:ext uri="{BB962C8B-B14F-4D97-AF65-F5344CB8AC3E}">
        <p14:creationId xmlns:p14="http://schemas.microsoft.com/office/powerpoint/2010/main" val="179981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Set Duration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The Bible teaches that miracles were to last “until” “the unity of the faith” came (Eph. 4:8-13)</a:t>
            </a:r>
          </a:p>
          <a:p>
            <a:pPr lvl="1"/>
            <a:r>
              <a:rPr lang="en-US" dirty="0"/>
              <a:t>Ephesians 4:8-13 is a key passage in understanding the duration of Bible miracles</a:t>
            </a:r>
          </a:p>
          <a:p>
            <a:pPr lvl="1"/>
            <a:r>
              <a:rPr lang="en-US" dirty="0"/>
              <a:t>The occasion of the gifts is specified – when Jesus “ascended on high” (4:8)</a:t>
            </a:r>
          </a:p>
          <a:p>
            <a:pPr lvl="1"/>
            <a:r>
              <a:rPr lang="en-US" dirty="0"/>
              <a:t>The nature of the gifts is specified – miraculous functions to the leadership (4:11)</a:t>
            </a:r>
          </a:p>
          <a:p>
            <a:pPr lvl="1"/>
            <a:r>
              <a:rPr lang="en-US" dirty="0"/>
              <a:t>The purpose of these gifts is specified – for equipping &amp; edifying the church (4:12, 14)</a:t>
            </a:r>
          </a:p>
          <a:p>
            <a:pPr lvl="1"/>
            <a:r>
              <a:rPr lang="en-US" dirty="0"/>
              <a:t>The duration of these gifts is specified – the miraculous “gifts” were to last “till we all come to the unity of the faith and of the knowledge of the Son of God, to a perfect man, to the measure of the stature of the fullness of Christ” (4:13)</a:t>
            </a:r>
          </a:p>
          <a:p>
            <a:pPr lvl="2"/>
            <a:r>
              <a:rPr lang="en-US" dirty="0"/>
              <a:t>The word “till” is from the Greek </a:t>
            </a:r>
            <a:r>
              <a:rPr lang="en-US" i="1" dirty="0" err="1"/>
              <a:t>mechri</a:t>
            </a:r>
            <a:r>
              <a:rPr lang="en-US" dirty="0"/>
              <a:t>, which is a “marker of continuance in time up to a point…the point at which something ends or finishes”</a:t>
            </a:r>
          </a:p>
          <a:p>
            <a:pPr lvl="2"/>
            <a:r>
              <a:rPr lang="en-US" dirty="0"/>
              <a:t>Miracles would terminate when “the unity of the faith” came (cf. Gal. 1:11+1:23; Jude 3)</a:t>
            </a:r>
          </a:p>
          <a:p>
            <a:pPr lvl="2"/>
            <a:r>
              <a:rPr lang="en-US" dirty="0"/>
              <a:t>The conclusion that miracles (including spiritual gifts) would cease </a:t>
            </a:r>
            <a:br>
              <a:rPr lang="en-US" dirty="0"/>
            </a:br>
            <a:r>
              <a:rPr lang="en-US" dirty="0"/>
              <a:t>in the first century is unavoidable in this passage</a:t>
            </a:r>
          </a:p>
        </p:txBody>
      </p:sp>
    </p:spTree>
    <p:extLst>
      <p:ext uri="{BB962C8B-B14F-4D97-AF65-F5344CB8AC3E}">
        <p14:creationId xmlns:p14="http://schemas.microsoft.com/office/powerpoint/2010/main" val="27740962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Set Duration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The Bible teaches miracles were to last until “that which is perfect” came (1 Cor. 13:8-13)</a:t>
            </a:r>
          </a:p>
          <a:p>
            <a:pPr lvl="1"/>
            <a:r>
              <a:rPr lang="en-US" dirty="0"/>
              <a:t>1 Corinthians 13:8-13 is a key passage in understanding the duration of Bible miracles</a:t>
            </a:r>
          </a:p>
          <a:p>
            <a:pPr lvl="1"/>
            <a:r>
              <a:rPr lang="en-US" dirty="0"/>
              <a:t>1 Corinthians 13 is in the middle of 3 chapters on miraculous gifts of the Holy Spirit</a:t>
            </a:r>
          </a:p>
          <a:p>
            <a:pPr lvl="2"/>
            <a:r>
              <a:rPr lang="en-US" dirty="0"/>
              <a:t>Chapter 12 emphasizes the presence or existence of the miraculous, spiritual gifts</a:t>
            </a:r>
            <a:br>
              <a:rPr lang="en-US" dirty="0"/>
            </a:br>
            <a:r>
              <a:rPr lang="en-US" dirty="0"/>
              <a:t>    -  They are introduced and listed, with an emphasis on their origin and unity</a:t>
            </a:r>
          </a:p>
          <a:p>
            <a:pPr lvl="2"/>
            <a:r>
              <a:rPr lang="en-US" dirty="0"/>
              <a:t>Chapter 13 emphasizes the passing or expiration of the miraculous, spiritual gifts</a:t>
            </a:r>
            <a:br>
              <a:rPr lang="en-US" dirty="0"/>
            </a:br>
            <a:r>
              <a:rPr lang="en-US" dirty="0"/>
              <a:t>    -  They are contrasted with agape love, which is permanent and enduring</a:t>
            </a:r>
          </a:p>
          <a:p>
            <a:pPr lvl="2"/>
            <a:r>
              <a:rPr lang="en-US" dirty="0"/>
              <a:t>Chapter 14 emphasizes the practice or exercise of the miraculous, spiritual gifts</a:t>
            </a:r>
            <a:br>
              <a:rPr lang="en-US" dirty="0"/>
            </a:br>
            <a:r>
              <a:rPr lang="en-US" dirty="0"/>
              <a:t>    -  They are regulated in their use, with an emphasis on decency and order</a:t>
            </a:r>
          </a:p>
          <a:p>
            <a:pPr lvl="1"/>
            <a:r>
              <a:rPr lang="en-US" dirty="0"/>
              <a:t>The inferiority of these gifts is specified – the miraculous “gifts” were inferior to the “greatest” of God’s enduring gifts – </a:t>
            </a:r>
            <a:r>
              <a:rPr lang="en-US" i="1" dirty="0"/>
              <a:t>agape</a:t>
            </a:r>
            <a:r>
              <a:rPr lang="en-US" dirty="0"/>
              <a:t> love (12:31-13:13)</a:t>
            </a:r>
          </a:p>
        </p:txBody>
      </p:sp>
    </p:spTree>
    <p:extLst>
      <p:ext uri="{BB962C8B-B14F-4D97-AF65-F5344CB8AC3E}">
        <p14:creationId xmlns:p14="http://schemas.microsoft.com/office/powerpoint/2010/main" val="1110292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Set Duration</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The Bible teaches miracles were to last until “that which is perfect” came (1 Cor. 13:8-13)</a:t>
            </a:r>
          </a:p>
          <a:p>
            <a:pPr lvl="1"/>
            <a:r>
              <a:rPr lang="en-US" dirty="0"/>
              <a:t>The duration of these gifts is specified (13:8-13)</a:t>
            </a:r>
          </a:p>
          <a:p>
            <a:pPr lvl="2"/>
            <a:r>
              <a:rPr lang="en-US" dirty="0"/>
              <a:t>Paul sets forth a great contrast, which demands that a change is forthcoming (13:8-13)</a:t>
            </a:r>
          </a:p>
          <a:p>
            <a:pPr lvl="2"/>
            <a:r>
              <a:rPr lang="en-US" dirty="0"/>
              <a:t>Paul sets forth clearly “that which is in part” and its temporary nature (13:9, 10, 12)</a:t>
            </a:r>
          </a:p>
          <a:p>
            <a:pPr lvl="2"/>
            <a:r>
              <a:rPr lang="en-US" dirty="0"/>
              <a:t>Paul sets forth the time “when” these gifts would pass away (13:10)</a:t>
            </a:r>
          </a:p>
          <a:p>
            <a:pPr lvl="1"/>
            <a:r>
              <a:rPr lang="en-US" dirty="0"/>
              <a:t>Put all of the evidence together:</a:t>
            </a:r>
          </a:p>
          <a:p>
            <a:pPr lvl="2"/>
            <a:r>
              <a:rPr lang="en-US" dirty="0"/>
              <a:t>For a time, God’s will was being revealed “part” by “part” through miraculous powers of the Spirit upon early Christians</a:t>
            </a:r>
          </a:p>
          <a:p>
            <a:pPr lvl="2"/>
            <a:r>
              <a:rPr lang="en-US" dirty="0"/>
              <a:t>But, “when” the whole, complete, full, perfect revelation of God’s will would “come,” “then” the part-by-part revelation (miraculous gifts) would cease</a:t>
            </a:r>
          </a:p>
          <a:p>
            <a:pPr lvl="2"/>
            <a:r>
              <a:rPr lang="en-US" dirty="0"/>
              <a:t>God’s revelation was complete upon the writing of the book of Revelation</a:t>
            </a:r>
          </a:p>
          <a:p>
            <a:pPr lvl="2"/>
            <a:r>
              <a:rPr lang="en-US" dirty="0"/>
              <a:t>At that point, revelation ceased; therefore, at that point, miraculous gifts ceased</a:t>
            </a:r>
          </a:p>
          <a:p>
            <a:pPr lvl="2"/>
            <a:r>
              <a:rPr lang="en-US" dirty="0"/>
              <a:t>Miraculous, spiritual gifts no longer exist today</a:t>
            </a:r>
          </a:p>
          <a:p>
            <a:pPr lvl="1"/>
            <a:endParaRPr lang="en-US" dirty="0"/>
          </a:p>
        </p:txBody>
      </p:sp>
    </p:spTree>
    <p:extLst>
      <p:ext uri="{BB962C8B-B14F-4D97-AF65-F5344CB8AC3E}">
        <p14:creationId xmlns:p14="http://schemas.microsoft.com/office/powerpoint/2010/main" val="3743530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Measure of the Spirit Has Ceased</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fontScale="92500" lnSpcReduction="10000"/>
          </a:bodyPr>
          <a:lstStyle/>
          <a:p>
            <a:r>
              <a:rPr lang="en-US" dirty="0"/>
              <a:t>Miraculous gifts of the Holy Spirit were inherently connected to the apostles</a:t>
            </a:r>
          </a:p>
          <a:p>
            <a:pPr lvl="1"/>
            <a:r>
              <a:rPr lang="en-US" dirty="0"/>
              <a:t>They were endowed upon the apostles through the baptism of the Holy Spirit</a:t>
            </a:r>
          </a:p>
          <a:p>
            <a:pPr lvl="1"/>
            <a:r>
              <a:rPr lang="en-US" dirty="0"/>
              <a:t>They were endowed by the apostles through the laying on of their hands</a:t>
            </a:r>
          </a:p>
          <a:p>
            <a:r>
              <a:rPr lang="en-US" dirty="0"/>
              <a:t>Miraculous gifts of the Holy Spirit were purposely designed to confirm the Word being proclaimed</a:t>
            </a:r>
          </a:p>
          <a:p>
            <a:pPr lvl="1"/>
            <a:r>
              <a:rPr lang="en-US" dirty="0"/>
              <a:t>The purpose of miracles was to reveal and confirm all truth</a:t>
            </a:r>
          </a:p>
          <a:p>
            <a:pPr lvl="1"/>
            <a:r>
              <a:rPr lang="en-US" dirty="0"/>
              <a:t>The Bible states that all truth has been revealed and confirmed by God</a:t>
            </a:r>
          </a:p>
          <a:p>
            <a:pPr lvl="1"/>
            <a:r>
              <a:rPr lang="en-US" dirty="0"/>
              <a:t>Without any new revelations to confirm, there are no miracles needed today</a:t>
            </a:r>
          </a:p>
          <a:p>
            <a:r>
              <a:rPr lang="en-US" dirty="0"/>
              <a:t>Miraculous gifts of the Holy Spirit were designed by God with a specific duration</a:t>
            </a:r>
          </a:p>
          <a:p>
            <a:pPr lvl="1"/>
            <a:r>
              <a:rPr lang="en-US" dirty="0"/>
              <a:t>They were to last until the revelation of God was completed (and available in a written, enduring form)</a:t>
            </a:r>
          </a:p>
          <a:p>
            <a:pPr lvl="1"/>
            <a:r>
              <a:rPr lang="en-US" dirty="0"/>
              <a:t>The revelation of God has been “once for all delivered” (Jude 3; cf. John 16:13)</a:t>
            </a:r>
          </a:p>
          <a:p>
            <a:pPr lvl="2"/>
            <a:r>
              <a:rPr lang="en-US" sz="2200" dirty="0"/>
              <a:t>The revealing of God’s will and the presence of miracles went hand-in-hand</a:t>
            </a:r>
          </a:p>
          <a:p>
            <a:r>
              <a:rPr lang="en-US" dirty="0"/>
              <a:t>How blessed we are to have the full, complete revelation of God!</a:t>
            </a:r>
          </a:p>
        </p:txBody>
      </p:sp>
    </p:spTree>
    <p:extLst>
      <p:ext uri="{BB962C8B-B14F-4D97-AF65-F5344CB8AC3E}">
        <p14:creationId xmlns:p14="http://schemas.microsoft.com/office/powerpoint/2010/main" val="34912115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wipe(left)">
                                      <p:cBhvr>
                                        <p:cTn id="61" dur="500"/>
                                        <p:tgtEl>
                                          <p:spTgt spid="3">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wipe(left)">
                                      <p:cBhvr>
                                        <p:cTn id="6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Holy Spirit Empowered N.T. Christians with Miraculous Gifts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572638" cy="5157388"/>
          </a:xfrm>
        </p:spPr>
        <p:txBody>
          <a:bodyPr>
            <a:normAutofit/>
          </a:bodyPr>
          <a:lstStyle/>
          <a:p>
            <a:r>
              <a:rPr lang="en-US" dirty="0"/>
              <a:t>It is evident that Christians in the N.T. had the power to perform miracles</a:t>
            </a:r>
          </a:p>
          <a:p>
            <a:pPr lvl="1"/>
            <a:r>
              <a:rPr lang="en-US" dirty="0"/>
              <a:t>There are numerous examples of various types of miraculous deeds</a:t>
            </a:r>
          </a:p>
          <a:p>
            <a:pPr lvl="1"/>
            <a:r>
              <a:rPr lang="en-US" dirty="0"/>
              <a:t>There are lists of the various types of miraculous gifts the early Christians had</a:t>
            </a:r>
          </a:p>
          <a:p>
            <a:pPr lvl="1"/>
            <a:r>
              <a:rPr lang="en-US" dirty="0"/>
              <a:t>There was absolute certainty when a miracle was done in the New Testament, for the miracles that the early Christians did:</a:t>
            </a:r>
          </a:p>
          <a:p>
            <a:pPr lvl="2"/>
            <a:r>
              <a:rPr lang="en-US" dirty="0"/>
              <a:t>Were done publicly (Acts 2:6-12, 22; 3:1-11, 16; 26:26)</a:t>
            </a:r>
          </a:p>
          <a:p>
            <a:pPr lvl="2"/>
            <a:r>
              <a:rPr lang="en-US" dirty="0"/>
              <a:t>Were affirmed even by enemies (Acts 4:16, 21)</a:t>
            </a:r>
          </a:p>
          <a:p>
            <a:pPr lvl="2"/>
            <a:r>
              <a:rPr lang="en-US" dirty="0"/>
              <a:t>Were instantaneously effective, without a single failure (Acts 3:6-7; 9:18; 13:11)</a:t>
            </a:r>
          </a:p>
          <a:p>
            <a:pPr lvl="2"/>
            <a:r>
              <a:rPr lang="en-US" dirty="0"/>
              <a:t>Made people complete and whole, with no record of relapses (Acts 3:16; 4:10)</a:t>
            </a:r>
          </a:p>
          <a:p>
            <a:pPr lvl="2"/>
            <a:r>
              <a:rPr lang="en-US" dirty="0"/>
              <a:t>Left no doubt in the minds of the witnesses that a true miracle had been done</a:t>
            </a:r>
          </a:p>
          <a:p>
            <a:r>
              <a:rPr lang="en-US" dirty="0"/>
              <a:t>It is evident that it was the Holy Spirit who “gifted” early Christians this miraculous power (1 Cor. 12:1-11)</a:t>
            </a:r>
          </a:p>
          <a:p>
            <a:pPr lvl="1"/>
            <a:endParaRPr lang="en-US" dirty="0"/>
          </a:p>
          <a:p>
            <a:pPr lvl="2"/>
            <a:endParaRPr lang="en-US" dirty="0"/>
          </a:p>
        </p:txBody>
      </p:sp>
    </p:spTree>
    <p:extLst>
      <p:ext uri="{BB962C8B-B14F-4D97-AF65-F5344CB8AC3E}">
        <p14:creationId xmlns:p14="http://schemas.microsoft.com/office/powerpoint/2010/main" val="34205521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Were Imparted By the Apostles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In the beginning of the church, the apostles were the only ones recorded as having the power to perform miracles (cf. 2:43; 3:1-11; 4:10, 14, 16, 22, 30; 5:12, 15-16)</a:t>
            </a:r>
          </a:p>
          <a:p>
            <a:r>
              <a:rPr lang="en-US" dirty="0"/>
              <a:t>When the apostles “laid hands” on the seven men in Acts 6:6, then there were other men who did “miracles” (8:6), “wonders and signs” (6:8)</a:t>
            </a:r>
          </a:p>
          <a:p>
            <a:r>
              <a:rPr lang="en-US" dirty="0"/>
              <a:t>Philip went to Samaria in Acts 8 – “preached Christ” and did miracles (8:5-7)</a:t>
            </a:r>
          </a:p>
          <a:p>
            <a:r>
              <a:rPr lang="en-US" dirty="0"/>
              <a:t>The apostles sent Peter and John (apostles) to Samaria, and “they laid hands on [the new converts to Christ], and they received the Holy Spirit” (8:17)</a:t>
            </a:r>
          </a:p>
          <a:p>
            <a:r>
              <a:rPr lang="en-US" dirty="0"/>
              <a:t>It was evident that only “through the laying on of the apostles’ hands the Holy Spirit was given” (8:18)</a:t>
            </a:r>
          </a:p>
        </p:txBody>
      </p:sp>
    </p:spTree>
    <p:extLst>
      <p:ext uri="{BB962C8B-B14F-4D97-AF65-F5344CB8AC3E}">
        <p14:creationId xmlns:p14="http://schemas.microsoft.com/office/powerpoint/2010/main" val="27390770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Were Imparted By the Apostles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6" y="1700612"/>
            <a:ext cx="11665106" cy="5157388"/>
          </a:xfrm>
        </p:spPr>
        <p:txBody>
          <a:bodyPr>
            <a:normAutofit lnSpcReduction="10000"/>
          </a:bodyPr>
          <a:lstStyle/>
          <a:p>
            <a:r>
              <a:rPr lang="en-US" dirty="0"/>
              <a:t>Notice very closely that Philip was in Samaria and had the power to do great miracles (8:6-7), but his power was limited</a:t>
            </a:r>
          </a:p>
          <a:p>
            <a:pPr lvl="1"/>
            <a:r>
              <a:rPr lang="en-US" dirty="0"/>
              <a:t>Philip, while able to perform miracles, could not pass that power on to others</a:t>
            </a:r>
          </a:p>
          <a:p>
            <a:r>
              <a:rPr lang="en-US" dirty="0"/>
              <a:t>It is obvious from the text that:</a:t>
            </a:r>
          </a:p>
          <a:p>
            <a:pPr lvl="1"/>
            <a:r>
              <a:rPr lang="en-US" dirty="0"/>
              <a:t>The apostles alone had the power to confer the Holy Spirit</a:t>
            </a:r>
          </a:p>
          <a:p>
            <a:pPr lvl="1"/>
            <a:r>
              <a:rPr lang="en-US" dirty="0"/>
              <a:t>It was only through the laying on of the apostles’ hands that the miraculous power of the Spirit was imparted</a:t>
            </a:r>
          </a:p>
          <a:p>
            <a:pPr lvl="1"/>
            <a:r>
              <a:rPr lang="en-US" dirty="0"/>
              <a:t>The miraculous gifts of the Spirit could not be bestowed in any other way</a:t>
            </a:r>
          </a:p>
          <a:p>
            <a:r>
              <a:rPr lang="en-US" dirty="0"/>
              <a:t>There are other New Testament examples that further emphasize that only the apostles could confer the Holy Spirit upon others:</a:t>
            </a:r>
          </a:p>
          <a:p>
            <a:pPr lvl="1"/>
            <a:r>
              <a:rPr lang="en-US" dirty="0"/>
              <a:t>Acts 19:6</a:t>
            </a:r>
          </a:p>
          <a:p>
            <a:pPr lvl="1"/>
            <a:r>
              <a:rPr lang="en-US" dirty="0"/>
              <a:t>Romans 1:11</a:t>
            </a:r>
          </a:p>
          <a:p>
            <a:pPr lvl="1"/>
            <a:r>
              <a:rPr lang="en-US" dirty="0"/>
              <a:t>2 Timothy 1:6</a:t>
            </a:r>
          </a:p>
        </p:txBody>
      </p:sp>
    </p:spTree>
    <p:extLst>
      <p:ext uri="{BB962C8B-B14F-4D97-AF65-F5344CB8AC3E}">
        <p14:creationId xmlns:p14="http://schemas.microsoft.com/office/powerpoint/2010/main" val="2882288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wipe(left)">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Were Imparted By the Apostles</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Through the laying on of the apostles’ hands, a miraculous gift of the Spirit was given</a:t>
            </a:r>
          </a:p>
          <a:p>
            <a:pPr lvl="1"/>
            <a:r>
              <a:rPr lang="en-US" dirty="0"/>
              <a:t>There was no other way for a Christian to receive such miraculous powers</a:t>
            </a:r>
          </a:p>
          <a:p>
            <a:pPr lvl="1"/>
            <a:r>
              <a:rPr lang="en-US" dirty="0"/>
              <a:t>While the apostles likely possessed all of the spiritual gifts themselves, early Christians appeared to possess only one gift (based upon 1 Corinthians 13 and Ephesians 4)</a:t>
            </a:r>
          </a:p>
          <a:p>
            <a:pPr lvl="1"/>
            <a:r>
              <a:rPr lang="en-US" dirty="0"/>
              <a:t>If it was only through the laying on of the apostles’ hands that the miraculous power of the Spirit could be given, what does that tell us about the availability and bestowment of miraculous powers today?</a:t>
            </a:r>
          </a:p>
        </p:txBody>
      </p:sp>
    </p:spTree>
    <p:extLst>
      <p:ext uri="{BB962C8B-B14F-4D97-AF65-F5344CB8AC3E}">
        <p14:creationId xmlns:p14="http://schemas.microsoft.com/office/powerpoint/2010/main" val="2967898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Specific Purpose</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918535" cy="5157388"/>
          </a:xfrm>
        </p:spPr>
        <p:txBody>
          <a:bodyPr>
            <a:normAutofit/>
          </a:bodyPr>
          <a:lstStyle/>
          <a:p>
            <a:r>
              <a:rPr lang="en-US" dirty="0"/>
              <a:t>Miracles were essential in order to reveal the truth of God</a:t>
            </a:r>
          </a:p>
          <a:p>
            <a:pPr lvl="1"/>
            <a:r>
              <a:rPr lang="en-US" dirty="0"/>
              <a:t>Without miraculous revelation to man of God’s inspired message, man could have never known the will of God on his own (1 Cor. 2:10-12)</a:t>
            </a:r>
          </a:p>
          <a:p>
            <a:pPr lvl="1"/>
            <a:r>
              <a:rPr lang="en-US" dirty="0"/>
              <a:t>It was essential that the Holy Spirit be given to the apostles and inspired writers in order for truth to be made known (John 14:26; 15:26; 16:13)</a:t>
            </a:r>
          </a:p>
          <a:p>
            <a:pPr lvl="1"/>
            <a:r>
              <a:rPr lang="en-US" dirty="0"/>
              <a:t>Through the miraculous intervention of the Holy Spirit upon the apostles and inspired messengers in the first century, the truth of God was revealed (1 Cor. 2:10, 13; 12:10; 14:29-31; Eph. 3:3-5; Gal. 1:11-12; 2 Pet. 1:3, 20-21; 2 Tim. 3:16-17)</a:t>
            </a:r>
          </a:p>
        </p:txBody>
      </p:sp>
    </p:spTree>
    <p:extLst>
      <p:ext uri="{BB962C8B-B14F-4D97-AF65-F5344CB8AC3E}">
        <p14:creationId xmlns:p14="http://schemas.microsoft.com/office/powerpoint/2010/main" val="34975377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Specific Purpose</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Miracles were essential in order to confirm the truth of God that was being preached</a:t>
            </a:r>
          </a:p>
          <a:p>
            <a:pPr lvl="1"/>
            <a:r>
              <a:rPr lang="en-US" dirty="0"/>
              <a:t>The apostles and other men in the first century performed miracles (by the power of God) to confirm the message that they were preaching was truly from God</a:t>
            </a:r>
          </a:p>
          <a:p>
            <a:pPr lvl="1"/>
            <a:r>
              <a:rPr lang="en-US" dirty="0"/>
              <a:t>Mark 16:15-20 is a key passage in understanding that the purpose of miracles</a:t>
            </a:r>
          </a:p>
          <a:p>
            <a:pPr lvl="2"/>
            <a:r>
              <a:rPr lang="en-US" dirty="0"/>
              <a:t>Direct connection between “preaching the gospel” (16:15) and the “signs” (16:17)</a:t>
            </a:r>
          </a:p>
          <a:p>
            <a:pPr lvl="1"/>
            <a:r>
              <a:rPr lang="en-US" dirty="0"/>
              <a:t>Hebrews 2:3-4 is a key passage in understanding that the purpose of miracles</a:t>
            </a:r>
          </a:p>
          <a:p>
            <a:pPr lvl="2"/>
            <a:r>
              <a:rPr lang="en-US" dirty="0"/>
              <a:t>Direct connection between the message preached and “signs and wonders, with various miracles, and gifts of the Holy Spirit” (2:4)</a:t>
            </a:r>
          </a:p>
        </p:txBody>
      </p:sp>
    </p:spTree>
    <p:extLst>
      <p:ext uri="{BB962C8B-B14F-4D97-AF65-F5344CB8AC3E}">
        <p14:creationId xmlns:p14="http://schemas.microsoft.com/office/powerpoint/2010/main" val="3801036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Specific Purpose</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Miracles were designed by God to produce faith</a:t>
            </a:r>
          </a:p>
          <a:p>
            <a:pPr lvl="1"/>
            <a:r>
              <a:rPr lang="en-US" dirty="0"/>
              <a:t>In the Bible, miracles were not designed by God to merely benefit the recipient(s) (2 Cor. 12:7; 2 Tim. 4:20; Phil. 2:27)</a:t>
            </a:r>
          </a:p>
          <a:p>
            <a:pPr lvl="1"/>
            <a:r>
              <a:rPr lang="en-US" dirty="0"/>
              <a:t>The miracles recorded in the Bible were designed by God to produce faith:</a:t>
            </a:r>
          </a:p>
          <a:p>
            <a:pPr lvl="2"/>
            <a:r>
              <a:rPr lang="en-US" dirty="0"/>
              <a:t>First, in the hearts of the individuals upon whom the miracles were done (John 2:23; 6:2; 10:42; 11:45; 20:8; Mark 11:20-22; Luke 17:15; 18:43; Acts 2:5-37; 8:6-8, 12-13; 13:11-12; 19:11-18) –   Read especially John 20:30-31</a:t>
            </a:r>
          </a:p>
          <a:p>
            <a:pPr lvl="2"/>
            <a:r>
              <a:rPr lang="en-US" dirty="0"/>
              <a:t>Second (and equally so), in the hearts of individuals in the centuries that would follow, who read of these miraculous deeds in the pages of the New Testament – Read especially John </a:t>
            </a:r>
            <a:r>
              <a:rPr lang="en-US"/>
              <a:t>20:29 and Romans </a:t>
            </a:r>
            <a:r>
              <a:rPr lang="en-US" dirty="0"/>
              <a:t>10:17</a:t>
            </a:r>
          </a:p>
        </p:txBody>
      </p:sp>
    </p:spTree>
    <p:extLst>
      <p:ext uri="{BB962C8B-B14F-4D97-AF65-F5344CB8AC3E}">
        <p14:creationId xmlns:p14="http://schemas.microsoft.com/office/powerpoint/2010/main" val="914326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E2A-6210-4145-AF70-48244FF2298C}"/>
              </a:ext>
            </a:extLst>
          </p:cNvPr>
          <p:cNvSpPr>
            <a:spLocks noGrp="1"/>
          </p:cNvSpPr>
          <p:nvPr>
            <p:ph type="title"/>
          </p:nvPr>
        </p:nvSpPr>
        <p:spPr>
          <a:solidFill>
            <a:srgbClr val="FEF9BC"/>
          </a:solidFill>
        </p:spPr>
        <p:txBody>
          <a:bodyPr>
            <a:noAutofit/>
          </a:bodyPr>
          <a:lstStyle/>
          <a:p>
            <a:r>
              <a:rPr lang="en-US" sz="3400" dirty="0"/>
              <a:t>The Miraculous Gifts Had a Specific Purpose</a:t>
            </a:r>
            <a:endParaRPr lang="en-US" sz="3400" dirty="0">
              <a:solidFill>
                <a:srgbClr val="2E211E"/>
              </a:solidFill>
            </a:endParaRPr>
          </a:p>
        </p:txBody>
      </p:sp>
      <p:sp>
        <p:nvSpPr>
          <p:cNvPr id="3" name="Content Placeholder 2">
            <a:extLst>
              <a:ext uri="{FF2B5EF4-FFF2-40B4-BE49-F238E27FC236}">
                <a16:creationId xmlns:a16="http://schemas.microsoft.com/office/drawing/2014/main" id="{51784BA6-B5D4-4A78-9B49-6CDD8659C231}"/>
              </a:ext>
            </a:extLst>
          </p:cNvPr>
          <p:cNvSpPr>
            <a:spLocks noGrp="1"/>
          </p:cNvSpPr>
          <p:nvPr>
            <p:ph idx="1"/>
          </p:nvPr>
        </p:nvSpPr>
        <p:spPr>
          <a:xfrm>
            <a:off x="273465" y="1700612"/>
            <a:ext cx="11772889" cy="5157388"/>
          </a:xfrm>
        </p:spPr>
        <p:txBody>
          <a:bodyPr>
            <a:normAutofit/>
          </a:bodyPr>
          <a:lstStyle/>
          <a:p>
            <a:r>
              <a:rPr lang="en-US" dirty="0"/>
              <a:t>In summary, miracles were designed by God to confirm the Word</a:t>
            </a:r>
          </a:p>
          <a:p>
            <a:pPr lvl="1"/>
            <a:r>
              <a:rPr lang="en-US" dirty="0"/>
              <a:t>First, they accomplished their purpose when the message was actually being spoken</a:t>
            </a:r>
          </a:p>
          <a:p>
            <a:pPr lvl="1"/>
            <a:r>
              <a:rPr lang="en-US" dirty="0"/>
              <a:t>Second, the recording of the miracles fulfills their purpose in hearts of readers today</a:t>
            </a:r>
          </a:p>
          <a:p>
            <a:pPr lvl="2"/>
            <a:r>
              <a:rPr lang="en-US" dirty="0"/>
              <a:t>There is not any new revelation being given, therefore, no miraculous acts of confirmation are necessary today</a:t>
            </a:r>
          </a:p>
          <a:p>
            <a:pPr lvl="2"/>
            <a:r>
              <a:rPr lang="en-US" dirty="0"/>
              <a:t>The Bible is the completed revelation of God for man today, for it is:</a:t>
            </a:r>
            <a:br>
              <a:rPr lang="en-US" dirty="0"/>
            </a:br>
            <a:r>
              <a:rPr lang="en-US" dirty="0"/>
              <a:t>   -  Inspired by God (2 Tim. 3:16)</a:t>
            </a:r>
            <a:br>
              <a:rPr lang="en-US" dirty="0"/>
            </a:br>
            <a:r>
              <a:rPr lang="en-US" dirty="0"/>
              <a:t>   -  All-sufficient (2 Pet. 1:3; 2 Tim. 3:17)</a:t>
            </a:r>
            <a:br>
              <a:rPr lang="en-US" dirty="0"/>
            </a:br>
            <a:r>
              <a:rPr lang="en-US" dirty="0"/>
              <a:t>   -  Fully delivered (Jude 3)</a:t>
            </a:r>
          </a:p>
          <a:p>
            <a:pPr lvl="2"/>
            <a:r>
              <a:rPr lang="en-US" dirty="0"/>
              <a:t>In its completed and written form (which is available around the world today), the Bible does what the miracles and signs did in the first century:</a:t>
            </a:r>
            <a:br>
              <a:rPr lang="en-US" dirty="0"/>
            </a:br>
            <a:r>
              <a:rPr lang="en-US" dirty="0"/>
              <a:t>    -  It proves that the message is from God</a:t>
            </a:r>
            <a:br>
              <a:rPr lang="en-US" dirty="0"/>
            </a:br>
            <a:r>
              <a:rPr lang="en-US" dirty="0"/>
              <a:t>    -  It produces faith in the hearts of its readers</a:t>
            </a:r>
          </a:p>
          <a:p>
            <a:pPr lvl="1"/>
            <a:r>
              <a:rPr lang="en-US" dirty="0"/>
              <a:t>Therefore, since the Bible fulfills the purpose of miracles today, there is no need for any miraculous signs today</a:t>
            </a:r>
          </a:p>
        </p:txBody>
      </p:sp>
    </p:spTree>
    <p:extLst>
      <p:ext uri="{BB962C8B-B14F-4D97-AF65-F5344CB8AC3E}">
        <p14:creationId xmlns:p14="http://schemas.microsoft.com/office/powerpoint/2010/main" val="665749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TotalTime>
  <Words>1973</Words>
  <Application>Microsoft Office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The Holy Spirit Empowered N.T. Christians with Miraculous Gifts</vt:lpstr>
      <vt:lpstr>The Miraculous Gifts Were Imparted By the Apostles</vt:lpstr>
      <vt:lpstr>The Miraculous Gifts Were Imparted By the Apostles</vt:lpstr>
      <vt:lpstr>The Miraculous Gifts Were Imparted By the Apostles</vt:lpstr>
      <vt:lpstr>The Miraculous Gifts Had a Specific Purpose</vt:lpstr>
      <vt:lpstr>The Miraculous Gifts Had a Specific Purpose</vt:lpstr>
      <vt:lpstr>The Miraculous Gifts Had a Specific Purpose</vt:lpstr>
      <vt:lpstr>The Miraculous Gifts Had a Specific Purpose</vt:lpstr>
      <vt:lpstr>The Miraculous Gifts Had a Set Duration</vt:lpstr>
      <vt:lpstr>The Miraculous Gifts Had a Set Duration</vt:lpstr>
      <vt:lpstr>The Miraculous Gifts Had a Set Duration</vt:lpstr>
      <vt:lpstr>The Miraculous Gifts Measure of the Spirit Has Ceased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54</cp:revision>
  <dcterms:created xsi:type="dcterms:W3CDTF">2019-11-21T03:04:03Z</dcterms:created>
  <dcterms:modified xsi:type="dcterms:W3CDTF">2019-12-22T03:31:42Z</dcterms:modified>
</cp:coreProperties>
</file>