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6"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1E"/>
    <a:srgbClr val="FEF9BC"/>
    <a:srgbClr val="1C0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531-2F13-4C2E-BDAD-7AD6C4F7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F7236-BE33-4862-BA7D-70668885A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8C691-0C48-44AD-B79C-B4242F5899C4}"/>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5" name="Footer Placeholder 4">
            <a:extLst>
              <a:ext uri="{FF2B5EF4-FFF2-40B4-BE49-F238E27FC236}">
                <a16:creationId xmlns:a16="http://schemas.microsoft.com/office/drawing/2014/main" id="{A2B017CD-6753-477A-A348-D44BC9CCF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95A9-5C3F-43D5-887F-9763742D8DE8}"/>
              </a:ext>
            </a:extLst>
          </p:cNvPr>
          <p:cNvSpPr>
            <a:spLocks noGrp="1"/>
          </p:cNvSpPr>
          <p:nvPr>
            <p:ph type="sldNum" sz="quarter" idx="12"/>
          </p:nvPr>
        </p:nvSpPr>
        <p:spPr/>
        <p:txBody>
          <a:bodyPr/>
          <a:lstStyle/>
          <a:p>
            <a:fld id="{598AC252-BFA4-4FDA-9ACA-B4B16146F0BA}" type="slidenum">
              <a:rPr lang="en-US" smtClean="0"/>
              <a:t>‹#›</a:t>
            </a:fld>
            <a:endParaRPr lang="en-US"/>
          </a:p>
        </p:txBody>
      </p:sp>
      <p:pic>
        <p:nvPicPr>
          <p:cNvPr id="8" name="Picture 7" descr="A close up of text on a black background&#10;&#10;Description automatically generated">
            <a:extLst>
              <a:ext uri="{FF2B5EF4-FFF2-40B4-BE49-F238E27FC236}">
                <a16:creationId xmlns:a16="http://schemas.microsoft.com/office/drawing/2014/main" id="{B8709F0B-D677-444C-8F93-27937008E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AF1-95D8-434B-B2D5-EB1DEDEFA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7FC6D-7339-4462-AAC8-6A9373D45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DA8AE-BD90-4B66-97AA-3819EE25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8C4F-3BC1-4EA0-883E-731B30DDE946}"/>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6" name="Footer Placeholder 5">
            <a:extLst>
              <a:ext uri="{FF2B5EF4-FFF2-40B4-BE49-F238E27FC236}">
                <a16:creationId xmlns:a16="http://schemas.microsoft.com/office/drawing/2014/main" id="{AE05C7DC-EC3C-4BE9-A958-DA7471E6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65D3-FC7D-4505-81AA-E41B10AACD5F}"/>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7058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EDC-64F5-4B4C-8834-1C266791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EDC7E-A152-4AB7-99CE-BECD8D480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5793-A447-4448-9A6B-8D196A72D40D}"/>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5" name="Footer Placeholder 4">
            <a:extLst>
              <a:ext uri="{FF2B5EF4-FFF2-40B4-BE49-F238E27FC236}">
                <a16:creationId xmlns:a16="http://schemas.microsoft.com/office/drawing/2014/main" id="{A86C47DE-4A20-4C1C-A458-48831D47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63BF1-A3D2-48EB-B82E-746E331391DA}"/>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88137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8037D-B11E-4D00-BB55-05F66FA0D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E195E-04E2-4726-8420-499137801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61EC-A8A6-4E69-A9CB-EDF25B80AC76}"/>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5" name="Footer Placeholder 4">
            <a:extLst>
              <a:ext uri="{FF2B5EF4-FFF2-40B4-BE49-F238E27FC236}">
                <a16:creationId xmlns:a16="http://schemas.microsoft.com/office/drawing/2014/main" id="{EA629B7D-CA81-4545-B81E-5641B5FF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38852-CC4F-4997-A8D3-1EC92944CD04}"/>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0909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itting, yellow, table, green&#10;&#10;Description automatically generated">
            <a:extLst>
              <a:ext uri="{FF2B5EF4-FFF2-40B4-BE49-F238E27FC236}">
                <a16:creationId xmlns:a16="http://schemas.microsoft.com/office/drawing/2014/main" id="{A2612C06-B24F-4469-A3D4-4998C50C1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993058"/>
            <a:ext cx="11918535" cy="697630"/>
          </a:xfrm>
          <a:solidFill>
            <a:srgbClr val="2E211E"/>
          </a:solidFill>
          <a:effectLst>
            <a:softEdge rad="63500"/>
          </a:effectLst>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871529"/>
            <a:ext cx="11918535" cy="488654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picture containing sitting, table, green, food&#10;&#10;Description automatically generated">
            <a:extLst>
              <a:ext uri="{FF2B5EF4-FFF2-40B4-BE49-F238E27FC236}">
                <a16:creationId xmlns:a16="http://schemas.microsoft.com/office/drawing/2014/main" id="{0E6E731E-F3D9-4549-9F83-81D09AAEB7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ctr">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CA6-E888-495C-A10F-262CBF7FC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5C83A-4D9B-434A-906A-BA5E63D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46865-9EF8-4545-AE0E-862DD8867814}"/>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5" name="Footer Placeholder 4">
            <a:extLst>
              <a:ext uri="{FF2B5EF4-FFF2-40B4-BE49-F238E27FC236}">
                <a16:creationId xmlns:a16="http://schemas.microsoft.com/office/drawing/2014/main" id="{7A4BD44B-1E67-4183-8B10-97764355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5399-8A42-427F-821A-09A98FAA12C8}"/>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06214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565-710C-4714-B7AA-77043CD2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971A-5E4C-476B-A965-7681B175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44EB-BFE4-4E38-9B56-F7C919B41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D28A8-E8C8-4EA3-8880-BCCEACC7A155}"/>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6" name="Footer Placeholder 5">
            <a:extLst>
              <a:ext uri="{FF2B5EF4-FFF2-40B4-BE49-F238E27FC236}">
                <a16:creationId xmlns:a16="http://schemas.microsoft.com/office/drawing/2014/main" id="{3A1C9FCE-747D-44F0-B109-924C593F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8044-810C-4E06-BFF2-C5198D28D1E1}"/>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4086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BF35-2C12-446E-8E23-FB70BFBAB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4AF7B-A8FA-4CEE-BC12-2C67BECEC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37591-EB42-4F25-A364-97F60AEB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4945D-0DAD-49F4-811A-DDA804A4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BD78-585F-459B-A9AB-67180D113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FC7D2-3785-4E7E-97A4-73527F54F4DE}"/>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8" name="Footer Placeholder 7">
            <a:extLst>
              <a:ext uri="{FF2B5EF4-FFF2-40B4-BE49-F238E27FC236}">
                <a16:creationId xmlns:a16="http://schemas.microsoft.com/office/drawing/2014/main" id="{E711EE7B-EF42-4241-918E-651688D87E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F8AF-6AE2-4E64-8679-333504BFCB1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8557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0A52-2ADD-461F-A5E5-4F4FA5038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572B-6FE6-4925-A882-54FFF1E02D3E}"/>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4" name="Footer Placeholder 3">
            <a:extLst>
              <a:ext uri="{FF2B5EF4-FFF2-40B4-BE49-F238E27FC236}">
                <a16:creationId xmlns:a16="http://schemas.microsoft.com/office/drawing/2014/main" id="{915EE290-B282-4F6D-9A15-CAB9C0925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66934-A923-4FBE-A6D0-9012D86CEEEC}"/>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322852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23F7-C040-49B1-9185-0FE1122417DE}"/>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3" name="Footer Placeholder 2">
            <a:extLst>
              <a:ext uri="{FF2B5EF4-FFF2-40B4-BE49-F238E27FC236}">
                <a16:creationId xmlns:a16="http://schemas.microsoft.com/office/drawing/2014/main" id="{10E1B12F-F6C7-49F6-96AF-5E053E34F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C4D39-97DE-4238-B27F-CBFC3D07FFC0}"/>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15904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B94-641B-4CE2-BACF-2705D516E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53300-3DFE-4204-8A03-16B5B702A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42311-D8F6-4447-8D5A-305A3BED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A4A88-3331-455F-8413-66323F30FE28}"/>
              </a:ext>
            </a:extLst>
          </p:cNvPr>
          <p:cNvSpPr>
            <a:spLocks noGrp="1"/>
          </p:cNvSpPr>
          <p:nvPr>
            <p:ph type="dt" sz="half" idx="10"/>
          </p:nvPr>
        </p:nvSpPr>
        <p:spPr/>
        <p:txBody>
          <a:bodyPr/>
          <a:lstStyle/>
          <a:p>
            <a:fld id="{CA2AC57C-32A9-48F2-B30B-22724FF4B327}" type="datetimeFigureOut">
              <a:rPr lang="en-US" smtClean="0"/>
              <a:t>12/15/2019</a:t>
            </a:fld>
            <a:endParaRPr lang="en-US"/>
          </a:p>
        </p:txBody>
      </p:sp>
      <p:sp>
        <p:nvSpPr>
          <p:cNvPr id="6" name="Footer Placeholder 5">
            <a:extLst>
              <a:ext uri="{FF2B5EF4-FFF2-40B4-BE49-F238E27FC236}">
                <a16:creationId xmlns:a16="http://schemas.microsoft.com/office/drawing/2014/main" id="{5A0CB454-F650-4401-9B86-6097D17EE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DEDB-0542-40C9-ADDE-65D9703F4B5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5411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B8F6C-7F4A-4994-9730-88D1C2624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7F746-6618-46CB-AE4A-D0BAC144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DA0D-E9B5-4D60-857A-3A403006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C57C-32A9-48F2-B30B-22724FF4B327}" type="datetimeFigureOut">
              <a:rPr lang="en-US" smtClean="0"/>
              <a:t>12/15/2019</a:t>
            </a:fld>
            <a:endParaRPr lang="en-US"/>
          </a:p>
        </p:txBody>
      </p:sp>
      <p:sp>
        <p:nvSpPr>
          <p:cNvPr id="5" name="Footer Placeholder 4">
            <a:extLst>
              <a:ext uri="{FF2B5EF4-FFF2-40B4-BE49-F238E27FC236}">
                <a16:creationId xmlns:a16="http://schemas.microsoft.com/office/drawing/2014/main" id="{3B9A6D77-8C31-488F-AD30-EEA54D165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2A5C3-FFD1-4F21-B562-D8F373C6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C252-BFA4-4FDA-9ACA-B4B16146F0BA}" type="slidenum">
              <a:rPr lang="en-US" smtClean="0"/>
              <a:t>‹#›</a:t>
            </a:fld>
            <a:endParaRPr lang="en-US"/>
          </a:p>
        </p:txBody>
      </p:sp>
    </p:spTree>
    <p:extLst>
      <p:ext uri="{BB962C8B-B14F-4D97-AF65-F5344CB8AC3E}">
        <p14:creationId xmlns:p14="http://schemas.microsoft.com/office/powerpoint/2010/main" val="367130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5ED88-BE16-4863-94EC-190C5B94D720}"/>
              </a:ext>
            </a:extLst>
          </p:cNvPr>
          <p:cNvSpPr txBox="1"/>
          <p:nvPr/>
        </p:nvSpPr>
        <p:spPr>
          <a:xfrm>
            <a:off x="137652" y="6184490"/>
            <a:ext cx="11897032" cy="584775"/>
          </a:xfrm>
          <a:prstGeom prst="rect">
            <a:avLst/>
          </a:prstGeom>
          <a:noFill/>
        </p:spPr>
        <p:txBody>
          <a:bodyPr wrap="square" rtlCol="0">
            <a:spAutoFit/>
          </a:bodyPr>
          <a:lstStyle/>
          <a:p>
            <a:r>
              <a:rPr lang="en-US" sz="3200" b="1" dirty="0">
                <a:solidFill>
                  <a:schemeClr val="bg1"/>
                </a:solidFill>
              </a:rPr>
              <a:t>Lesson 4:  The Spiritual Gifts Measure of the Holy Spirit (Part 1)</a:t>
            </a:r>
          </a:p>
        </p:txBody>
      </p:sp>
    </p:spTree>
    <p:extLst>
      <p:ext uri="{BB962C8B-B14F-4D97-AF65-F5344CB8AC3E}">
        <p14:creationId xmlns:p14="http://schemas.microsoft.com/office/powerpoint/2010/main" val="17998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This Subject Must Be Studied from a Scriptural Standpoint</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700612"/>
            <a:ext cx="11695928" cy="4371415"/>
          </a:xfrm>
        </p:spPr>
        <p:txBody>
          <a:bodyPr>
            <a:normAutofit fontScale="92500"/>
          </a:bodyPr>
          <a:lstStyle/>
          <a:p>
            <a:r>
              <a:rPr lang="en-US" dirty="0"/>
              <a:t>There is much misunderstanding, wrong information and false teaching today regarding spiritual (miraculous) gifts</a:t>
            </a:r>
          </a:p>
          <a:p>
            <a:r>
              <a:rPr lang="en-US" dirty="0"/>
              <a:t>The Bible teaches that there were three “measures” (receptions) of the Holy Spirit</a:t>
            </a:r>
          </a:p>
          <a:p>
            <a:pPr lvl="1"/>
            <a:r>
              <a:rPr lang="en-US" dirty="0"/>
              <a:t>The word “measure” comes from its use in John 3:34</a:t>
            </a:r>
          </a:p>
          <a:p>
            <a:pPr lvl="2"/>
            <a:r>
              <a:rPr lang="en-US" dirty="0"/>
              <a:t>The passage implies that since Christ possessed the fullness of the Spirit “without measure” that the Spirit must have been given to others “with measure”</a:t>
            </a:r>
          </a:p>
          <a:p>
            <a:pPr lvl="1"/>
            <a:r>
              <a:rPr lang="en-US" dirty="0"/>
              <a:t>Some measures (involving various powers or capabilities) of the Holy Spirit were given to some in New Testament times that were not given to others</a:t>
            </a:r>
          </a:p>
          <a:p>
            <a:pPr lvl="1"/>
            <a:r>
              <a:rPr lang="en-US" dirty="0"/>
              <a:t>Upon some was given the baptismal measure of the Holy Spirit (Matt. 3:11; John 3:22-33; Acts 1:4-5)</a:t>
            </a:r>
          </a:p>
          <a:p>
            <a:pPr lvl="1"/>
            <a:r>
              <a:rPr lang="en-US" dirty="0"/>
              <a:t>Upon some was given the spiritual gifts measure of the Holy Spirit</a:t>
            </a:r>
          </a:p>
          <a:p>
            <a:pPr lvl="1"/>
            <a:r>
              <a:rPr lang="en-US" dirty="0"/>
              <a:t>Upon all Christians is given the indwelling measure of the Holy Spirit</a:t>
            </a:r>
          </a:p>
        </p:txBody>
      </p:sp>
    </p:spTree>
    <p:extLst>
      <p:ext uri="{BB962C8B-B14F-4D97-AF65-F5344CB8AC3E}">
        <p14:creationId xmlns:p14="http://schemas.microsoft.com/office/powerpoint/2010/main" val="1371293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Empowered N.T. Christians with Miraculous Gifts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700612"/>
            <a:ext cx="11572638" cy="5157388"/>
          </a:xfrm>
        </p:spPr>
        <p:txBody>
          <a:bodyPr>
            <a:normAutofit/>
          </a:bodyPr>
          <a:lstStyle/>
          <a:p>
            <a:r>
              <a:rPr lang="en-US" dirty="0"/>
              <a:t>It is evident that Christians in the N.T. had the power to perform miracles</a:t>
            </a:r>
          </a:p>
          <a:p>
            <a:pPr lvl="1"/>
            <a:r>
              <a:rPr lang="en-US" dirty="0"/>
              <a:t>There are numerous examples of various types of miraculous deeds</a:t>
            </a:r>
          </a:p>
          <a:p>
            <a:pPr lvl="2"/>
            <a:r>
              <a:rPr lang="en-US" dirty="0"/>
              <a:t>People were raised from the dead (Acts 9:36-42; 20:10-12)</a:t>
            </a:r>
          </a:p>
          <a:p>
            <a:pPr lvl="2"/>
            <a:r>
              <a:rPr lang="en-US" dirty="0"/>
              <a:t>People were struck blind (Acts 13:11)</a:t>
            </a:r>
          </a:p>
          <a:p>
            <a:pPr lvl="2"/>
            <a:r>
              <a:rPr lang="en-US" dirty="0"/>
              <a:t>Demons were cast out (Acts 5:16; 8:7; 16:16-18; 19:11-12; Mark 16:17)</a:t>
            </a:r>
          </a:p>
          <a:p>
            <a:pPr lvl="2"/>
            <a:r>
              <a:rPr lang="en-US" dirty="0"/>
              <a:t>The sick were healed (Acts 5:15-16; 19:11-12; 28:8-9; Mark 16:18)</a:t>
            </a:r>
          </a:p>
          <a:p>
            <a:pPr lvl="2"/>
            <a:r>
              <a:rPr lang="en-US" dirty="0"/>
              <a:t>The blind were given sight (Acts 9:12, 17-18)</a:t>
            </a:r>
          </a:p>
          <a:p>
            <a:pPr lvl="2"/>
            <a:r>
              <a:rPr lang="en-US" dirty="0"/>
              <a:t>The lame or cripple were able to walk for the first time (Acts 3:1-11; 8:7; 14:8-10)</a:t>
            </a:r>
          </a:p>
          <a:p>
            <a:pPr lvl="2"/>
            <a:r>
              <a:rPr lang="en-US" dirty="0"/>
              <a:t>The paralyzed were healed to be able to walk again (Acts 9:33-34; 8:7)</a:t>
            </a:r>
          </a:p>
          <a:p>
            <a:pPr lvl="2"/>
            <a:r>
              <a:rPr lang="en-US" dirty="0"/>
              <a:t>Speaking in “new tongues” (languages) they did not personally know (Mark 16:17)</a:t>
            </a:r>
          </a:p>
          <a:p>
            <a:pPr lvl="2"/>
            <a:r>
              <a:rPr lang="en-US" dirty="0"/>
              <a:t>Taking up “serpents” (Mark 16:18) or suffering “no harm” from a viper (Acts 28:3-5)</a:t>
            </a:r>
          </a:p>
          <a:p>
            <a:pPr lvl="2"/>
            <a:r>
              <a:rPr lang="en-US" dirty="0"/>
              <a:t>Drinking “anything deadly” (Mark 16:18) or “deadly poison” (ESV)</a:t>
            </a:r>
          </a:p>
          <a:p>
            <a:pPr lvl="2"/>
            <a:r>
              <a:rPr lang="en-US" dirty="0"/>
              <a:t>“Unusual miracles” were done with “handkerchiefs or aprons” (Acts 19:10-11)</a:t>
            </a:r>
          </a:p>
        </p:txBody>
      </p:sp>
    </p:spTree>
    <p:extLst>
      <p:ext uri="{BB962C8B-B14F-4D97-AF65-F5344CB8AC3E}">
        <p14:creationId xmlns:p14="http://schemas.microsoft.com/office/powerpoint/2010/main" val="919925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left)">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left)">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Empowered N.T. Christians with Miraculous Gifts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700612"/>
            <a:ext cx="11572638" cy="5157388"/>
          </a:xfrm>
        </p:spPr>
        <p:txBody>
          <a:bodyPr>
            <a:normAutofit/>
          </a:bodyPr>
          <a:lstStyle/>
          <a:p>
            <a:r>
              <a:rPr lang="en-US" dirty="0"/>
              <a:t>It is evident that Christians in the N.T. had the power to perform miracles</a:t>
            </a:r>
          </a:p>
          <a:p>
            <a:pPr lvl="1"/>
            <a:r>
              <a:rPr lang="en-US" dirty="0"/>
              <a:t>There are numerous examples of various types of miraculous deeds</a:t>
            </a:r>
          </a:p>
          <a:p>
            <a:pPr lvl="1"/>
            <a:r>
              <a:rPr lang="en-US" dirty="0"/>
              <a:t>There are lists of the various types of miraculous gifts the early Christians had</a:t>
            </a:r>
          </a:p>
          <a:p>
            <a:pPr lvl="2"/>
            <a:r>
              <a:rPr lang="en-US" dirty="0"/>
              <a:t>There were gifts that were natural abilities possessed at a supernatural level</a:t>
            </a:r>
          </a:p>
          <a:p>
            <a:pPr lvl="2"/>
            <a:r>
              <a:rPr lang="en-US" dirty="0"/>
              <a:t>There were gifts that were spectacular in nature when observed</a:t>
            </a:r>
          </a:p>
          <a:p>
            <a:pPr lvl="2"/>
            <a:r>
              <a:rPr lang="en-US" dirty="0"/>
              <a:t>There were gifts that inspired speakers with knowledge</a:t>
            </a:r>
          </a:p>
          <a:p>
            <a:pPr lvl="2"/>
            <a:r>
              <a:rPr lang="en-US" dirty="0"/>
              <a:t>There were gifts that involved real languages the speaker did not know</a:t>
            </a:r>
          </a:p>
          <a:p>
            <a:pPr lvl="1"/>
            <a:r>
              <a:rPr lang="en-US" dirty="0"/>
              <a:t>There was absolute certainty when a miracle was done in the New Testament, for the miracles that the early Christians did:</a:t>
            </a:r>
          </a:p>
          <a:p>
            <a:pPr lvl="2"/>
            <a:r>
              <a:rPr lang="en-US" dirty="0"/>
              <a:t>Were done publicly (Acts 2:6-12, 22; 3:1-11, 16; 26:26)</a:t>
            </a:r>
          </a:p>
          <a:p>
            <a:pPr lvl="2"/>
            <a:r>
              <a:rPr lang="en-US" dirty="0"/>
              <a:t>Were affirmed even by enemies (Acts 4:16, 21)</a:t>
            </a:r>
          </a:p>
          <a:p>
            <a:pPr lvl="2"/>
            <a:r>
              <a:rPr lang="en-US" dirty="0"/>
              <a:t>Were instantaneously effective, without a single failure (Acts 3:6-7; 9:18; 13:11)</a:t>
            </a:r>
          </a:p>
          <a:p>
            <a:pPr lvl="2"/>
            <a:r>
              <a:rPr lang="en-US" dirty="0"/>
              <a:t>Made people complete and whole, with no record of relapses (Acts 3:16; 4:10)</a:t>
            </a:r>
          </a:p>
          <a:p>
            <a:pPr lvl="2"/>
            <a:r>
              <a:rPr lang="en-US" dirty="0"/>
              <a:t>Left no doubt in the minds of the witnesses that a true miracle had been done</a:t>
            </a:r>
          </a:p>
          <a:p>
            <a:pPr lvl="1"/>
            <a:endParaRPr lang="en-US" dirty="0"/>
          </a:p>
          <a:p>
            <a:pPr lvl="2"/>
            <a:endParaRPr lang="en-US" dirty="0"/>
          </a:p>
        </p:txBody>
      </p:sp>
    </p:spTree>
    <p:extLst>
      <p:ext uri="{BB962C8B-B14F-4D97-AF65-F5344CB8AC3E}">
        <p14:creationId xmlns:p14="http://schemas.microsoft.com/office/powerpoint/2010/main" val="34205521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left)">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left)">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Empowered N.T. Christians with Miraculous Gifts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It is evident that it was the Holy Spirit who “gifted” early Christians this miraculous power</a:t>
            </a:r>
          </a:p>
          <a:p>
            <a:pPr lvl="1"/>
            <a:r>
              <a:rPr lang="en-US" dirty="0"/>
              <a:t>First Corinthians 12 repeatedly states that the Spirit gives the miraculous gifts (12:1-11)</a:t>
            </a:r>
          </a:p>
          <a:p>
            <a:pPr lvl="1"/>
            <a:r>
              <a:rPr lang="en-US" dirty="0"/>
              <a:t>The nature of these gifts is specified—a diverse range of miraculous powers (12:8-10)</a:t>
            </a:r>
          </a:p>
          <a:p>
            <a:pPr lvl="1"/>
            <a:r>
              <a:rPr lang="en-US" dirty="0"/>
              <a:t>The origin of these gifts is specified—“by the same Spirit…as He wills” (12:4-11)</a:t>
            </a:r>
          </a:p>
          <a:p>
            <a:pPr lvl="1"/>
            <a:r>
              <a:rPr lang="en-US" dirty="0"/>
              <a:t>The design of these gifts is specified—to promote unity in one body (12:12-18)</a:t>
            </a:r>
          </a:p>
          <a:p>
            <a:pPr lvl="1"/>
            <a:r>
              <a:rPr lang="en-US" dirty="0"/>
              <a:t>The limitations of these gifts is specified—not all gifts were possessed by all early Christians (12:29-30)</a:t>
            </a:r>
          </a:p>
          <a:p>
            <a:pPr lvl="1"/>
            <a:endParaRPr lang="en-US" dirty="0"/>
          </a:p>
          <a:p>
            <a:pPr lvl="2"/>
            <a:endParaRPr lang="en-US" dirty="0"/>
          </a:p>
        </p:txBody>
      </p:sp>
    </p:spTree>
    <p:extLst>
      <p:ext uri="{BB962C8B-B14F-4D97-AF65-F5344CB8AC3E}">
        <p14:creationId xmlns:p14="http://schemas.microsoft.com/office/powerpoint/2010/main" val="506135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Were Imparted By the Apostles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In the beginning of the church, the apostles were the only ones recorded as having the power to perform miracles (cf. 2:43; 3:1-11; 4:10, 14, 16, 22, 30; 5:12, 15-16)</a:t>
            </a:r>
          </a:p>
          <a:p>
            <a:r>
              <a:rPr lang="en-US" dirty="0"/>
              <a:t>When the apostles “laid hands” on the seven men in Acts 6:6, then there were other men who did “miracles” (8:6), “wonders and signs” (6:8)</a:t>
            </a:r>
          </a:p>
          <a:p>
            <a:r>
              <a:rPr lang="en-US" dirty="0"/>
              <a:t>Philip went to Samaria in Acts 8 – “preached Christ” and did miracles (8:5-7)</a:t>
            </a:r>
          </a:p>
          <a:p>
            <a:r>
              <a:rPr lang="en-US" dirty="0"/>
              <a:t>The apostles sent Peter and John (apostles) to Samaria, and “they laid hands on [the new converts to Christ], and they received the Holy Spirit” (8:17)</a:t>
            </a:r>
          </a:p>
          <a:p>
            <a:r>
              <a:rPr lang="en-US" dirty="0"/>
              <a:t>It was evident that only “through the laying on of the apostles’ hands the Holy Spirit was given” (8:18)</a:t>
            </a:r>
          </a:p>
        </p:txBody>
      </p:sp>
    </p:spTree>
    <p:extLst>
      <p:ext uri="{BB962C8B-B14F-4D97-AF65-F5344CB8AC3E}">
        <p14:creationId xmlns:p14="http://schemas.microsoft.com/office/powerpoint/2010/main" val="27390770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Were Imparted By the Apostles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700612"/>
            <a:ext cx="11665106" cy="5157388"/>
          </a:xfrm>
        </p:spPr>
        <p:txBody>
          <a:bodyPr>
            <a:normAutofit lnSpcReduction="10000"/>
          </a:bodyPr>
          <a:lstStyle/>
          <a:p>
            <a:r>
              <a:rPr lang="en-US" dirty="0"/>
              <a:t>Notice very closely that Philip was in Samaria and had the power to do great miracles (8:6-7), but his power was limited</a:t>
            </a:r>
          </a:p>
          <a:p>
            <a:pPr lvl="1"/>
            <a:r>
              <a:rPr lang="en-US" dirty="0"/>
              <a:t>Philip, while able to perform miracles, could not pass that power on to others</a:t>
            </a:r>
          </a:p>
          <a:p>
            <a:r>
              <a:rPr lang="en-US" dirty="0"/>
              <a:t>It is obvious from the text that:</a:t>
            </a:r>
          </a:p>
          <a:p>
            <a:pPr lvl="1"/>
            <a:r>
              <a:rPr lang="en-US" dirty="0"/>
              <a:t>The apostles alone had the power to confer the Holy Spirit</a:t>
            </a:r>
          </a:p>
          <a:p>
            <a:pPr lvl="1"/>
            <a:r>
              <a:rPr lang="en-US" dirty="0"/>
              <a:t>It was only through the laying on of the apostles’ hands that the miraculous power of the Spirit was imparted</a:t>
            </a:r>
          </a:p>
          <a:p>
            <a:pPr lvl="1"/>
            <a:r>
              <a:rPr lang="en-US" dirty="0"/>
              <a:t>The miraculous gifts of the Spirit could not be bestowed in any other way</a:t>
            </a:r>
          </a:p>
          <a:p>
            <a:r>
              <a:rPr lang="en-US" dirty="0"/>
              <a:t>There are other New Testament examples that further emphasize that only the apostles could confer the Holy Spirit upon others:</a:t>
            </a:r>
          </a:p>
          <a:p>
            <a:pPr lvl="1"/>
            <a:r>
              <a:rPr lang="en-US" dirty="0"/>
              <a:t>Acts 19:6</a:t>
            </a:r>
          </a:p>
          <a:p>
            <a:pPr lvl="1"/>
            <a:r>
              <a:rPr lang="en-US" dirty="0"/>
              <a:t>Romans 1:11</a:t>
            </a:r>
          </a:p>
          <a:p>
            <a:pPr lvl="1"/>
            <a:r>
              <a:rPr lang="en-US" dirty="0"/>
              <a:t>2 Timothy 1:6</a:t>
            </a:r>
          </a:p>
        </p:txBody>
      </p:sp>
    </p:spTree>
    <p:extLst>
      <p:ext uri="{BB962C8B-B14F-4D97-AF65-F5344CB8AC3E}">
        <p14:creationId xmlns:p14="http://schemas.microsoft.com/office/powerpoint/2010/main" val="2882288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ipe(left)">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Were Imparted By the Apostles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a:bodyPr>
          <a:lstStyle/>
          <a:p>
            <a:r>
              <a:rPr lang="en-US" dirty="0"/>
              <a:t>Through the laying on of the apostles’ hands, a miraculous gift of the Spirit was given</a:t>
            </a:r>
          </a:p>
          <a:p>
            <a:pPr lvl="1"/>
            <a:r>
              <a:rPr lang="en-US" dirty="0"/>
              <a:t>There was no other way for a Christian to receive such miraculous powers</a:t>
            </a:r>
          </a:p>
          <a:p>
            <a:pPr lvl="1"/>
            <a:r>
              <a:rPr lang="en-US" dirty="0"/>
              <a:t>While the apostles likely possessed all of the spiritual gifts themselves, early Christians appeared to possess only one gift (based upon 1 Corinthians 13 and Ephesians 4)</a:t>
            </a:r>
          </a:p>
          <a:p>
            <a:pPr lvl="1"/>
            <a:r>
              <a:rPr lang="en-US" dirty="0"/>
              <a:t>If it was only through the laying on of the apostles’ hands that the miraculous power of the Spirit could be given, what does that tell us about the availability and bestowment of miraculous powers today?</a:t>
            </a:r>
          </a:p>
        </p:txBody>
      </p:sp>
    </p:spTree>
    <p:extLst>
      <p:ext uri="{BB962C8B-B14F-4D97-AF65-F5344CB8AC3E}">
        <p14:creationId xmlns:p14="http://schemas.microsoft.com/office/powerpoint/2010/main" val="2967898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2390</TotalTime>
  <Words>1096</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This Subject Must Be Studied from a Scriptural Standpoint</vt:lpstr>
      <vt:lpstr>The Holy Spirit Empowered N.T. Christians with Miraculous Gifts</vt:lpstr>
      <vt:lpstr>The Holy Spirit Empowered N.T. Christians with Miraculous Gifts</vt:lpstr>
      <vt:lpstr>The Holy Spirit Empowered N.T. Christians with Miraculous Gifts</vt:lpstr>
      <vt:lpstr>The Miraculous Gifts Were Imparted By the Apostles</vt:lpstr>
      <vt:lpstr>The Miraculous Gifts Were Imparted By the Apostles</vt:lpstr>
      <vt:lpstr>The Miraculous Gifts Were Imparted By the Apostles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47</cp:revision>
  <dcterms:created xsi:type="dcterms:W3CDTF">2019-11-21T03:04:03Z</dcterms:created>
  <dcterms:modified xsi:type="dcterms:W3CDTF">2019-12-15T19:48:45Z</dcterms:modified>
</cp:coreProperties>
</file>