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8"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1E"/>
    <a:srgbClr val="FEF9BC"/>
    <a:srgbClr val="1C0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93" d="100"/>
          <a:sy n="93" d="100"/>
        </p:scale>
        <p:origin x="96"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531-2F13-4C2E-BDAD-7AD6C4F7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F7236-BE33-4862-BA7D-70668885A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8C691-0C48-44AD-B79C-B4242F5899C4}"/>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5" name="Footer Placeholder 4">
            <a:extLst>
              <a:ext uri="{FF2B5EF4-FFF2-40B4-BE49-F238E27FC236}">
                <a16:creationId xmlns:a16="http://schemas.microsoft.com/office/drawing/2014/main" id="{A2B017CD-6753-477A-A348-D44BC9CCF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95A9-5C3F-43D5-887F-9763742D8DE8}"/>
              </a:ext>
            </a:extLst>
          </p:cNvPr>
          <p:cNvSpPr>
            <a:spLocks noGrp="1"/>
          </p:cNvSpPr>
          <p:nvPr>
            <p:ph type="sldNum" sz="quarter" idx="12"/>
          </p:nvPr>
        </p:nvSpPr>
        <p:spPr/>
        <p:txBody>
          <a:bodyPr/>
          <a:lstStyle/>
          <a:p>
            <a:fld id="{598AC252-BFA4-4FDA-9ACA-B4B16146F0BA}" type="slidenum">
              <a:rPr lang="en-US" smtClean="0"/>
              <a:t>‹#›</a:t>
            </a:fld>
            <a:endParaRPr lang="en-US"/>
          </a:p>
        </p:txBody>
      </p:sp>
      <p:pic>
        <p:nvPicPr>
          <p:cNvPr id="8" name="Picture 7" descr="A close up of text on a black background&#10;&#10;Description automatically generated">
            <a:extLst>
              <a:ext uri="{FF2B5EF4-FFF2-40B4-BE49-F238E27FC236}">
                <a16:creationId xmlns:a16="http://schemas.microsoft.com/office/drawing/2014/main" id="{B8709F0B-D677-444C-8F93-27937008E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AF1-95D8-434B-B2D5-EB1DEDEFA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7FC6D-7339-4462-AAC8-6A9373D45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DA8AE-BD90-4B66-97AA-3819EE25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8C4F-3BC1-4EA0-883E-731B30DDE946}"/>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6" name="Footer Placeholder 5">
            <a:extLst>
              <a:ext uri="{FF2B5EF4-FFF2-40B4-BE49-F238E27FC236}">
                <a16:creationId xmlns:a16="http://schemas.microsoft.com/office/drawing/2014/main" id="{AE05C7DC-EC3C-4BE9-A958-DA7471E6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65D3-FC7D-4505-81AA-E41B10AACD5F}"/>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7058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EDC-64F5-4B4C-8834-1C266791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EDC7E-A152-4AB7-99CE-BECD8D480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5793-A447-4448-9A6B-8D196A72D40D}"/>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5" name="Footer Placeholder 4">
            <a:extLst>
              <a:ext uri="{FF2B5EF4-FFF2-40B4-BE49-F238E27FC236}">
                <a16:creationId xmlns:a16="http://schemas.microsoft.com/office/drawing/2014/main" id="{A86C47DE-4A20-4C1C-A458-48831D47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63BF1-A3D2-48EB-B82E-746E331391DA}"/>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88137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8037D-B11E-4D00-BB55-05F66FA0D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E195E-04E2-4726-8420-499137801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61EC-A8A6-4E69-A9CB-EDF25B80AC76}"/>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5" name="Footer Placeholder 4">
            <a:extLst>
              <a:ext uri="{FF2B5EF4-FFF2-40B4-BE49-F238E27FC236}">
                <a16:creationId xmlns:a16="http://schemas.microsoft.com/office/drawing/2014/main" id="{EA629B7D-CA81-4545-B81E-5641B5FF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38852-CC4F-4997-A8D3-1EC92944CD04}"/>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0909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itting, yellow, table, green&#10;&#10;Description automatically generated">
            <a:extLst>
              <a:ext uri="{FF2B5EF4-FFF2-40B4-BE49-F238E27FC236}">
                <a16:creationId xmlns:a16="http://schemas.microsoft.com/office/drawing/2014/main" id="{A2612C06-B24F-4469-A3D4-4998C50C1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993058"/>
            <a:ext cx="11918535" cy="697630"/>
          </a:xfrm>
          <a:solidFill>
            <a:srgbClr val="2E211E"/>
          </a:solidFill>
          <a:effectLst>
            <a:softEdge rad="63500"/>
          </a:effectLst>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871529"/>
            <a:ext cx="11918535" cy="488654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picture containing sitting, green, table, yellow&#10;&#10;Description automatically generated">
            <a:extLst>
              <a:ext uri="{FF2B5EF4-FFF2-40B4-BE49-F238E27FC236}">
                <a16:creationId xmlns:a16="http://schemas.microsoft.com/office/drawing/2014/main" id="{654C9D80-0775-4FE4-8D86-2A9CF02B2D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ctr">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CA6-E888-495C-A10F-262CBF7FC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5C83A-4D9B-434A-906A-BA5E63D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46865-9EF8-4545-AE0E-862DD8867814}"/>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5" name="Footer Placeholder 4">
            <a:extLst>
              <a:ext uri="{FF2B5EF4-FFF2-40B4-BE49-F238E27FC236}">
                <a16:creationId xmlns:a16="http://schemas.microsoft.com/office/drawing/2014/main" id="{7A4BD44B-1E67-4183-8B10-97764355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5399-8A42-427F-821A-09A98FAA12C8}"/>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06214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565-710C-4714-B7AA-77043CD2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971A-5E4C-476B-A965-7681B175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44EB-BFE4-4E38-9B56-F7C919B41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D28A8-E8C8-4EA3-8880-BCCEACC7A155}"/>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6" name="Footer Placeholder 5">
            <a:extLst>
              <a:ext uri="{FF2B5EF4-FFF2-40B4-BE49-F238E27FC236}">
                <a16:creationId xmlns:a16="http://schemas.microsoft.com/office/drawing/2014/main" id="{3A1C9FCE-747D-44F0-B109-924C593F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8044-810C-4E06-BFF2-C5198D28D1E1}"/>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4086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BF35-2C12-446E-8E23-FB70BFBAB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4AF7B-A8FA-4CEE-BC12-2C67BECEC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37591-EB42-4F25-A364-97F60AEB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4945D-0DAD-49F4-811A-DDA804A4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BD78-585F-459B-A9AB-67180D113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FC7D2-3785-4E7E-97A4-73527F54F4DE}"/>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8" name="Footer Placeholder 7">
            <a:extLst>
              <a:ext uri="{FF2B5EF4-FFF2-40B4-BE49-F238E27FC236}">
                <a16:creationId xmlns:a16="http://schemas.microsoft.com/office/drawing/2014/main" id="{E711EE7B-EF42-4241-918E-651688D87E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F8AF-6AE2-4E64-8679-333504BFCB1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8557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0A52-2ADD-461F-A5E5-4F4FA5038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572B-6FE6-4925-A882-54FFF1E02D3E}"/>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4" name="Footer Placeholder 3">
            <a:extLst>
              <a:ext uri="{FF2B5EF4-FFF2-40B4-BE49-F238E27FC236}">
                <a16:creationId xmlns:a16="http://schemas.microsoft.com/office/drawing/2014/main" id="{915EE290-B282-4F6D-9A15-CAB9C0925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66934-A923-4FBE-A6D0-9012D86CEEEC}"/>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322852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23F7-C040-49B1-9185-0FE1122417DE}"/>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3" name="Footer Placeholder 2">
            <a:extLst>
              <a:ext uri="{FF2B5EF4-FFF2-40B4-BE49-F238E27FC236}">
                <a16:creationId xmlns:a16="http://schemas.microsoft.com/office/drawing/2014/main" id="{10E1B12F-F6C7-49F6-96AF-5E053E34F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C4D39-97DE-4238-B27F-CBFC3D07FFC0}"/>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15904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B94-641B-4CE2-BACF-2705D516E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53300-3DFE-4204-8A03-16B5B702A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42311-D8F6-4447-8D5A-305A3BED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A4A88-3331-455F-8413-66323F30FE28}"/>
              </a:ext>
            </a:extLst>
          </p:cNvPr>
          <p:cNvSpPr>
            <a:spLocks noGrp="1"/>
          </p:cNvSpPr>
          <p:nvPr>
            <p:ph type="dt" sz="half" idx="10"/>
          </p:nvPr>
        </p:nvSpPr>
        <p:spPr/>
        <p:txBody>
          <a:bodyPr/>
          <a:lstStyle/>
          <a:p>
            <a:fld id="{CA2AC57C-32A9-48F2-B30B-22724FF4B327}" type="datetimeFigureOut">
              <a:rPr lang="en-US" smtClean="0"/>
              <a:t>12/1/2019</a:t>
            </a:fld>
            <a:endParaRPr lang="en-US"/>
          </a:p>
        </p:txBody>
      </p:sp>
      <p:sp>
        <p:nvSpPr>
          <p:cNvPr id="6" name="Footer Placeholder 5">
            <a:extLst>
              <a:ext uri="{FF2B5EF4-FFF2-40B4-BE49-F238E27FC236}">
                <a16:creationId xmlns:a16="http://schemas.microsoft.com/office/drawing/2014/main" id="{5A0CB454-F650-4401-9B86-6097D17EE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DEDB-0542-40C9-ADDE-65D9703F4B5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5411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B8F6C-7F4A-4994-9730-88D1C2624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7F746-6618-46CB-AE4A-D0BAC144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DA0D-E9B5-4D60-857A-3A403006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C57C-32A9-48F2-B30B-22724FF4B327}" type="datetimeFigureOut">
              <a:rPr lang="en-US" smtClean="0"/>
              <a:t>12/1/2019</a:t>
            </a:fld>
            <a:endParaRPr lang="en-US"/>
          </a:p>
        </p:txBody>
      </p:sp>
      <p:sp>
        <p:nvSpPr>
          <p:cNvPr id="5" name="Footer Placeholder 4">
            <a:extLst>
              <a:ext uri="{FF2B5EF4-FFF2-40B4-BE49-F238E27FC236}">
                <a16:creationId xmlns:a16="http://schemas.microsoft.com/office/drawing/2014/main" id="{3B9A6D77-8C31-488F-AD30-EEA54D165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2A5C3-FFD1-4F21-B562-D8F373C6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C252-BFA4-4FDA-9ACA-B4B16146F0BA}" type="slidenum">
              <a:rPr lang="en-US" smtClean="0"/>
              <a:t>‹#›</a:t>
            </a:fld>
            <a:endParaRPr lang="en-US"/>
          </a:p>
        </p:txBody>
      </p:sp>
    </p:spTree>
    <p:extLst>
      <p:ext uri="{BB962C8B-B14F-4D97-AF65-F5344CB8AC3E}">
        <p14:creationId xmlns:p14="http://schemas.microsoft.com/office/powerpoint/2010/main" val="367130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5ED88-BE16-4863-94EC-190C5B94D720}"/>
              </a:ext>
            </a:extLst>
          </p:cNvPr>
          <p:cNvSpPr txBox="1"/>
          <p:nvPr/>
        </p:nvSpPr>
        <p:spPr>
          <a:xfrm>
            <a:off x="137652" y="6184490"/>
            <a:ext cx="11897032" cy="584775"/>
          </a:xfrm>
          <a:prstGeom prst="rect">
            <a:avLst/>
          </a:prstGeom>
          <a:noFill/>
        </p:spPr>
        <p:txBody>
          <a:bodyPr wrap="square" rtlCol="0">
            <a:spAutoFit/>
          </a:bodyPr>
          <a:lstStyle/>
          <a:p>
            <a:r>
              <a:rPr lang="en-US" sz="3200" b="1" dirty="0">
                <a:solidFill>
                  <a:schemeClr val="bg1"/>
                </a:solidFill>
              </a:rPr>
              <a:t>Lesson 2:  The </a:t>
            </a:r>
            <a:r>
              <a:rPr lang="en-US" sz="3200" b="1">
                <a:solidFill>
                  <a:schemeClr val="bg1"/>
                </a:solidFill>
              </a:rPr>
              <a:t>Old Testament, </a:t>
            </a:r>
            <a:r>
              <a:rPr lang="en-US" sz="3200" b="1" dirty="0">
                <a:solidFill>
                  <a:schemeClr val="bg1"/>
                </a:solidFill>
              </a:rPr>
              <a:t>the Life of Christ &amp; Divine Revelation</a:t>
            </a:r>
          </a:p>
        </p:txBody>
      </p:sp>
    </p:spTree>
    <p:extLst>
      <p:ext uri="{BB962C8B-B14F-4D97-AF65-F5344CB8AC3E}">
        <p14:creationId xmlns:p14="http://schemas.microsoft.com/office/powerpoint/2010/main" val="17998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Responsible for the Revelation of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The entirety of Scripture was verbally inspired by the Holy Spirit.</a:t>
            </a:r>
          </a:p>
          <a:p>
            <a:pPr lvl="1"/>
            <a:r>
              <a:rPr lang="en-US" dirty="0"/>
              <a:t>Paul declared, “All Scripture is given by inspiration of God” (2 Tim. 3:16)</a:t>
            </a:r>
          </a:p>
          <a:p>
            <a:pPr lvl="1"/>
            <a:r>
              <a:rPr lang="en-US" dirty="0"/>
              <a:t>Peter declared that “prophecy never came by the will of man,” but instead “holy men of God spoke as they were moved by the Holy Spirit” (2 Pet. 1:21)</a:t>
            </a:r>
          </a:p>
          <a:p>
            <a:pPr lvl="1"/>
            <a:r>
              <a:rPr lang="en-US" dirty="0"/>
              <a:t>The Holy Spirit carried along the writers of the Old Testament and New Testament and gave them the very “words” to write</a:t>
            </a:r>
          </a:p>
          <a:p>
            <a:r>
              <a:rPr lang="en-US" dirty="0"/>
              <a:t>In many ways, it could be argued that the revelation of God’s Word to mankind was the primary responsibility of the Holy Spirit</a:t>
            </a:r>
          </a:p>
          <a:p>
            <a:pPr lvl="1"/>
            <a:r>
              <a:rPr lang="en-US" dirty="0"/>
              <a:t>The Spirit alone can reveal the mind of God to man</a:t>
            </a:r>
          </a:p>
          <a:p>
            <a:pPr lvl="1"/>
            <a:r>
              <a:rPr lang="en-US" dirty="0"/>
              <a:t>The written word is our only source of knowledge of God’s will for us today</a:t>
            </a:r>
          </a:p>
          <a:p>
            <a:pPr lvl="1"/>
            <a:r>
              <a:rPr lang="en-US" dirty="0"/>
              <a:t>Without the Holy Spirit, we could not and would not know </a:t>
            </a:r>
            <a:br>
              <a:rPr lang="en-US" dirty="0"/>
            </a:br>
            <a:r>
              <a:rPr lang="en-US" dirty="0"/>
              <a:t>the mind of God or the will of God for His creation</a:t>
            </a:r>
          </a:p>
          <a:p>
            <a:pPr lvl="1"/>
            <a:r>
              <a:rPr lang="en-US" dirty="0"/>
              <a:t>Revelation was the vital role of the Holy Spirit</a:t>
            </a:r>
          </a:p>
        </p:txBody>
      </p:sp>
    </p:spTree>
    <p:extLst>
      <p:ext uri="{BB962C8B-B14F-4D97-AF65-F5344CB8AC3E}">
        <p14:creationId xmlns:p14="http://schemas.microsoft.com/office/powerpoint/2010/main" val="2613350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Conclusion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The Holy Spirit is an active member of the Godhead</a:t>
            </a:r>
          </a:p>
          <a:p>
            <a:pPr lvl="1"/>
            <a:r>
              <a:rPr lang="en-US" dirty="0"/>
              <a:t>He was an active part of the Creation</a:t>
            </a:r>
          </a:p>
          <a:p>
            <a:pPr lvl="1"/>
            <a:r>
              <a:rPr lang="en-US" dirty="0"/>
              <a:t>He was active among God’s people during the Old Testament</a:t>
            </a:r>
          </a:p>
          <a:p>
            <a:pPr lvl="1"/>
            <a:r>
              <a:rPr lang="en-US" dirty="0"/>
              <a:t>He was during the ministry of Jesus</a:t>
            </a:r>
          </a:p>
          <a:p>
            <a:pPr lvl="1"/>
            <a:r>
              <a:rPr lang="en-US" dirty="0"/>
              <a:t>The work of the Holy Spirit is not limited in any way to the New Testament</a:t>
            </a:r>
          </a:p>
          <a:p>
            <a:r>
              <a:rPr lang="en-US" dirty="0"/>
              <a:t>The ultimate work of the Spirit has been in revealing the mind of God to man</a:t>
            </a:r>
          </a:p>
          <a:p>
            <a:pPr lvl="1"/>
            <a:r>
              <a:rPr lang="en-US" dirty="0"/>
              <a:t>Without the work of the Spirit in giving man the inspired words in the Bible:</a:t>
            </a:r>
          </a:p>
          <a:p>
            <a:pPr lvl="2"/>
            <a:r>
              <a:rPr lang="en-US" dirty="0"/>
              <a:t>We could not know the will of God for us today</a:t>
            </a:r>
          </a:p>
          <a:p>
            <a:pPr lvl="2"/>
            <a:r>
              <a:rPr lang="en-US" dirty="0"/>
              <a:t>We could not know the ultimate plan of God from before the creation</a:t>
            </a:r>
          </a:p>
          <a:p>
            <a:pPr lvl="2"/>
            <a:r>
              <a:rPr lang="en-US" dirty="0"/>
              <a:t>We could not know how to please the Lord or how to go to heaven</a:t>
            </a:r>
          </a:p>
          <a:p>
            <a:pPr lvl="1"/>
            <a:r>
              <a:rPr lang="en-US" dirty="0"/>
              <a:t>Now that we have the complete revelation of God from the Holy Spirit, </a:t>
            </a:r>
            <a:br>
              <a:rPr lang="en-US" dirty="0"/>
            </a:br>
            <a:r>
              <a:rPr lang="en-US" dirty="0"/>
              <a:t>it makes sense that the Spirit would only operate today within </a:t>
            </a:r>
            <a:br>
              <a:rPr lang="en-US" dirty="0"/>
            </a:br>
            <a:r>
              <a:rPr lang="en-US" dirty="0"/>
              <a:t>the framework of His revealed truth in the Bible</a:t>
            </a:r>
          </a:p>
        </p:txBody>
      </p:sp>
    </p:spTree>
    <p:extLst>
      <p:ext uri="{BB962C8B-B14F-4D97-AF65-F5344CB8AC3E}">
        <p14:creationId xmlns:p14="http://schemas.microsoft.com/office/powerpoint/2010/main" val="13584598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left)">
                                      <p:cBhvr>
                                        <p:cTn id="49" dur="500"/>
                                        <p:tgtEl>
                                          <p:spTgt spid="3">
                                            <p:txEl>
                                              <p:pRg st="9" end="9"/>
                                            </p:txEl>
                                          </p:spTgt>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left)">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at Work in the Creation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fontScale="92500"/>
          </a:bodyPr>
          <a:lstStyle/>
          <a:p>
            <a:r>
              <a:rPr lang="en-US" dirty="0"/>
              <a:t>“In the beginning God created the heavens and the earth…And the Spirit of God was hovering over the face of the waters” (Gen. 1:2)</a:t>
            </a:r>
          </a:p>
          <a:p>
            <a:r>
              <a:rPr lang="en-US" dirty="0"/>
              <a:t>The Holy Spirit was involved in the creation of this world and the universe</a:t>
            </a:r>
          </a:p>
          <a:p>
            <a:pPr lvl="1"/>
            <a:r>
              <a:rPr lang="en-US" dirty="0"/>
              <a:t>“By His Spirit He adorned the heavens” (Job 26:13)</a:t>
            </a:r>
          </a:p>
          <a:p>
            <a:pPr lvl="1"/>
            <a:r>
              <a:rPr lang="en-US" dirty="0"/>
              <a:t>“You send forth Your Spirit, they are created…” (Psa. 104:30)</a:t>
            </a:r>
          </a:p>
          <a:p>
            <a:r>
              <a:rPr lang="en-US" dirty="0"/>
              <a:t>The Holy Spirit was involved in the creation of mankind</a:t>
            </a:r>
          </a:p>
          <a:p>
            <a:pPr lvl="1"/>
            <a:r>
              <a:rPr lang="en-US" dirty="0"/>
              <a:t>“The Spirit of God has made me, And the breath of the Almighty gives me life” (Job 33:4; 32:8)</a:t>
            </a:r>
          </a:p>
          <a:p>
            <a:pPr lvl="1"/>
            <a:r>
              <a:rPr lang="en-US" dirty="0"/>
              <a:t>God made man in Him image (Gen. 1:26-27)</a:t>
            </a:r>
          </a:p>
          <a:p>
            <a:r>
              <a:rPr lang="en-US" dirty="0"/>
              <a:t>The entire Godhead was active in the creation (cf. Col. 1:16-17)</a:t>
            </a:r>
          </a:p>
          <a:p>
            <a:pPr lvl="1"/>
            <a:r>
              <a:rPr lang="en-US" dirty="0"/>
              <a:t>Jesus is identified as the Creator of all things (John 1:3; Heb. 1:2; Col. 1:16)</a:t>
            </a:r>
          </a:p>
          <a:p>
            <a:pPr lvl="1"/>
            <a:r>
              <a:rPr lang="en-US" dirty="0"/>
              <a:t>However, it is evident that the fullness of the Godhead was involved</a:t>
            </a:r>
          </a:p>
          <a:p>
            <a:pPr lvl="1"/>
            <a:r>
              <a:rPr lang="en-US" dirty="0"/>
              <a:t>The Spirit appears to have been involved in adorning, beautifying and bringing order to it</a:t>
            </a:r>
          </a:p>
        </p:txBody>
      </p:sp>
    </p:spTree>
    <p:extLst>
      <p:ext uri="{BB962C8B-B14F-4D97-AF65-F5344CB8AC3E}">
        <p14:creationId xmlns:p14="http://schemas.microsoft.com/office/powerpoint/2010/main" val="1371293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left)">
                                      <p:cBhvr>
                                        <p:cTn id="43" dur="500"/>
                                        <p:tgtEl>
                                          <p:spTgt spid="3">
                                            <p:txEl>
                                              <p:pRg st="7" end="7"/>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wipe(left)">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at Work Among God’s People in the O.T.</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lnSpcReduction="10000"/>
          </a:bodyPr>
          <a:lstStyle/>
          <a:p>
            <a:r>
              <a:rPr lang="en-US" dirty="0"/>
              <a:t>Pharaoh recognized the Spirit working providentially in the life of Joseph (Gen. 41:38)</a:t>
            </a:r>
          </a:p>
          <a:p>
            <a:r>
              <a:rPr lang="en-US" dirty="0"/>
              <a:t>“The Spirit of God” “filled” certain men with special abilities to build the tabernacle (Ex. 31:1-11; 35:30-35)</a:t>
            </a:r>
          </a:p>
          <a:p>
            <a:r>
              <a:rPr lang="en-US" dirty="0"/>
              <a:t>“The Spirit of God” gave “word,” “oracle” and “utterance” to God’s prophets, to speak as inspired messengers to mankind and “instruct” them on behalf of God (Num. 24:2-9; 2 Sam. 23:2; 2 Chron. 15:1; 24:20; Neh. 9:20, 30; Ezek. 2:2; Zech. 7:12; cf. 2 Pet. 1:20-21)</a:t>
            </a:r>
          </a:p>
          <a:p>
            <a:r>
              <a:rPr lang="en-US" dirty="0"/>
              <a:t>“The Spirit of the Lord came upon” the judges as they led God’s people (Judg. 3:10; 6:34; 11:29)</a:t>
            </a:r>
          </a:p>
          <a:p>
            <a:r>
              <a:rPr lang="en-US" dirty="0"/>
              <a:t>“The Spirit of the Lord” is spoken of frequently in the life of Samson, giving him strength and courage (Judg. 13:25; 14:6, 19; cf. 16:5, 19-20)</a:t>
            </a:r>
          </a:p>
        </p:txBody>
      </p:sp>
    </p:spTree>
    <p:extLst>
      <p:ext uri="{BB962C8B-B14F-4D97-AF65-F5344CB8AC3E}">
        <p14:creationId xmlns:p14="http://schemas.microsoft.com/office/powerpoint/2010/main" val="4402501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at Work Among God’s People in the O.T.</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“The Spirit of the Lord” worked among the kings of Israel (1 Sam. 10:6, 10; 16:13-14; 2 Sam. 23:2; 1 Chron. 28:11-12), often dealing with Israel’s enemies</a:t>
            </a:r>
          </a:p>
          <a:p>
            <a:r>
              <a:rPr lang="en-US" dirty="0"/>
              <a:t>In anguish over his sin, David prayed, “Do not cast me away from Your presence, And do not take Your Holy Spirit from me” (Psa. 51:11)</a:t>
            </a:r>
          </a:p>
          <a:p>
            <a:r>
              <a:rPr lang="en-US" dirty="0"/>
              <a:t>Nebuchadnezzar recognized that the Spirit of God was at work in the life and the words of Daniel (Dan. 4:8-9, 18)</a:t>
            </a:r>
          </a:p>
          <a:p>
            <a:r>
              <a:rPr lang="en-US" dirty="0"/>
              <a:t>The prophets revealed that the Spirit of God was involved in the rise and fall of certain nations (Isa. 63:10-14; Zech. 4:6)</a:t>
            </a:r>
          </a:p>
          <a:p>
            <a:r>
              <a:rPr lang="en-US" dirty="0"/>
              <a:t>Joel prophesied of the establishment of the Lord’s kingdom and of the Spirit’s power-filled and abundant work in those early days of the church </a:t>
            </a:r>
            <a:br>
              <a:rPr lang="en-US" dirty="0"/>
            </a:br>
            <a:r>
              <a:rPr lang="en-US" dirty="0"/>
              <a:t>(Joel 2:28-32)</a:t>
            </a:r>
          </a:p>
        </p:txBody>
      </p:sp>
    </p:spTree>
    <p:extLst>
      <p:ext uri="{BB962C8B-B14F-4D97-AF65-F5344CB8AC3E}">
        <p14:creationId xmlns:p14="http://schemas.microsoft.com/office/powerpoint/2010/main" val="29807426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at Work in the Life &amp; Ministry of Jesus Christ</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fontScale="85000" lnSpcReduction="20000"/>
          </a:bodyPr>
          <a:lstStyle/>
          <a:p>
            <a:r>
              <a:rPr lang="en-US" dirty="0"/>
              <a:t>Isaiah prophesied of the coming Christ and the work of the Spirit (Isa. 11:2; 42:1; 61:1-3)</a:t>
            </a:r>
          </a:p>
          <a:p>
            <a:r>
              <a:rPr lang="en-US" dirty="0"/>
              <a:t>The human existence of the Christ was the result the Holy Spirit (Luke 1:35; Matt. 1:18)</a:t>
            </a:r>
          </a:p>
          <a:p>
            <a:pPr lvl="1"/>
            <a:r>
              <a:rPr lang="en-US" dirty="0"/>
              <a:t>The Holy Spirit filled Elizabeth (Luke 1:41-42), Zacharias (Luke 1:67-79) and Simeon (Luke 2:25-35) to know about and make pronouncements about the birth of Jesus</a:t>
            </a:r>
          </a:p>
          <a:p>
            <a:r>
              <a:rPr lang="en-US" dirty="0"/>
              <a:t>At His baptism and the inception of His earthly ministry, the Holy Spirit was present (Matt. 3:16-17; Luke 3:21-22; John 1:32-34)</a:t>
            </a:r>
          </a:p>
          <a:p>
            <a:r>
              <a:rPr lang="en-US" dirty="0"/>
              <a:t>Jesus recognized the work of the Holy Spirit, just as Isaiah had prophesied (Luke 4:18-21; cf. Acts 10:36-38)</a:t>
            </a:r>
          </a:p>
          <a:p>
            <a:r>
              <a:rPr lang="en-US" dirty="0"/>
              <a:t>Jesus Christ possessed the fullness of the Spirit and spoke words from the Father (John 3:31-34; 15:15; Col. 1:19)</a:t>
            </a:r>
          </a:p>
          <a:p>
            <a:pPr lvl="1"/>
            <a:r>
              <a:rPr lang="en-US" dirty="0"/>
              <a:t>The testimony of the Father and the testimony of the Son and the testimony of the Spirit all agree—they speak the same thing for they are one (John 12:48-50; 16:13; cf. John 10:30)</a:t>
            </a:r>
          </a:p>
          <a:p>
            <a:r>
              <a:rPr lang="en-US" dirty="0"/>
              <a:t>After His ascension, Jesus Christ fulfilled the prophecy of Joel from Joel 2:28-32 (cf. Acts 2:16-21, 33)</a:t>
            </a:r>
          </a:p>
          <a:p>
            <a:pPr lvl="1"/>
            <a:r>
              <a:rPr lang="en-US" dirty="0"/>
              <a:t>The apostles were endowed with supernatural gifts to fulfill their ministry, </a:t>
            </a:r>
            <a:br>
              <a:rPr lang="en-US" dirty="0"/>
            </a:br>
            <a:r>
              <a:rPr lang="en-US" dirty="0"/>
              <a:t>and such was only possible because Christ sent the Holy Spirit upon them</a:t>
            </a:r>
          </a:p>
          <a:p>
            <a:endParaRPr lang="en-US" dirty="0"/>
          </a:p>
        </p:txBody>
      </p:sp>
    </p:spTree>
    <p:extLst>
      <p:ext uri="{BB962C8B-B14F-4D97-AF65-F5344CB8AC3E}">
        <p14:creationId xmlns:p14="http://schemas.microsoft.com/office/powerpoint/2010/main" val="25743671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Responsible for the Revelation of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God’s Word was revealed in words—an objective, understandable form of instruction</a:t>
            </a:r>
          </a:p>
          <a:p>
            <a:r>
              <a:rPr lang="en-US" dirty="0"/>
              <a:t>“Prophecy” of God’s Word “never came by the will of man”; rather, the words always came as inspired men “were moved by the Holy Spirit” (2 Pet. 1:21)</a:t>
            </a:r>
          </a:p>
        </p:txBody>
      </p:sp>
    </p:spTree>
    <p:extLst>
      <p:ext uri="{BB962C8B-B14F-4D97-AF65-F5344CB8AC3E}">
        <p14:creationId xmlns:p14="http://schemas.microsoft.com/office/powerpoint/2010/main" val="9444194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Responsible for the Revelation of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lnSpcReduction="10000"/>
          </a:bodyPr>
          <a:lstStyle/>
          <a:p>
            <a:r>
              <a:rPr lang="en-US" dirty="0"/>
              <a:t>The entirety of the Old Testament was verbally inspired by the Holy Spirit</a:t>
            </a:r>
          </a:p>
          <a:p>
            <a:pPr lvl="1"/>
            <a:r>
              <a:rPr lang="en-US" dirty="0"/>
              <a:t>Inspiration is claimed throughout the Old Testament</a:t>
            </a:r>
          </a:p>
          <a:p>
            <a:pPr lvl="2"/>
            <a:r>
              <a:rPr lang="en-US" dirty="0"/>
              <a:t>Moses declared that His words were given to Him by Jehovah:  “These are the words which you shall speak to the children of Israel” (Ex. 19:3-7)</a:t>
            </a:r>
          </a:p>
          <a:p>
            <a:pPr lvl="2"/>
            <a:r>
              <a:rPr lang="en-US" dirty="0"/>
              <a:t>David declared that His words were given to Him by Jehovah:  “The Spirit of the LORD spoke by me, And His word was on my tongue” (2 Sam. 23:2)</a:t>
            </a:r>
          </a:p>
          <a:p>
            <a:pPr lvl="2"/>
            <a:r>
              <a:rPr lang="en-US" dirty="0"/>
              <a:t>Jeremiah was told by Jehovah:  “Behold, I have put My words in your mouth” (Jer. 1:9)</a:t>
            </a:r>
          </a:p>
          <a:p>
            <a:pPr lvl="2"/>
            <a:r>
              <a:rPr lang="en-US" dirty="0"/>
              <a:t>Note how in each case the emphasis is upon the “words” and their Source</a:t>
            </a:r>
          </a:p>
          <a:p>
            <a:pPr lvl="1"/>
            <a:r>
              <a:rPr lang="en-US" dirty="0"/>
              <a:t>Inspiration of the Old Testament is affirmed in the New Testament.</a:t>
            </a:r>
          </a:p>
          <a:p>
            <a:pPr lvl="2"/>
            <a:r>
              <a:rPr lang="en-US" dirty="0"/>
              <a:t>Jesus affirmed that what Moses wrote was “spoken by God” (Matt. 22:31-32; cf. Ex. 3:6)</a:t>
            </a:r>
          </a:p>
          <a:p>
            <a:pPr lvl="2"/>
            <a:r>
              <a:rPr lang="en-US" dirty="0"/>
              <a:t>Jesus affirmed that what Moses commanded was “the commandment of God” and “the word of God” (Mark 7:9-13; cf. Ex. 20:12)</a:t>
            </a:r>
          </a:p>
          <a:p>
            <a:pPr lvl="2"/>
            <a:r>
              <a:rPr lang="en-US" dirty="0"/>
              <a:t>Jesus affirmed that what David said was “said by the Holy Spirit” (Mark 12:36; cf. Psa. 110:1)</a:t>
            </a:r>
          </a:p>
          <a:p>
            <a:pPr lvl="2"/>
            <a:r>
              <a:rPr lang="en-US" dirty="0"/>
              <a:t>Peter affirmed that “the Holy Spirit spoke before by the mouth of David” (Acts 1:16; cf. Psa. 41:9)</a:t>
            </a:r>
          </a:p>
          <a:p>
            <a:pPr lvl="2"/>
            <a:r>
              <a:rPr lang="en-US" dirty="0"/>
              <a:t>The Hebrews writer credited quotations from the O.T. to the Holy Spirit: “…the Holy Spirit says…” (Heb. 3:7; cf. Psa. 95:7-11); “…the Holy Spirit also witnesses…” (Heb. 10:15-17; cf. Jer. 31:31-34)</a:t>
            </a:r>
          </a:p>
          <a:p>
            <a:pPr lvl="2"/>
            <a:endParaRPr lang="en-US" dirty="0"/>
          </a:p>
        </p:txBody>
      </p:sp>
    </p:spTree>
    <p:extLst>
      <p:ext uri="{BB962C8B-B14F-4D97-AF65-F5344CB8AC3E}">
        <p14:creationId xmlns:p14="http://schemas.microsoft.com/office/powerpoint/2010/main" val="4244247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ipe(left)">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wipe(left)">
                                      <p:cBhvr>
                                        <p:cTn id="56" dur="500"/>
                                        <p:tgtEl>
                                          <p:spTgt spid="3">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wipe(left)">
                                      <p:cBhvr>
                                        <p:cTn id="6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Responsible for the Revelation of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The entirety of the New Testament was verbally inspired by the Holy Spirit</a:t>
            </a:r>
          </a:p>
          <a:p>
            <a:pPr lvl="1"/>
            <a:r>
              <a:rPr lang="en-US" dirty="0"/>
              <a:t>Inspiration of the New Testament was promised by Jesus Christ</a:t>
            </a:r>
          </a:p>
          <a:p>
            <a:pPr lvl="2"/>
            <a:r>
              <a:rPr lang="en-US" dirty="0"/>
              <a:t>Jesus promised His apostles, “It will be given to you…what you should speak; for it is not you who speak, but the Spirit of your Father who speaks in you” (Matt. 10:19-20)</a:t>
            </a:r>
          </a:p>
          <a:p>
            <a:pPr lvl="2"/>
            <a:r>
              <a:rPr lang="en-US" dirty="0"/>
              <a:t>Before His crucifixion, Jesus promised to send the Holy Spirit upon His apostles, and the Holy Spirit would:  </a:t>
            </a:r>
          </a:p>
          <a:p>
            <a:pPr lvl="3"/>
            <a:r>
              <a:rPr lang="en-US" sz="2000" dirty="0"/>
              <a:t>“…teach you all things, and bring to your remembrance all things that I said to you” (John 14:26)</a:t>
            </a:r>
          </a:p>
          <a:p>
            <a:pPr lvl="3"/>
            <a:r>
              <a:rPr lang="en-US" sz="2000" dirty="0"/>
              <a:t>“…testify of Me” (John 15:26)</a:t>
            </a:r>
          </a:p>
          <a:p>
            <a:pPr lvl="3"/>
            <a:r>
              <a:rPr lang="en-US" sz="2000" dirty="0"/>
              <a:t>“…guide you into all truth…tell you things to come” (John 16:13)</a:t>
            </a:r>
          </a:p>
        </p:txBody>
      </p:sp>
    </p:spTree>
    <p:extLst>
      <p:ext uri="{BB962C8B-B14F-4D97-AF65-F5344CB8AC3E}">
        <p14:creationId xmlns:p14="http://schemas.microsoft.com/office/powerpoint/2010/main" val="3948200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Was Responsible for the Revelation of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The entirety of the New Testament was verbally inspired by the Holy Spirit</a:t>
            </a:r>
          </a:p>
          <a:p>
            <a:pPr lvl="1"/>
            <a:r>
              <a:rPr lang="en-US" dirty="0"/>
              <a:t>Inspiration of the New Testament is affirmed throughout the New Testament</a:t>
            </a:r>
          </a:p>
          <a:p>
            <a:pPr lvl="2"/>
            <a:r>
              <a:rPr lang="en-US" dirty="0"/>
              <a:t>Paul affirmed, regarding “the things” God had prepared for His people in the new covenant, that “God has revealed them to us through His Spirit” (1 Cor. 2:10)</a:t>
            </a:r>
          </a:p>
          <a:p>
            <a:pPr lvl="2"/>
            <a:r>
              <a:rPr lang="en-US" dirty="0"/>
              <a:t>Paul affirmed that he and the other writers of the New Testament “received…the Spirit who is from God, that we might know the things that have been freely given to us by God” (1 Cor. 2:12)</a:t>
            </a:r>
          </a:p>
          <a:p>
            <a:pPr lvl="2"/>
            <a:r>
              <a:rPr lang="en-US" dirty="0"/>
              <a:t>Paul then went on to affirm, “which things we also speak, not in words taught by human wisdom, but in those taught by the Spirit, combining spiritual thoughts with spiritual words” (1 Cor. 2:13)</a:t>
            </a:r>
          </a:p>
          <a:p>
            <a:pPr lvl="2"/>
            <a:r>
              <a:rPr lang="en-US" dirty="0"/>
              <a:t>Paul wrote that “the mystery of God” (i.e., that all men, Jews and Gentiles, would be brought together—equally—into one body in Christ) had been “revealed by the Spirit to His holy apostles and prophets” (Eph. 3:1-7)</a:t>
            </a:r>
          </a:p>
          <a:p>
            <a:pPr lvl="2"/>
            <a:r>
              <a:rPr lang="en-US" dirty="0"/>
              <a:t>Paul wanted Christians to know “that the things which I write to you are the commandments of the Lord” (1 Cor. 14:37)</a:t>
            </a:r>
          </a:p>
          <a:p>
            <a:pPr lvl="2"/>
            <a:r>
              <a:rPr lang="en-US" dirty="0"/>
              <a:t>Paul praised the early Christians when they received his words, “not as the word of men, but as it is in truth, the word of God” (1 Thess. 2:13)</a:t>
            </a:r>
          </a:p>
        </p:txBody>
      </p:sp>
    </p:spTree>
    <p:extLst>
      <p:ext uri="{BB962C8B-B14F-4D97-AF65-F5344CB8AC3E}">
        <p14:creationId xmlns:p14="http://schemas.microsoft.com/office/powerpoint/2010/main" val="727818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1951</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The Holy Spirit Was at Work in the Creation</vt:lpstr>
      <vt:lpstr>The Holy Spirit Was at Work Among God’s People in the O.T.</vt:lpstr>
      <vt:lpstr>The Holy Spirit Was at Work Among God’s People in the O.T.</vt:lpstr>
      <vt:lpstr>The Holy Spirit Was at Work in the Life &amp; Ministry of Jesus Christ</vt:lpstr>
      <vt:lpstr>The Holy Spirit Was Responsible for the Revelation of God’s Word</vt:lpstr>
      <vt:lpstr>The Holy Spirit Was Responsible for the Revelation of God’s Word</vt:lpstr>
      <vt:lpstr>The Holy Spirit Was Responsible for the Revelation of God’s Word</vt:lpstr>
      <vt:lpstr>The Holy Spirit Was Responsible for the Revelation of God’s Word</vt:lpstr>
      <vt:lpstr>The Holy Spirit Was Responsible for the Revelation of God’s Word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35</cp:revision>
  <dcterms:created xsi:type="dcterms:W3CDTF">2019-11-21T03:04:03Z</dcterms:created>
  <dcterms:modified xsi:type="dcterms:W3CDTF">2019-12-01T12:03:03Z</dcterms:modified>
</cp:coreProperties>
</file>