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11E"/>
    <a:srgbClr val="FEF9BC"/>
    <a:srgbClr val="1C0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1531-2F13-4C2E-BDAD-7AD6C4F7B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F7236-BE33-4862-BA7D-70668885A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8C691-0C48-44AD-B79C-B4242F58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17CD-6753-477A-A348-D44BC9CC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F95A9-5C3F-43D5-887F-9763742D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8709F0B-D677-444C-8F93-27937008E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9AF1-95D8-434B-B2D5-EB1DEDEF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7FC6D-7339-4462-AAC8-6A9373D45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DA8AE-BD90-4B66-97AA-3819EE252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E8C4F-3BC1-4EA0-883E-731B30DD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5C7DC-EC3C-4BE9-A958-DA7471E6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D65D3-FC7D-4505-81AA-E41B10AA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EEDC-64F5-4B4C-8834-1C266791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EDC7E-A152-4AB7-99CE-BECD8D480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5793-A447-4448-9A6B-8D196A72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C47DE-4A20-4C1C-A458-48831D47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3BF1-A3D2-48EB-B82E-746E3313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8037D-B11E-4D00-BB55-05F66FA0D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E195E-04E2-4726-8420-49913780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E61EC-A8A6-4E69-A9CB-EDF25B80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29B7D-CA81-4545-B81E-5641B5FF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8852-CC4F-4997-A8D3-1EC92944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yellow, table, green&#10;&#10;Description automatically generated">
            <a:extLst>
              <a:ext uri="{FF2B5EF4-FFF2-40B4-BE49-F238E27FC236}">
                <a16:creationId xmlns:a16="http://schemas.microsoft.com/office/drawing/2014/main" id="{A2612C06-B24F-4469-A3D4-4998C50C1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7DD5B-D276-4D12-9DC0-61B47CB1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993058"/>
            <a:ext cx="11918535" cy="697630"/>
          </a:xfrm>
          <a:solidFill>
            <a:srgbClr val="2E211E"/>
          </a:solidFill>
          <a:effectLst>
            <a:softEdge rad="63500"/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EC6E-9C44-4DB7-83F5-C00BC07C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871529"/>
            <a:ext cx="11918535" cy="488654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75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green, table, small&#10;&#10;Description automatically generated">
            <a:extLst>
              <a:ext uri="{FF2B5EF4-FFF2-40B4-BE49-F238E27FC236}">
                <a16:creationId xmlns:a16="http://schemas.microsoft.com/office/drawing/2014/main" id="{4EFEBE12-F90A-41EF-9F6D-0D87D30AB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7DD5B-D276-4D12-9DC0-61B47CB1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899052"/>
            <a:ext cx="11918535" cy="697630"/>
          </a:xfrm>
          <a:solidFill>
            <a:srgbClr val="FEF9BC"/>
          </a:solidFill>
          <a:ln w="28575">
            <a:solidFill>
              <a:schemeClr val="tx1"/>
            </a:solidFill>
          </a:ln>
          <a:effectLst/>
        </p:spPr>
        <p:txBody>
          <a:bodyPr/>
          <a:lstStyle>
            <a:lvl1pPr algn="ctr">
              <a:defRPr b="1">
                <a:solidFill>
                  <a:srgbClr val="2E211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EC6E-9C44-4DB7-83F5-C00BC07C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3"/>
            <a:ext cx="11918535" cy="505746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4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ACA6-E888-495C-A10F-262CBF7F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5C83A-4D9B-434A-906A-BA5E63D8B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6865-9EF8-4545-AE0E-862DD886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D44B-1E67-4183-8B10-97764355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75399-8A42-427F-821A-09A98FAA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3565-710C-4714-B7AA-77043CD2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971A-5E4C-476B-A965-7681B175C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044EB-BFE4-4E38-9B56-F7C919B41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D28A8-E8C8-4EA3-8880-BCCEACC7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C9FCE-747D-44F0-B109-924C593F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48044-810C-4E06-BFF2-C5198D28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BF35-2C12-446E-8E23-FB70BFBA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4AF7B-A8FA-4CEE-BC12-2C67BECEC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37591-EB42-4F25-A364-97F60AEB1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4945D-0DAD-49F4-811A-DDA804A44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0BD78-585F-459B-A9AB-67180D113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FC7D2-3785-4E7E-97A4-73527F54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1EE7B-EF42-4241-918E-651688D8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AF8AF-6AE2-4E64-8679-333504BF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0A52-2ADD-461F-A5E5-4F4FA503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A572B-6FE6-4925-A882-54FFF1E0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EE290-B282-4F6D-9A15-CAB9C092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66934-A923-4FBE-A6D0-9012D86C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123F7-C040-49B1-9185-0FE11224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1B12F-F6C7-49F6-96AF-5E053E34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4D39-97DE-4238-B27F-CBFC3D07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BB94-641B-4CE2-BACF-2705D516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3300-3DFE-4204-8A03-16B5B702A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42311-D8F6-4447-8D5A-305A3BED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A4A88-3331-455F-8413-66323F30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CB454-F650-4401-9B86-6097D17E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8DEDB-0542-40C9-ADDE-65D9703F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B8F6C-7F4A-4994-9730-88D1C262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7F746-6618-46CB-AE4A-D0BAC144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DA0D-E9B5-4D60-857A-3A4030067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C57C-32A9-48F2-B30B-22724FF4B32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6D77-8C31-488F-AD30-EEA54D165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2A5C3-FFD1-4F21-B562-D8F373C63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5ED88-BE16-4863-94EC-190C5B94D720}"/>
              </a:ext>
            </a:extLst>
          </p:cNvPr>
          <p:cNvSpPr txBox="1"/>
          <p:nvPr/>
        </p:nvSpPr>
        <p:spPr>
          <a:xfrm>
            <a:off x="137652" y="6184490"/>
            <a:ext cx="11897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1:  The Nature of the </a:t>
            </a:r>
            <a:r>
              <a:rPr lang="en-US" sz="3200" b="1">
                <a:solidFill>
                  <a:schemeClr val="bg1"/>
                </a:solidFill>
              </a:rPr>
              <a:t>Holy Spirit—His </a:t>
            </a:r>
            <a:r>
              <a:rPr lang="en-US" sz="3200" b="1" dirty="0">
                <a:solidFill>
                  <a:schemeClr val="bg1"/>
                </a:solidFill>
              </a:rPr>
              <a:t>Personality &amp; Divinity </a:t>
            </a:r>
          </a:p>
        </p:txBody>
      </p:sp>
    </p:spTree>
    <p:extLst>
      <p:ext uri="{BB962C8B-B14F-4D97-AF65-F5344CB8AC3E}">
        <p14:creationId xmlns:p14="http://schemas.microsoft.com/office/powerpoint/2010/main" val="1799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“a Person”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terminology</a:t>
            </a:r>
            <a:r>
              <a:rPr lang="en-US" dirty="0"/>
              <a:t> used of the Holy Spirit concludes that He is a “person”</a:t>
            </a:r>
          </a:p>
          <a:p>
            <a:pPr lvl="1"/>
            <a:r>
              <a:rPr lang="en-US" dirty="0"/>
              <a:t>Jesus called the Holy Spirit, “the Comforter” (John 14:26; 15:26; 16:7), but only after calling Him, “another Comforter” (John 14:16)</a:t>
            </a:r>
          </a:p>
          <a:p>
            <a:pPr lvl="2"/>
            <a:r>
              <a:rPr lang="en-US" dirty="0"/>
              <a:t>Greek </a:t>
            </a:r>
            <a:r>
              <a:rPr lang="en-US" i="1" dirty="0" err="1"/>
              <a:t>parakletos</a:t>
            </a:r>
            <a:r>
              <a:rPr lang="en-US" dirty="0"/>
              <a:t> means, “one called alongside another,” for the purpose of helping that person</a:t>
            </a:r>
          </a:p>
          <a:p>
            <a:pPr lvl="2"/>
            <a:r>
              <a:rPr lang="en-US" dirty="0"/>
              <a:t>Only 5 times in the N.T. = 4 times it refers to the Holy Spirit, and once it refers to Jesus (1 John 2:1)</a:t>
            </a:r>
          </a:p>
          <a:p>
            <a:pPr lvl="2"/>
            <a:r>
              <a:rPr lang="en-US" dirty="0"/>
              <a:t>The Holy Spirit is as much a “person” as Jesus Christ is</a:t>
            </a:r>
          </a:p>
          <a:p>
            <a:pPr lvl="1"/>
            <a:r>
              <a:rPr lang="en-US" dirty="0"/>
              <a:t>The apostles wrote, “For it seemed good to the Holy Spirit, and to us” (Acts 15:28)</a:t>
            </a:r>
          </a:p>
          <a:p>
            <a:pPr lvl="2"/>
            <a:r>
              <a:rPr lang="en-US" dirty="0"/>
              <a:t>Did it seem good to some “mystical force” or to some “magnetism” or “electricity”?</a:t>
            </a:r>
          </a:p>
          <a:p>
            <a:pPr lvl="2"/>
            <a:r>
              <a:rPr lang="en-US"/>
              <a:t>That </a:t>
            </a:r>
            <a:r>
              <a:rPr lang="en-US" dirty="0"/>
              <a:t>statement only makes sense when one understands the Spirit as a </a:t>
            </a:r>
            <a:r>
              <a:rPr lang="en-US"/>
              <a:t>“person”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27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a “Divine” Person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attributes</a:t>
            </a:r>
            <a:r>
              <a:rPr lang="en-US" dirty="0"/>
              <a:t> of the Holy Spirit show that He is a “Divine” person</a:t>
            </a:r>
          </a:p>
          <a:p>
            <a:pPr lvl="1"/>
            <a:r>
              <a:rPr lang="en-US" dirty="0"/>
              <a:t>He is “eternal” (Heb. 9:14)</a:t>
            </a:r>
          </a:p>
          <a:p>
            <a:pPr lvl="1"/>
            <a:r>
              <a:rPr lang="en-US" dirty="0"/>
              <a:t>He is “omniscient” (1 Cor. 2:10-11)</a:t>
            </a:r>
          </a:p>
          <a:p>
            <a:pPr lvl="1"/>
            <a:r>
              <a:rPr lang="en-US" dirty="0"/>
              <a:t>He is “omnipotent” (Mic. 3:8)</a:t>
            </a:r>
          </a:p>
          <a:p>
            <a:pPr lvl="1"/>
            <a:r>
              <a:rPr lang="en-US" dirty="0"/>
              <a:t>He is “omnipresent” (Psa. 139:7-12)</a:t>
            </a:r>
          </a:p>
          <a:p>
            <a:pPr lvl="1"/>
            <a:r>
              <a:rPr lang="en-US" dirty="0"/>
              <a:t>“The Holy Spirit” (Acts 5:3) is clearly identified in Scripture as “God” (5:4)</a:t>
            </a:r>
          </a:p>
          <a:p>
            <a:pPr lvl="1"/>
            <a:r>
              <a:rPr lang="en-US" dirty="0"/>
              <a:t>Who but the Divine can possess such attributes?</a:t>
            </a:r>
          </a:p>
        </p:txBody>
      </p:sp>
    </p:spTree>
    <p:extLst>
      <p:ext uri="{BB962C8B-B14F-4D97-AF65-F5344CB8AC3E}">
        <p14:creationId xmlns:p14="http://schemas.microsoft.com/office/powerpoint/2010/main" val="11762854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a “Divine” Person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works</a:t>
            </a:r>
            <a:r>
              <a:rPr lang="en-US" dirty="0"/>
              <a:t> of the Holy Spirit indicate that He is a “Divine” person</a:t>
            </a:r>
          </a:p>
          <a:p>
            <a:pPr lvl="1"/>
            <a:r>
              <a:rPr lang="en-US" dirty="0"/>
              <a:t>The Holy Spirit was at work in creation (Gen. 1:2; Job 26:13; 33:4; Ps. 33:6; 104:30)</a:t>
            </a:r>
          </a:p>
          <a:p>
            <a:pPr lvl="1"/>
            <a:r>
              <a:rPr lang="en-US" dirty="0"/>
              <a:t>The Holy Spirit is at work in regeneration (John 3:5; Tit. 3:5; Rom. 8:11)</a:t>
            </a:r>
          </a:p>
          <a:p>
            <a:pPr lvl="1"/>
            <a:r>
              <a:rPr lang="en-US" dirty="0"/>
              <a:t>The Holy Spirit is at work in sanctification and intercession (2 Thess. 2:13; Rom. 8:26)</a:t>
            </a:r>
          </a:p>
          <a:p>
            <a:pPr lvl="1"/>
            <a:r>
              <a:rPr lang="en-US" dirty="0"/>
              <a:t>The Holy Spirit is at work in providence (Psa. 104:30; Isa. 63:10-14; Acts 16:6-7)</a:t>
            </a:r>
          </a:p>
          <a:p>
            <a:pPr lvl="1"/>
            <a:r>
              <a:rPr lang="en-US" dirty="0"/>
              <a:t>The Holy Spirit was at work in the revelation and inspiration of the Holy Scriptures (Eph. 3:1-7; 1 Pet. 1:10-12; 2 Pet. 1:20-21 + Heb. 10:15-18; 3:7; 9:8)</a:t>
            </a:r>
          </a:p>
          <a:p>
            <a:pPr lvl="1"/>
            <a:r>
              <a:rPr lang="en-US" dirty="0"/>
              <a:t>The Holy Spirit was the source of the miraculous, when such was being practiced (Matt. 12:28; Acts 2:1-4ff; 1 Cor. 12:4-11; Heb. 2:1-4; 1 Cor. 13:8-10)</a:t>
            </a:r>
          </a:p>
          <a:p>
            <a:pPr lvl="1"/>
            <a:r>
              <a:rPr lang="en-US" dirty="0"/>
              <a:t>The Holy Spirit was the “another Comforter” sent upon the apostles (John 14:16)</a:t>
            </a:r>
          </a:p>
          <a:p>
            <a:pPr lvl="1"/>
            <a:r>
              <a:rPr lang="en-US" dirty="0"/>
              <a:t>These are not the only works of the Holy Spirit mentioned in Scripture, and one must never claim the Spirit does any of these things today in a way contrary to Scripture</a:t>
            </a:r>
          </a:p>
          <a:p>
            <a:pPr lvl="1"/>
            <a:r>
              <a:rPr lang="en-US" dirty="0"/>
              <a:t>Who but the Divine can do such works?</a:t>
            </a:r>
          </a:p>
        </p:txBody>
      </p:sp>
    </p:spTree>
    <p:extLst>
      <p:ext uri="{BB962C8B-B14F-4D97-AF65-F5344CB8AC3E}">
        <p14:creationId xmlns:p14="http://schemas.microsoft.com/office/powerpoint/2010/main" val="141924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a Divine Person “in the Godhead”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Bible teaches that there is a Godhead (Acts 17:29; Rom. 1:20; Col. 2:9)</a:t>
            </a:r>
          </a:p>
          <a:p>
            <a:pPr lvl="1"/>
            <a:r>
              <a:rPr lang="en-US" dirty="0"/>
              <a:t>The word “Godhead” is found three times in the Bible (in various translations)</a:t>
            </a:r>
          </a:p>
          <a:p>
            <a:pPr lvl="1"/>
            <a:r>
              <a:rPr lang="en-US" dirty="0"/>
              <a:t>The Greek words used in these passages all signify “divinity” or “deity” or “divine nature/essence”</a:t>
            </a:r>
          </a:p>
          <a:p>
            <a:r>
              <a:rPr lang="en-US" dirty="0"/>
              <a:t>The Bible teaches that the Godhead is composed of three Divine persons—the Father, the Son and the Holy Spirit (Matt. 28:19; Rom. 15:30; 2 Cor. 13:14; Eph. 4:3-6; 1 Cor. 12:4-7)</a:t>
            </a:r>
          </a:p>
          <a:p>
            <a:pPr lvl="1"/>
            <a:r>
              <a:rPr lang="en-US" dirty="0"/>
              <a:t>The Father is God (1 Cor. 1:3; Eph. 1:3).  The Son is God (John 1:1-2, 14; Tit. 2:13; Heb. 1:8).  The Holy Spirit is God (Acts 5:3-4; 1 Cor. 2:11-14).</a:t>
            </a:r>
          </a:p>
          <a:p>
            <a:pPr lvl="1"/>
            <a:r>
              <a:rPr lang="en-US" dirty="0"/>
              <a:t>All three share fully and equally the one (i.e., same) divine nature/essence</a:t>
            </a:r>
          </a:p>
          <a:p>
            <a:pPr lvl="1"/>
            <a:r>
              <a:rPr lang="en-US" dirty="0"/>
              <a:t>And the Holy Spirit is presented as equally one of the three</a:t>
            </a:r>
          </a:p>
          <a:p>
            <a:r>
              <a:rPr lang="en-US" dirty="0"/>
              <a:t>The Bible teaches that the three persons of the Godhead are separate and distinct (John 14:16, 26; 15:26; 16:13-15; Matt. 3:13-17; Heb. 9:14; 1 Pet. 1:2)</a:t>
            </a:r>
          </a:p>
          <a:p>
            <a:pPr lvl="1"/>
            <a:r>
              <a:rPr lang="en-US" dirty="0"/>
              <a:t>There is only “one God,” in that there is one divine essence</a:t>
            </a:r>
          </a:p>
          <a:p>
            <a:pPr lvl="1"/>
            <a:r>
              <a:rPr lang="en-US" dirty="0"/>
              <a:t>All three persons are God, for they all possess (equally and fully) the divine essence</a:t>
            </a:r>
          </a:p>
          <a:p>
            <a:pPr lvl="1"/>
            <a:r>
              <a:rPr lang="en-US" dirty="0"/>
              <a:t>While all three entities are God, each One is distinct from the others</a:t>
            </a:r>
          </a:p>
          <a:p>
            <a:pPr lvl="1"/>
            <a:r>
              <a:rPr lang="en-US" dirty="0"/>
              <a:t>And the Holy Spirit is presented as equally one of the three</a:t>
            </a:r>
          </a:p>
        </p:txBody>
      </p:sp>
    </p:spTree>
    <p:extLst>
      <p:ext uri="{BB962C8B-B14F-4D97-AF65-F5344CB8AC3E}">
        <p14:creationId xmlns:p14="http://schemas.microsoft.com/office/powerpoint/2010/main" val="508655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Conclusion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The subject of the Holy Spirit is a Biblical topic</a:t>
            </a:r>
          </a:p>
          <a:p>
            <a:r>
              <a:rPr lang="en-US" sz="2500" dirty="0"/>
              <a:t>All we can know about the Holy Spirit is in the Bible</a:t>
            </a:r>
          </a:p>
          <a:p>
            <a:r>
              <a:rPr lang="en-US" sz="2500" dirty="0"/>
              <a:t>To the Bible we must go to understand all God wants us to know about the Holy Spirit</a:t>
            </a:r>
          </a:p>
          <a:p>
            <a:r>
              <a:rPr lang="en-US" sz="2500" dirty="0"/>
              <a:t>We must speak where the Bible speaks and be silent where the Bible is silent</a:t>
            </a:r>
          </a:p>
          <a:p>
            <a:r>
              <a:rPr lang="en-US" sz="2500" dirty="0"/>
              <a:t>We must confirm that what someone claims is actually what the Bible teaches</a:t>
            </a:r>
          </a:p>
          <a:p>
            <a:r>
              <a:rPr lang="en-US" sz="2500" dirty="0"/>
              <a:t>We must study all Scripture in its context, especially in regard to the Holy Spirit</a:t>
            </a:r>
          </a:p>
          <a:p>
            <a:r>
              <a:rPr lang="en-US" sz="2500" dirty="0"/>
              <a:t>We must respect the Holy Spirit as a divine person in the Godhead</a:t>
            </a:r>
          </a:p>
        </p:txBody>
      </p:sp>
    </p:spTree>
    <p:extLst>
      <p:ext uri="{BB962C8B-B14F-4D97-AF65-F5344CB8AC3E}">
        <p14:creationId xmlns:p14="http://schemas.microsoft.com/office/powerpoint/2010/main" val="38012448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2E211E"/>
                </a:solidFill>
              </a:rPr>
              <a:t>A Biblically Correct Understanding of the Holy Spirit Is Essential!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4371415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much misunderstanding, misinformation &amp; misleading re: the Holy Spirit</a:t>
            </a:r>
          </a:p>
          <a:p>
            <a:pPr lvl="1"/>
            <a:r>
              <a:rPr lang="en-US" dirty="0"/>
              <a:t>Some view the Holy Spirit as some sort of mystical force, like a ghost or energy field</a:t>
            </a:r>
          </a:p>
          <a:p>
            <a:pPr lvl="1"/>
            <a:r>
              <a:rPr lang="en-US" dirty="0"/>
              <a:t>Some teach a direct operation of the Holy Spirit upon the heart of an alien sinner</a:t>
            </a:r>
          </a:p>
          <a:p>
            <a:pPr lvl="1"/>
            <a:r>
              <a:rPr lang="en-US" dirty="0"/>
              <a:t>Some claim to receive “intuitive feelings” or “audible direction” from the Holy Spirit today</a:t>
            </a:r>
          </a:p>
          <a:p>
            <a:pPr lvl="1"/>
            <a:r>
              <a:rPr lang="en-US" dirty="0"/>
              <a:t>Many people misunderstand the baptism of the Holy Spirit, the spiritual gifts of the Holy Spirit, the conviction of the Holy Spirit, the indwelling of the Holy Spirit, etc.</a:t>
            </a:r>
          </a:p>
          <a:p>
            <a:r>
              <a:rPr lang="en-US" dirty="0"/>
              <a:t>Christians need to know what the Bible teaches about the Holy Spirit!</a:t>
            </a:r>
          </a:p>
          <a:p>
            <a:pPr lvl="1"/>
            <a:r>
              <a:rPr lang="en-US" dirty="0"/>
              <a:t>We need a clear knowledge that is consistent with and in full harmony with God’s Word!</a:t>
            </a:r>
          </a:p>
          <a:p>
            <a:pPr lvl="1"/>
            <a:r>
              <a:rPr lang="en-US" dirty="0"/>
              <a:t>Where the Bible speaks, (1) we need to learn, and (2) we need to speak</a:t>
            </a:r>
          </a:p>
          <a:p>
            <a:pPr lvl="1"/>
            <a:r>
              <a:rPr lang="en-US" dirty="0"/>
              <a:t>We must study the truth about the Spirit!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9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Identified Variously Throughout Scripture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Holy Spirit is called by numerous names in the Bible</a:t>
            </a:r>
          </a:p>
          <a:p>
            <a:pPr lvl="1"/>
            <a:r>
              <a:rPr lang="en-US" dirty="0"/>
              <a:t>Referred to 88 times in the Old Testament by 18 different names</a:t>
            </a:r>
          </a:p>
          <a:p>
            <a:pPr lvl="1"/>
            <a:r>
              <a:rPr lang="en-US" dirty="0"/>
              <a:t>Referred to 264 times in the New Testament by 39 different names</a:t>
            </a:r>
          </a:p>
          <a:p>
            <a:pPr lvl="1"/>
            <a:r>
              <a:rPr lang="en-US" dirty="0"/>
              <a:t>Five names are common in both testaments, </a:t>
            </a:r>
            <a:br>
              <a:rPr lang="en-US" dirty="0"/>
            </a:br>
            <a:r>
              <a:rPr lang="en-US" dirty="0"/>
              <a:t>thus, referred to by 52 different names in Scripture</a:t>
            </a:r>
          </a:p>
        </p:txBody>
      </p:sp>
    </p:spTree>
    <p:extLst>
      <p:ext uri="{BB962C8B-B14F-4D97-AF65-F5344CB8AC3E}">
        <p14:creationId xmlns:p14="http://schemas.microsoft.com/office/powerpoint/2010/main" val="1009293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Identified Variously Throughout Scripture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Spirit is called by some names in </a:t>
            </a:r>
            <a:r>
              <a:rPr lang="en-US" u="sng" dirty="0"/>
              <a:t>His relationship to the Father</a:t>
            </a:r>
          </a:p>
          <a:p>
            <a:pPr lvl="1"/>
            <a:r>
              <a:rPr lang="en-US" dirty="0"/>
              <a:t>He is called the Spirit “of God” (Gen. 1:2; Matt. 3:16; 1 Cor. 2:11)</a:t>
            </a:r>
          </a:p>
          <a:p>
            <a:pPr lvl="1"/>
            <a:r>
              <a:rPr lang="en-US" dirty="0"/>
              <a:t>He is called the Spirit “of the living God” (2 Cor. 3:3)</a:t>
            </a:r>
          </a:p>
          <a:p>
            <a:pPr lvl="1"/>
            <a:r>
              <a:rPr lang="en-US" dirty="0"/>
              <a:t>He is called the Spirit “of the Lord” (Acts 8:39; 2 Sam. 23:2; Luke 4:18; 2 Cor. 3:17-18)</a:t>
            </a:r>
          </a:p>
          <a:p>
            <a:pPr lvl="1"/>
            <a:r>
              <a:rPr lang="en-US" dirty="0"/>
              <a:t>He is called the Spirit “of your Father” (Matt. 10:20)</a:t>
            </a:r>
          </a:p>
          <a:p>
            <a:pPr lvl="1"/>
            <a:r>
              <a:rPr lang="en-US" dirty="0"/>
              <a:t>He is called the Spirit “of our God” (1 Cor. 6:11)</a:t>
            </a:r>
          </a:p>
          <a:p>
            <a:r>
              <a:rPr lang="en-US" dirty="0"/>
              <a:t>The Spirit is called by some names in </a:t>
            </a:r>
            <a:r>
              <a:rPr lang="en-US" u="sng" dirty="0"/>
              <a:t>His relationship to the Son</a:t>
            </a:r>
          </a:p>
          <a:p>
            <a:pPr lvl="1"/>
            <a:r>
              <a:rPr lang="en-US" dirty="0"/>
              <a:t>He is called the Spirit “of Christ” (Rom. 8:9)</a:t>
            </a:r>
          </a:p>
          <a:p>
            <a:pPr lvl="1"/>
            <a:r>
              <a:rPr lang="en-US" dirty="0"/>
              <a:t>He is called the Spirit “of His Son” (Gal. 4:6)</a:t>
            </a:r>
          </a:p>
          <a:p>
            <a:pPr lvl="1"/>
            <a:r>
              <a:rPr lang="en-US" dirty="0"/>
              <a:t>He is called the Spirit “of Jesus Christ” (Phil. 1:19)</a:t>
            </a:r>
          </a:p>
        </p:txBody>
      </p:sp>
    </p:spTree>
    <p:extLst>
      <p:ext uri="{BB962C8B-B14F-4D97-AF65-F5344CB8AC3E}">
        <p14:creationId xmlns:p14="http://schemas.microsoft.com/office/powerpoint/2010/main" val="2146009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Identified Variously Throughout Scripture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51573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Spirit is called by some names in </a:t>
            </a:r>
            <a:r>
              <a:rPr lang="en-US" u="sng" dirty="0"/>
              <a:t>His relationship to man</a:t>
            </a:r>
          </a:p>
          <a:p>
            <a:pPr lvl="1"/>
            <a:r>
              <a:rPr lang="en-US" dirty="0"/>
              <a:t>He is called the Spirit “of adoption” (Rom. 8:15)</a:t>
            </a:r>
          </a:p>
          <a:p>
            <a:pPr lvl="1"/>
            <a:r>
              <a:rPr lang="en-US" dirty="0"/>
              <a:t>He is called the Holy Spirit “of promise” (Eph. 1:13)</a:t>
            </a:r>
          </a:p>
          <a:p>
            <a:pPr lvl="1"/>
            <a:r>
              <a:rPr lang="en-US" dirty="0"/>
              <a:t>He is called “the Comforter/Helper” of the apostles (John 14:16, 26; 15:26; 16:7)</a:t>
            </a:r>
          </a:p>
          <a:p>
            <a:r>
              <a:rPr lang="en-US" dirty="0"/>
              <a:t>The Spirit is called by some names in </a:t>
            </a:r>
            <a:r>
              <a:rPr lang="en-US" u="sng" dirty="0"/>
              <a:t>His relationship to His nature</a:t>
            </a:r>
          </a:p>
          <a:p>
            <a:pPr lvl="1"/>
            <a:r>
              <a:rPr lang="en-US" dirty="0"/>
              <a:t>He is called “the Spirit” (Matt. 4:1; Luke 2:7; John 1:32-33; 3:5; Acts 2:4; 8:29; 16:7)</a:t>
            </a:r>
          </a:p>
          <a:p>
            <a:pPr lvl="1"/>
            <a:r>
              <a:rPr lang="en-US" dirty="0"/>
              <a:t>He is called the Spirit “of life” (Rom. 8:2; cf. 8:10-11)</a:t>
            </a:r>
          </a:p>
          <a:p>
            <a:pPr lvl="1"/>
            <a:r>
              <a:rPr lang="en-US" dirty="0"/>
              <a:t>He is called the Spirit “of grace” (Heb. 10:29)</a:t>
            </a:r>
          </a:p>
          <a:p>
            <a:pPr lvl="1"/>
            <a:r>
              <a:rPr lang="en-US" dirty="0"/>
              <a:t>He is called the “eternal” Spirit (Heb. 9:14)</a:t>
            </a:r>
          </a:p>
          <a:p>
            <a:pPr lvl="1"/>
            <a:r>
              <a:rPr lang="en-US" dirty="0"/>
              <a:t>He is called the Spirit “of glory” (1 Pet. 4:14)</a:t>
            </a:r>
          </a:p>
          <a:p>
            <a:r>
              <a:rPr lang="en-US" dirty="0"/>
              <a:t>The Spirit is called by some names in </a:t>
            </a:r>
            <a:r>
              <a:rPr lang="en-US" u="sng" dirty="0"/>
              <a:t>relationship to His character</a:t>
            </a:r>
          </a:p>
          <a:p>
            <a:pPr lvl="1"/>
            <a:r>
              <a:rPr lang="en-US" dirty="0"/>
              <a:t>He is called the “Holy” Spirit (Luke 11:13; 1 Thess. </a:t>
            </a:r>
            <a:r>
              <a:rPr lang="en-US"/>
              <a:t>4:8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 is called the Spirit “of truth” (John 14:17; 15:26; 16:13; cf. 1 John 5:6)</a:t>
            </a:r>
          </a:p>
        </p:txBody>
      </p:sp>
    </p:spTree>
    <p:extLst>
      <p:ext uri="{BB962C8B-B14F-4D97-AF65-F5344CB8AC3E}">
        <p14:creationId xmlns:p14="http://schemas.microsoft.com/office/powerpoint/2010/main" val="70800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“a Person”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personal, masculine pronouns</a:t>
            </a:r>
            <a:r>
              <a:rPr lang="en-US" dirty="0"/>
              <a:t> applied to the Holy Spirit show that He is “a person”</a:t>
            </a:r>
          </a:p>
          <a:p>
            <a:pPr lvl="1"/>
            <a:r>
              <a:rPr lang="en-US" dirty="0"/>
              <a:t>Jesus used eight personal pronouns for the Holy Spirit in John 16:13-14 alone</a:t>
            </a:r>
          </a:p>
          <a:p>
            <a:pPr lvl="1"/>
            <a:r>
              <a:rPr lang="en-US" dirty="0"/>
              <a:t>The Holy Spirit is not an “it” or a mystical force – He is a “He”</a:t>
            </a:r>
          </a:p>
        </p:txBody>
      </p:sp>
    </p:spTree>
    <p:extLst>
      <p:ext uri="{BB962C8B-B14F-4D97-AF65-F5344CB8AC3E}">
        <p14:creationId xmlns:p14="http://schemas.microsoft.com/office/powerpoint/2010/main" val="7725934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“a Person”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772889" cy="515738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works</a:t>
            </a:r>
            <a:r>
              <a:rPr lang="en-US" dirty="0"/>
              <a:t> of the Holy Spirit proclaim that He is “a person”</a:t>
            </a:r>
          </a:p>
          <a:p>
            <a:pPr lvl="1"/>
            <a:r>
              <a:rPr lang="en-US" dirty="0"/>
              <a:t>He “speaks” (John 16:13; 1 Tim. 4:1; Acts 8:29; 10:19-20; 13:2), </a:t>
            </a:r>
            <a:br>
              <a:rPr lang="en-US" dirty="0"/>
            </a:br>
            <a:r>
              <a:rPr lang="en-US" dirty="0"/>
              <a:t>“testifies” (John 15:26), </a:t>
            </a:r>
            <a:br>
              <a:rPr lang="en-US" dirty="0"/>
            </a:br>
            <a:r>
              <a:rPr lang="en-US" dirty="0"/>
              <a:t>“teaches” (Neh. 9:20; John 14:26), </a:t>
            </a:r>
            <a:br>
              <a:rPr lang="en-US" dirty="0"/>
            </a:br>
            <a:r>
              <a:rPr lang="en-US" dirty="0"/>
              <a:t>“reminds” (John 14:26), </a:t>
            </a:r>
            <a:br>
              <a:rPr lang="en-US" dirty="0"/>
            </a:br>
            <a:r>
              <a:rPr lang="en-US" dirty="0"/>
              <a:t>“convicts” (John 16:8), </a:t>
            </a:r>
            <a:br>
              <a:rPr lang="en-US" dirty="0"/>
            </a:br>
            <a:r>
              <a:rPr lang="en-US" dirty="0"/>
              <a:t>“guides” (John 16:13), </a:t>
            </a:r>
            <a:br>
              <a:rPr lang="en-US" dirty="0"/>
            </a:br>
            <a:r>
              <a:rPr lang="en-US" dirty="0"/>
              <a:t>“calls” (Acts 13:2), </a:t>
            </a:r>
            <a:br>
              <a:rPr lang="en-US" dirty="0"/>
            </a:br>
            <a:r>
              <a:rPr lang="en-US" dirty="0"/>
              <a:t>“sends” (Acts 10:19-20), </a:t>
            </a:r>
          </a:p>
          <a:p>
            <a:pPr lvl="1"/>
            <a:r>
              <a:rPr lang="en-US" dirty="0"/>
              <a:t>Scripture does not teach that the Spirit is doing all of these today, but it teaches that at some point in human history, He has acted in these ways</a:t>
            </a:r>
          </a:p>
          <a:p>
            <a:pPr lvl="1"/>
            <a:r>
              <a:rPr lang="en-US" dirty="0"/>
              <a:t>These verbs/actions are not figurative – they are literal</a:t>
            </a:r>
          </a:p>
          <a:p>
            <a:pPr lvl="1"/>
            <a:r>
              <a:rPr lang="en-US" dirty="0"/>
              <a:t>A “thing” or an “influence” cannot do these things – only a person can do them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8A63F-51C1-4AF7-A3D9-8FF2CF706BF8}"/>
              </a:ext>
            </a:extLst>
          </p:cNvPr>
          <p:cNvSpPr/>
          <p:nvPr/>
        </p:nvSpPr>
        <p:spPr>
          <a:xfrm>
            <a:off x="5616538" y="2633301"/>
            <a:ext cx="547955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lvl="1">
              <a:lnSpc>
                <a:spcPct val="90000"/>
              </a:lnSpc>
              <a:spcBef>
                <a:spcPts val="500"/>
              </a:spcBef>
            </a:pPr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“leads” and “forbids” (Acts 16:6-7),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“searches” and “knows” (1 Cor. 2:10-11),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“reveals” (1 Cor. 2:10; Eph. 3:4-5),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“works” and “wills” (1 Cor. 12:11),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“helps” (Rom. 8:26),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“loves” (Rom. 15:30), etc.</a:t>
            </a:r>
          </a:p>
        </p:txBody>
      </p:sp>
    </p:spTree>
    <p:extLst>
      <p:ext uri="{BB962C8B-B14F-4D97-AF65-F5344CB8AC3E}">
        <p14:creationId xmlns:p14="http://schemas.microsoft.com/office/powerpoint/2010/main" val="1902855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“a Person”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characteristics</a:t>
            </a:r>
            <a:r>
              <a:rPr lang="en-US" dirty="0"/>
              <a:t> of the Holy Spirit verify that He is “a person”</a:t>
            </a:r>
          </a:p>
          <a:p>
            <a:pPr lvl="1"/>
            <a:r>
              <a:rPr lang="en-US" dirty="0"/>
              <a:t>He has a “mind” (Rom. 8:27), </a:t>
            </a:r>
            <a:br>
              <a:rPr lang="en-US" dirty="0"/>
            </a:br>
            <a:r>
              <a:rPr lang="en-US" dirty="0"/>
              <a:t>“knowledge” (1 Cor. 2:11), </a:t>
            </a:r>
            <a:br>
              <a:rPr lang="en-US" dirty="0"/>
            </a:br>
            <a:r>
              <a:rPr lang="en-US" dirty="0"/>
              <a:t>“affection” (Rom. 15:30), </a:t>
            </a:r>
            <a:br>
              <a:rPr lang="en-US" dirty="0"/>
            </a:br>
            <a:r>
              <a:rPr lang="en-US" dirty="0"/>
              <a:t>a “will” (1 Cor. 12:11), </a:t>
            </a:r>
            <a:br>
              <a:rPr lang="en-US" dirty="0"/>
            </a:br>
            <a:r>
              <a:rPr lang="en-US" dirty="0"/>
              <a:t>“goodness” (Neh. 9:20), etc.</a:t>
            </a:r>
          </a:p>
          <a:p>
            <a:pPr lvl="1"/>
            <a:r>
              <a:rPr lang="en-US" dirty="0"/>
              <a:t>We can be in “fellowship” with Him (2 Cor. 13:14)</a:t>
            </a:r>
          </a:p>
          <a:p>
            <a:pPr lvl="1"/>
            <a:r>
              <a:rPr lang="en-US" dirty="0"/>
              <a:t>These verbs/actions are not figurative – they are literal</a:t>
            </a:r>
          </a:p>
          <a:p>
            <a:pPr lvl="1"/>
            <a:r>
              <a:rPr lang="en-US" dirty="0"/>
              <a:t>A “thing” or an “influence” cannot have these things – only a person can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47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The Holy Spirit Is “a Person”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u="sng" dirty="0"/>
              <a:t>slights and injuries</a:t>
            </a:r>
            <a:r>
              <a:rPr lang="en-US" dirty="0"/>
              <a:t> the Holy Spirit is able to suffer proves He is “a person”</a:t>
            </a:r>
          </a:p>
          <a:p>
            <a:pPr lvl="1"/>
            <a:r>
              <a:rPr lang="en-US" dirty="0"/>
              <a:t>He can be “grieved” (Eph. 4:30; Isa. 63:10), </a:t>
            </a:r>
            <a:br>
              <a:rPr lang="en-US" dirty="0"/>
            </a:br>
            <a:r>
              <a:rPr lang="en-US" dirty="0"/>
              <a:t>“lied to” (Acts 5:3), </a:t>
            </a:r>
            <a:br>
              <a:rPr lang="en-US" dirty="0"/>
            </a:br>
            <a:r>
              <a:rPr lang="en-US" dirty="0"/>
              <a:t>“insulted” (Heb. 10:29), </a:t>
            </a:r>
            <a:br>
              <a:rPr lang="en-US" dirty="0"/>
            </a:br>
            <a:r>
              <a:rPr lang="en-US" dirty="0"/>
              <a:t>“blasphemed” (Matt. 12:31-32), </a:t>
            </a:r>
            <a:br>
              <a:rPr lang="en-US" dirty="0"/>
            </a:br>
            <a:r>
              <a:rPr lang="en-US" dirty="0"/>
              <a:t>“resisted” (Acts 7:51), </a:t>
            </a:r>
            <a:br>
              <a:rPr lang="en-US" dirty="0"/>
            </a:br>
            <a:r>
              <a:rPr lang="en-US" dirty="0"/>
              <a:t>“quenched” (1 Thess. 5:19), etc.</a:t>
            </a:r>
          </a:p>
          <a:p>
            <a:pPr lvl="1"/>
            <a:r>
              <a:rPr lang="en-US" dirty="0"/>
              <a:t>These verbs/actions are not figurative – they are literal</a:t>
            </a:r>
          </a:p>
          <a:p>
            <a:pPr lvl="1"/>
            <a:r>
              <a:rPr lang="en-US" dirty="0"/>
              <a:t>A “thing” or an “influence” cannot suffer such maltreatment – only a person can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52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2073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A Biblically Correct Understanding of the Holy Spirit Is Essential!</vt:lpstr>
      <vt:lpstr>The Holy Spirit Is Identified Variously Throughout Scripture</vt:lpstr>
      <vt:lpstr>The Holy Spirit Is Identified Variously Throughout Scripture</vt:lpstr>
      <vt:lpstr>The Holy Spirit Is Identified Variously Throughout Scripture</vt:lpstr>
      <vt:lpstr>The Holy Spirit Is “a Person”</vt:lpstr>
      <vt:lpstr>The Holy Spirit Is “a Person”</vt:lpstr>
      <vt:lpstr>The Holy Spirit Is “a Person”</vt:lpstr>
      <vt:lpstr>The Holy Spirit Is “a Person”</vt:lpstr>
      <vt:lpstr>The Holy Spirit Is “a Person”</vt:lpstr>
      <vt:lpstr>The Holy Spirit Is a “Divine” Person</vt:lpstr>
      <vt:lpstr>The Holy Spirit Is a “Divine” Person</vt:lpstr>
      <vt:lpstr>The Holy Spirit Is a Divine Person “in the Godhead”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2019-11-21T03:04:03Z</dcterms:created>
  <dcterms:modified xsi:type="dcterms:W3CDTF">2019-11-24T13:39:50Z</dcterms:modified>
</cp:coreProperties>
</file>