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0" r:id="rId7"/>
    <p:sldId id="261" r:id="rId8"/>
    <p:sldId id="262" r:id="rId9"/>
    <p:sldId id="263" r:id="rId10"/>
    <p:sldId id="264" r:id="rId11"/>
    <p:sldId id="271" r:id="rId12"/>
    <p:sldId id="272" r:id="rId13"/>
    <p:sldId id="273" r:id="rId14"/>
    <p:sldId id="265" r:id="rId15"/>
    <p:sldId id="266" r:id="rId16"/>
    <p:sldId id="267" r:id="rId17"/>
    <p:sldId id="268" r:id="rId18"/>
    <p:sldId id="269" r:id="rId19"/>
  </p:sldIdLst>
  <p:sldSz cx="12192000" cy="6858000"/>
  <p:notesSz cx="6858000" cy="9144000"/>
  <p:embeddedFontLst>
    <p:embeddedFont>
      <p:font typeface="Bahnschrift Light SemiCondensed" panose="020B0502040204020203" pitchFamily="34" charset="0"/>
      <p:regular r:id="rId20"/>
    </p:embeddedFont>
    <p:embeddedFont>
      <p:font typeface="Bahnschrift SemiBold" panose="020B0502040204020203" pitchFamily="34" charset="0"/>
      <p:bold r:id="rId21"/>
    </p:embeddedFont>
    <p:embeddedFont>
      <p:font typeface="Bahnschrift SemiBold Condensed" panose="020B0502040204020203" pitchFamily="34" charset="0"/>
      <p:bold r:id="rId22"/>
    </p:embeddedFont>
    <p:embeddedFont>
      <p:font typeface="Bahnschrift SemiLight" panose="020B0502040204020203" pitchFamily="34" charset="0"/>
      <p:regular r:id="rId23"/>
    </p:embeddedFont>
    <p:embeddedFont>
      <p:font typeface="Bahnschrift SemiLight Condensed" panose="020B0502040204020203" pitchFamily="34" charset="0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libri Light" panose="020F0302020204030204" pitchFamily="34" charset="0"/>
      <p:regular r:id="rId29"/>
      <p: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2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2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01412-DF96-44EB-850C-15BBAC92E2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6FFB45-795E-458D-B448-17663B871E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A0E1F2-C2C5-4B66-A050-2039ED444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D8E39-55D8-4DAC-ACAF-28C9A4D10699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5B23C4-840A-425C-80BC-3294B3329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28EE25-77D2-4353-81CE-B7FD166BB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3CC0-A3F5-4EE8-9743-DA9A07784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625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867CA-7630-4EC6-8F09-36F2083BD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810878-A98C-4DBD-80FA-D381367639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E20168-D1E8-47B7-A20C-E65BF9FE2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D8E39-55D8-4DAC-ACAF-28C9A4D10699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465E30-AB1C-4077-B8A0-1AD432BAB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11A7D-02CF-4177-BFAD-9A9C19152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3CC0-A3F5-4EE8-9743-DA9A07784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060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E60F5A-8285-4D41-85E9-241256FEA5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D7391D-174E-4B32-9B18-C0F4E4B390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EE3205-C293-46CE-81EB-91FCCC8A6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D8E39-55D8-4DAC-ACAF-28C9A4D10699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AB868F-3052-4FEA-B75A-A5FDF1648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5F87BE-BB20-4E40-A9EA-B7AE4F9D1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3CC0-A3F5-4EE8-9743-DA9A07784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42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3D856-4D0C-4128-8249-8CDC20224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1343A-A2F8-4A32-BAF2-4CC3396D90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31ECF-36C5-49C1-B56B-E19977C02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D8E39-55D8-4DAC-ACAF-28C9A4D10699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44CD01-8D94-40DB-B59D-7F13DC5F0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3CB87-B284-48DB-AF3E-2D3CFC2E9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3CC0-A3F5-4EE8-9743-DA9A07784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096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44D71-DC61-4AC5-9C13-616FA5DC7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CE83CF-BF75-498D-AF36-05F0A6082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26CAB2-987B-44FF-8CE8-96B3B076F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D8E39-55D8-4DAC-ACAF-28C9A4D10699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4DBBF8-47E5-480F-BDFB-69FABA7E8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4E0385-979C-45A9-9AEB-4EF839261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3CC0-A3F5-4EE8-9743-DA9A07784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318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3BAE7-68BE-4345-89CD-F816D1B2C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8F339-7D7B-48D2-944E-23B53E3266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09B7DD-9288-40C6-99D9-CD79DF1D6D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A0F550-8201-464A-8638-DA2031F90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D8E39-55D8-4DAC-ACAF-28C9A4D10699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FAD06A-A4D4-4326-A4F0-48193F4D7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33D765-CB0C-4E76-AF48-75E856A49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3CC0-A3F5-4EE8-9743-DA9A07784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243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EC0CA-18B7-4C25-B0B8-25BCC36BF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929D8C-9588-41C6-B3D4-B277746317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EAE4AE-5534-459C-AD1F-6871A2434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ACC0AF-5B5F-4173-8959-D24F983198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0FF5C9-45BB-4ADF-AA47-794C435B81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908E78-4AC7-41B4-93A4-B88991D7E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D8E39-55D8-4DAC-ACAF-28C9A4D10699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46AC38-6572-422E-847D-3BE40EC09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08E874-EED8-4EA3-BA60-CB01CDA78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3CC0-A3F5-4EE8-9743-DA9A07784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599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AE844-7109-4B28-90DB-5D412922D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1E193D-162C-4939-B423-E4E870AE9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D8E39-55D8-4DAC-ACAF-28C9A4D10699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C717B7-F452-4A25-B631-A42AA296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2C7317-0824-4320-8939-BC69C8F6A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3CC0-A3F5-4EE8-9743-DA9A07784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678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2BD990-D4A8-42B1-BB30-C07F8E8D2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D8E39-55D8-4DAC-ACAF-28C9A4D10699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5D7E7B-643E-41A9-BC16-633D59D74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144B4F-A992-4064-917C-CB1040E64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3CC0-A3F5-4EE8-9743-DA9A07784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221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910BD-DE99-4743-BA65-67F392309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26D1CD-4F9B-4317-8BDD-A70B440B3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A3302-B371-462D-A559-9D5299DFCD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296519-33C7-449B-898F-E0A3CD5F6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D8E39-55D8-4DAC-ACAF-28C9A4D10699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074691-15F0-439C-A838-1F01C95C6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54E422-3DB4-44D3-B21A-BAE909044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3CC0-A3F5-4EE8-9743-DA9A07784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909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34BE0-03AF-4D17-BD61-68326DBA7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6754A1-D559-4A10-9510-639F34ABC7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93C591-5AB0-46B5-8502-99377BD0AD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6E9CAC-9BEB-432C-9A14-478829DD0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D8E39-55D8-4DAC-ACAF-28C9A4D10699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11FE89-5DD9-4780-8CB7-58FA49C3F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A80A36-8840-454E-8FEA-03DC74E8F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3CC0-A3F5-4EE8-9743-DA9A07784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363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0C5964-266D-4BD0-A4E6-F033C46A6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F326A6-2626-475C-BC41-A40D29637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3D88F2-AB2D-4135-AA5F-9F3AF87B1A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D8E39-55D8-4DAC-ACAF-28C9A4D10699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6FE0EB-CD01-4CB8-A626-3FA2EB5692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C72AE1-110B-4298-898B-10D579B379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B3CC0-A3F5-4EE8-9743-DA9A07784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067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3AC9C-F8A3-439C-8F57-A46D7C692B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20565" y="2235200"/>
            <a:ext cx="7550869" cy="2387600"/>
          </a:xfrm>
          <a:solidFill>
            <a:schemeClr val="accent1">
              <a:lumMod val="40000"/>
              <a:lumOff val="60000"/>
              <a:alpha val="50000"/>
            </a:schemeClr>
          </a:solidFill>
          <a:ln w="28575"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lvl="0">
              <a:lnSpc>
                <a:spcPct val="50000"/>
              </a:lnSpc>
              <a:spcBef>
                <a:spcPts val="1000"/>
              </a:spcBef>
            </a:pPr>
            <a:r>
              <a:rPr lang="en-US" sz="13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Ecclesiastes</a:t>
            </a:r>
            <a:br>
              <a:rPr lang="en-US" sz="13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</a:b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Light Condensed" panose="020B0502040204020203" pitchFamily="34" charset="0"/>
                <a:ea typeface="+mn-ea"/>
                <a:cs typeface="+mn-cs"/>
              </a:rPr>
              <a:t>Wisdom For the Ages</a:t>
            </a:r>
            <a:endParaRPr lang="en-US" sz="13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911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C57A1-5174-4FAA-81B4-AEDCFF277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001" y="0"/>
            <a:ext cx="11821998" cy="1036948"/>
          </a:xfrm>
        </p:spPr>
        <p:txBody>
          <a:bodyPr>
            <a:noAutofit/>
          </a:bodyPr>
          <a:lstStyle/>
          <a:p>
            <a:r>
              <a:rPr lang="en-US" sz="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I.	The Vanity of All Things 1:1-2:23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54C29-4BEA-48FC-B441-DC8B465D3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001" y="1095193"/>
            <a:ext cx="11821998" cy="5588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latin typeface="Bahnschrift Light SemiCondensed" panose="020B0502040204020203" pitchFamily="34" charset="0"/>
              </a:rPr>
              <a:t>	A. The Vanity of Earthly Things 1:2-11</a:t>
            </a:r>
          </a:p>
          <a:p>
            <a:pPr marL="0" indent="0">
              <a:buNone/>
            </a:pPr>
            <a:r>
              <a:rPr lang="en-US" sz="4000" dirty="0">
                <a:latin typeface="Bahnschrift Light SemiCondensed" panose="020B0502040204020203" pitchFamily="34" charset="0"/>
              </a:rPr>
              <a:t>		1. The Assertion 1:2-3</a:t>
            </a:r>
          </a:p>
          <a:p>
            <a:pPr marL="0" indent="0">
              <a:buNone/>
            </a:pPr>
            <a:r>
              <a:rPr lang="en-US" sz="4000" dirty="0">
                <a:latin typeface="Bahnschrift Light SemiCondensed" panose="020B0502040204020203" pitchFamily="34" charset="0"/>
              </a:rPr>
              <a:t>		2. The Illustrations 1:4-8</a:t>
            </a:r>
          </a:p>
          <a:p>
            <a:pPr marL="0" indent="0">
              <a:buNone/>
            </a:pPr>
            <a:r>
              <a:rPr lang="en-US" sz="4000" dirty="0">
                <a:latin typeface="Bahnschrift Light SemiCondensed" panose="020B0502040204020203" pitchFamily="34" charset="0"/>
              </a:rPr>
              <a:t>		3. The Application 1:9-11</a:t>
            </a:r>
          </a:p>
          <a:p>
            <a:pPr marL="0" indent="0">
              <a:buNone/>
            </a:pPr>
            <a:r>
              <a:rPr lang="en-US" sz="4000" dirty="0">
                <a:latin typeface="Bahnschrift Light SemiCondensed" panose="020B0502040204020203" pitchFamily="34" charset="0"/>
              </a:rPr>
              <a:t>	B.  The Vanity of Striving After Wisdom 1:12-18</a:t>
            </a:r>
          </a:p>
          <a:p>
            <a:pPr marL="0" indent="0">
              <a:buNone/>
            </a:pPr>
            <a:r>
              <a:rPr lang="en-US" sz="4000" dirty="0">
                <a:latin typeface="Bahnschrift Light SemiCondensed" panose="020B0502040204020203" pitchFamily="34" charset="0"/>
              </a:rPr>
              <a:t>		1. The Initial Quest 1:12-13</a:t>
            </a:r>
          </a:p>
          <a:p>
            <a:pPr marL="0" indent="0">
              <a:buNone/>
            </a:pPr>
            <a:r>
              <a:rPr lang="en-US" sz="4000" dirty="0">
                <a:latin typeface="Bahnschrift Light SemiCondensed" panose="020B0502040204020203" pitchFamily="34" charset="0"/>
              </a:rPr>
              <a:t>		2. Preliminary Conclusions 1:14-15</a:t>
            </a:r>
          </a:p>
          <a:p>
            <a:pPr marL="0" indent="0">
              <a:buNone/>
            </a:pPr>
            <a:r>
              <a:rPr lang="en-US" sz="4000" dirty="0">
                <a:latin typeface="Bahnschrift Light SemiCondensed" panose="020B0502040204020203" pitchFamily="34" charset="0"/>
              </a:rPr>
              <a:t>		3. The Intensified Quest 1:16-18</a:t>
            </a:r>
          </a:p>
          <a:p>
            <a:pPr marL="0" indent="0">
              <a:buNone/>
            </a:pPr>
            <a:endParaRPr lang="en-US" sz="4000" dirty="0">
              <a:latin typeface="Bahnschrift Ligh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993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C57A1-5174-4FAA-81B4-AEDCFF277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001" y="0"/>
            <a:ext cx="11821998" cy="1036948"/>
          </a:xfrm>
        </p:spPr>
        <p:txBody>
          <a:bodyPr>
            <a:noAutofit/>
          </a:bodyPr>
          <a:lstStyle/>
          <a:p>
            <a:r>
              <a:rPr lang="en-US" sz="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I.	The Vanity of All Things 1:1-2:23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54C29-4BEA-48FC-B441-DC8B465D3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001" y="1095193"/>
            <a:ext cx="11821998" cy="5588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latin typeface="Bahnschrift Light SemiCondensed" panose="020B0502040204020203" pitchFamily="34" charset="0"/>
              </a:rPr>
              <a:t>	C.  The Vanity of Pleasure 2:1-11</a:t>
            </a:r>
          </a:p>
          <a:p>
            <a:pPr marL="0" indent="0">
              <a:buNone/>
            </a:pPr>
            <a:r>
              <a:rPr lang="en-US" sz="4000" dirty="0">
                <a:latin typeface="Bahnschrift Light SemiCondensed" panose="020B0502040204020203" pitchFamily="34" charset="0"/>
              </a:rPr>
              <a:t>		1.  On a Whim 2:1-2</a:t>
            </a:r>
          </a:p>
          <a:p>
            <a:pPr marL="0" indent="0">
              <a:buNone/>
            </a:pPr>
            <a:r>
              <a:rPr lang="en-US" sz="4000" dirty="0">
                <a:latin typeface="Bahnschrift Light SemiCondensed" panose="020B0502040204020203" pitchFamily="34" charset="0"/>
              </a:rPr>
              <a:t>		2. Wine 2:3</a:t>
            </a:r>
          </a:p>
          <a:p>
            <a:pPr marL="0" indent="0">
              <a:buNone/>
            </a:pPr>
            <a:r>
              <a:rPr lang="en-US" sz="4000" dirty="0">
                <a:latin typeface="Bahnschrift Light SemiCondensed" panose="020B0502040204020203" pitchFamily="34" charset="0"/>
              </a:rPr>
              <a:t>		3. Work 2:4-6</a:t>
            </a:r>
          </a:p>
          <a:p>
            <a:pPr marL="0" indent="0">
              <a:buNone/>
            </a:pPr>
            <a:r>
              <a:rPr lang="en-US" sz="4000" dirty="0">
                <a:latin typeface="Bahnschrift Light SemiCondensed" panose="020B0502040204020203" pitchFamily="34" charset="0"/>
              </a:rPr>
              <a:t>		4. Wealth 2:7-8a</a:t>
            </a:r>
          </a:p>
          <a:p>
            <a:pPr marL="0" indent="0">
              <a:buNone/>
            </a:pPr>
            <a:r>
              <a:rPr lang="en-US" sz="4000" dirty="0">
                <a:latin typeface="Bahnschrift Light SemiCondensed" panose="020B0502040204020203" pitchFamily="34" charset="0"/>
              </a:rPr>
              <a:t>		5. Women 2:8b</a:t>
            </a:r>
          </a:p>
          <a:p>
            <a:pPr marL="0" indent="0">
              <a:buNone/>
            </a:pPr>
            <a:r>
              <a:rPr lang="en-US" sz="4000" dirty="0">
                <a:latin typeface="Bahnschrift Light SemiCondensed" panose="020B0502040204020203" pitchFamily="34" charset="0"/>
              </a:rPr>
              <a:t>		6. Summary &amp; Conclusion 2:9-11</a:t>
            </a:r>
          </a:p>
        </p:txBody>
      </p:sp>
    </p:spTree>
    <p:extLst>
      <p:ext uri="{BB962C8B-B14F-4D97-AF65-F5344CB8AC3E}">
        <p14:creationId xmlns:p14="http://schemas.microsoft.com/office/powerpoint/2010/main" val="2539645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C57A1-5174-4FAA-81B4-AEDCFF277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001" y="0"/>
            <a:ext cx="11821998" cy="1036948"/>
          </a:xfrm>
        </p:spPr>
        <p:txBody>
          <a:bodyPr>
            <a:noAutofit/>
          </a:bodyPr>
          <a:lstStyle/>
          <a:p>
            <a:r>
              <a:rPr lang="en-US" sz="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I.	The Vanity of All Things 1:1-2:23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54C29-4BEA-48FC-B441-DC8B465D3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001" y="1095193"/>
            <a:ext cx="11821998" cy="5588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latin typeface="Bahnschrift Light SemiCondensed" panose="020B0502040204020203" pitchFamily="34" charset="0"/>
              </a:rPr>
              <a:t>	D.  The Vanity of Wisdom 2:12-17</a:t>
            </a:r>
          </a:p>
          <a:p>
            <a:pPr marL="0" indent="0">
              <a:buNone/>
            </a:pPr>
            <a:r>
              <a:rPr lang="en-US" sz="4000" dirty="0">
                <a:latin typeface="Bahnschrift Light SemiCondensed" panose="020B0502040204020203" pitchFamily="34" charset="0"/>
              </a:rPr>
              <a:t>		1. Wisdom Superior to Folly 2:12-14a</a:t>
            </a:r>
          </a:p>
          <a:p>
            <a:pPr marL="0" indent="0">
              <a:buNone/>
            </a:pPr>
            <a:r>
              <a:rPr lang="en-US" sz="4000" dirty="0">
                <a:latin typeface="Bahnschrift Light SemiCondensed" panose="020B0502040204020203" pitchFamily="34" charset="0"/>
              </a:rPr>
              <a:t>		2. Wisdom’s Shared Fate With Folly 2:14b-16</a:t>
            </a:r>
          </a:p>
          <a:p>
            <a:pPr marL="0" indent="0">
              <a:buNone/>
            </a:pPr>
            <a:r>
              <a:rPr lang="en-US" sz="4000" dirty="0">
                <a:latin typeface="Bahnschrift Light SemiCondensed" panose="020B0502040204020203" pitchFamily="34" charset="0"/>
              </a:rPr>
              <a:t>		3. Conclusion 2:17</a:t>
            </a:r>
          </a:p>
          <a:p>
            <a:pPr marL="0" indent="0">
              <a:buNone/>
            </a:pPr>
            <a:r>
              <a:rPr lang="en-US" sz="4000" dirty="0">
                <a:latin typeface="Bahnschrift Light SemiCondensed" panose="020B0502040204020203" pitchFamily="34" charset="0"/>
              </a:rPr>
              <a:t>	E.  The Vanity of Labor 2:18-23</a:t>
            </a:r>
          </a:p>
          <a:p>
            <a:pPr marL="0" indent="0">
              <a:buNone/>
            </a:pPr>
            <a:r>
              <a:rPr lang="en-US" sz="4000" dirty="0">
                <a:latin typeface="Bahnschrift Light SemiCondensed" panose="020B0502040204020203" pitchFamily="34" charset="0"/>
              </a:rPr>
              <a:t>		1. First Complaint About Labor 2:18-20</a:t>
            </a:r>
          </a:p>
          <a:p>
            <a:pPr marL="0" indent="0">
              <a:buNone/>
            </a:pPr>
            <a:r>
              <a:rPr lang="en-US" sz="4000" dirty="0">
                <a:latin typeface="Bahnschrift Light SemiCondensed" panose="020B0502040204020203" pitchFamily="34" charset="0"/>
              </a:rPr>
              <a:t>		2. His Second Complaint About Labor 2:21-23</a:t>
            </a:r>
          </a:p>
          <a:p>
            <a:pPr marL="0" indent="0">
              <a:buNone/>
            </a:pPr>
            <a:r>
              <a:rPr lang="en-US" sz="4000" dirty="0">
                <a:latin typeface="Bahnschrift Light SemiCondensed" panose="020B0502040204020203" pitchFamily="34" charset="0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881651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3AC9C-F8A3-439C-8F57-A46D7C692B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20565" y="2235200"/>
            <a:ext cx="7550869" cy="2387600"/>
          </a:xfrm>
          <a:solidFill>
            <a:schemeClr val="accent1">
              <a:lumMod val="40000"/>
              <a:lumOff val="60000"/>
              <a:alpha val="50000"/>
            </a:schemeClr>
          </a:solidFill>
          <a:ln w="28575"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lvl="0">
              <a:lnSpc>
                <a:spcPct val="50000"/>
              </a:lnSpc>
              <a:spcBef>
                <a:spcPts val="1000"/>
              </a:spcBef>
            </a:pPr>
            <a:r>
              <a:rPr lang="en-US" sz="13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Ecclesiastes</a:t>
            </a:r>
            <a:br>
              <a:rPr lang="en-US" sz="13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</a:b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Light Condensed" panose="020B0502040204020203" pitchFamily="34" charset="0"/>
                <a:ea typeface="+mn-ea"/>
                <a:cs typeface="+mn-cs"/>
              </a:rPr>
              <a:t>Wisdom For the Ages</a:t>
            </a:r>
            <a:endParaRPr lang="en-US" sz="13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338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C57A1-5174-4FAA-81B4-AEDCFF277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001" y="0"/>
            <a:ext cx="11821998" cy="1036948"/>
          </a:xfrm>
        </p:spPr>
        <p:txBody>
          <a:bodyPr>
            <a:noAutofit/>
          </a:bodyPr>
          <a:lstStyle/>
          <a:p>
            <a:r>
              <a:rPr lang="en-US" sz="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II.	The Secret of Satisfaction 2:24-3:22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54C29-4BEA-48FC-B441-DC8B465D3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001" y="1095193"/>
            <a:ext cx="11821998" cy="5588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latin typeface="Bahnschrift Light SemiCondensed" panose="020B0502040204020203" pitchFamily="34" charset="0"/>
              </a:rPr>
              <a:t>	</a:t>
            </a:r>
          </a:p>
          <a:p>
            <a:pPr marL="0" indent="0">
              <a:buNone/>
            </a:pPr>
            <a:r>
              <a:rPr lang="en-US" sz="4000" dirty="0">
                <a:latin typeface="Bahnschrift Light SemiCondensed" panose="020B0502040204020203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771370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C57A1-5174-4FAA-81B4-AEDCFF277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001" y="0"/>
            <a:ext cx="11821998" cy="1036948"/>
          </a:xfrm>
        </p:spPr>
        <p:txBody>
          <a:bodyPr>
            <a:noAutofit/>
          </a:bodyPr>
          <a:lstStyle/>
          <a:p>
            <a:r>
              <a:rPr lang="en-US" sz="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III.	More Vanity in the World 4:1-6:9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54C29-4BEA-48FC-B441-DC8B465D3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001" y="1095193"/>
            <a:ext cx="11821998" cy="5588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latin typeface="Bahnschrift Light SemiCondensed" panose="020B0502040204020203" pitchFamily="34" charset="0"/>
              </a:rPr>
              <a:t>	</a:t>
            </a:r>
          </a:p>
          <a:p>
            <a:pPr marL="0" indent="0">
              <a:buNone/>
            </a:pPr>
            <a:r>
              <a:rPr lang="en-US" sz="4000" dirty="0">
                <a:latin typeface="Bahnschrift Light SemiCondensed" panose="020B0502040204020203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565461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C57A1-5174-4FAA-81B4-AEDCFF277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001" y="0"/>
            <a:ext cx="11821998" cy="1036948"/>
          </a:xfrm>
        </p:spPr>
        <p:txBody>
          <a:bodyPr>
            <a:noAutofit/>
          </a:bodyPr>
          <a:lstStyle/>
          <a:p>
            <a:r>
              <a:rPr lang="en-US" sz="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IV.	Counsel for Troubled Times 6:10-8:17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54C29-4BEA-48FC-B441-DC8B465D3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001" y="1095193"/>
            <a:ext cx="11821998" cy="5588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latin typeface="Bahnschrift Light SemiCondensed" panose="020B0502040204020203" pitchFamily="34" charset="0"/>
              </a:rPr>
              <a:t>	</a:t>
            </a:r>
          </a:p>
          <a:p>
            <a:pPr marL="0" indent="0">
              <a:buNone/>
            </a:pPr>
            <a:r>
              <a:rPr lang="en-US" sz="4000" dirty="0">
                <a:latin typeface="Bahnschrift Light SemiCondensed" panose="020B0502040204020203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933615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C57A1-5174-4FAA-81B4-AEDCFF277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001" y="0"/>
            <a:ext cx="11821998" cy="1036948"/>
          </a:xfrm>
        </p:spPr>
        <p:txBody>
          <a:bodyPr>
            <a:noAutofit/>
          </a:bodyPr>
          <a:lstStyle/>
          <a:p>
            <a:r>
              <a:rPr lang="en-US" sz="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V.	Ignorance of the Future 9:1-11:6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54C29-4BEA-48FC-B441-DC8B465D3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001" y="1095193"/>
            <a:ext cx="11821998" cy="5588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latin typeface="Bahnschrift Light SemiCondensed" panose="020B0502040204020203" pitchFamily="34" charset="0"/>
              </a:rPr>
              <a:t>	</a:t>
            </a:r>
          </a:p>
          <a:p>
            <a:pPr marL="0" indent="0">
              <a:buNone/>
            </a:pPr>
            <a:r>
              <a:rPr lang="en-US" sz="4000" dirty="0">
                <a:latin typeface="Bahnschrift Light SemiCondensed" panose="020B0502040204020203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070152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C57A1-5174-4FAA-81B4-AEDCFF277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001" y="0"/>
            <a:ext cx="11821998" cy="1036948"/>
          </a:xfrm>
        </p:spPr>
        <p:txBody>
          <a:bodyPr>
            <a:noAutofit/>
          </a:bodyPr>
          <a:lstStyle/>
          <a:p>
            <a:r>
              <a:rPr lang="en-US" sz="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VI.	The Conclusion of the Matter 11:7-12:14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54C29-4BEA-48FC-B441-DC8B465D3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001" y="1095193"/>
            <a:ext cx="11821998" cy="5588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latin typeface="Bahnschrift Light SemiCondensed" panose="020B0502040204020203" pitchFamily="34" charset="0"/>
              </a:rPr>
              <a:t>	</a:t>
            </a:r>
          </a:p>
          <a:p>
            <a:pPr marL="0" indent="0">
              <a:buNone/>
            </a:pPr>
            <a:r>
              <a:rPr lang="en-US" sz="4000" dirty="0">
                <a:latin typeface="Bahnschrift Light SemiCondensed" panose="020B0502040204020203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257330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54C29-4BEA-48FC-B441-DC8B465D3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001" y="1036948"/>
            <a:ext cx="11821998" cy="56278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u="sng" dirty="0">
                <a:latin typeface="Bahnschrift SemiLight" panose="020B0502040204020203" pitchFamily="34" charset="0"/>
              </a:rPr>
              <a:t>Authorship</a:t>
            </a:r>
          </a:p>
          <a:p>
            <a:pPr marL="0" indent="0">
              <a:buNone/>
            </a:pPr>
            <a:r>
              <a:rPr lang="en-US" sz="4400" dirty="0">
                <a:latin typeface="Bahnschrift Light SemiCondensed" panose="020B0502040204020203" pitchFamily="34" charset="0"/>
              </a:rPr>
              <a:t>	“</a:t>
            </a:r>
            <a:r>
              <a:rPr lang="en-US" sz="4400" dirty="0" err="1">
                <a:latin typeface="Bahnschrift Light SemiCondensed" panose="020B0502040204020203" pitchFamily="34" charset="0"/>
              </a:rPr>
              <a:t>Koheleth</a:t>
            </a:r>
            <a:r>
              <a:rPr lang="en-US" sz="4400" dirty="0">
                <a:latin typeface="Bahnschrift Light SemiCondensed" panose="020B0502040204020203" pitchFamily="34" charset="0"/>
              </a:rPr>
              <a:t>” the preacher/Solomon</a:t>
            </a:r>
          </a:p>
          <a:p>
            <a:pPr marL="0" indent="0">
              <a:buNone/>
            </a:pPr>
            <a:r>
              <a:rPr lang="en-US" sz="4400" dirty="0">
                <a:latin typeface="Bahnschrift Light SemiCondensed" panose="020B0502040204020203" pitchFamily="34" charset="0"/>
              </a:rPr>
              <a:t>		1.  1 Kings 8:1 root word for </a:t>
            </a:r>
            <a:r>
              <a:rPr lang="en-US" sz="4400" dirty="0" err="1">
                <a:latin typeface="Bahnschrift Light SemiCondensed" panose="020B0502040204020203" pitchFamily="34" charset="0"/>
              </a:rPr>
              <a:t>Koheleth</a:t>
            </a:r>
            <a:endParaRPr lang="en-US" sz="4400" dirty="0">
              <a:latin typeface="Bahnschrift Light SemiCondensed" panose="020B0502040204020203" pitchFamily="34" charset="0"/>
            </a:endParaRPr>
          </a:p>
          <a:p>
            <a:pPr marL="0" indent="0">
              <a:buNone/>
            </a:pPr>
            <a:r>
              <a:rPr lang="en-US" sz="4400" dirty="0">
                <a:latin typeface="Bahnschrift Light SemiCondensed" panose="020B0502040204020203" pitchFamily="34" charset="0"/>
              </a:rPr>
              <a:t>		2.  “Son of David” 1:1</a:t>
            </a:r>
          </a:p>
          <a:p>
            <a:pPr marL="0" indent="0">
              <a:buNone/>
            </a:pPr>
            <a:r>
              <a:rPr lang="en-US" sz="4400" dirty="0">
                <a:latin typeface="Bahnschrift Light SemiCondensed" panose="020B0502040204020203" pitchFamily="34" charset="0"/>
              </a:rPr>
              <a:t>		3.  Tradition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1A0A7D3-C791-4EB0-AF65-3837575D89A8}"/>
              </a:ext>
            </a:extLst>
          </p:cNvPr>
          <p:cNvSpPr txBox="1">
            <a:spLocks/>
          </p:cNvSpPr>
          <p:nvPr/>
        </p:nvSpPr>
        <p:spPr>
          <a:xfrm>
            <a:off x="144544" y="0"/>
            <a:ext cx="11821998" cy="10369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3624638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54C29-4BEA-48FC-B441-DC8B465D3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001" y="1036948"/>
            <a:ext cx="11821998" cy="56278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u="sng" dirty="0">
                <a:latin typeface="Bahnschrift SemiLight" panose="020B0502040204020203" pitchFamily="34" charset="0"/>
              </a:rPr>
              <a:t>Canonicity</a:t>
            </a:r>
          </a:p>
          <a:p>
            <a:pPr marL="0" indent="0">
              <a:buNone/>
            </a:pPr>
            <a:r>
              <a:rPr lang="en-US" sz="4400" dirty="0">
                <a:latin typeface="Bahnschrift Light SemiCondensed" panose="020B0502040204020203" pitchFamily="34" charset="0"/>
              </a:rPr>
              <a:t>	It was debated</a:t>
            </a:r>
          </a:p>
          <a:p>
            <a:pPr marL="0" indent="0">
              <a:buNone/>
            </a:pPr>
            <a:r>
              <a:rPr lang="en-US" sz="4400" dirty="0">
                <a:latin typeface="Bahnschrift Light SemiCondensed" panose="020B0502040204020203" pitchFamily="34" charset="0"/>
              </a:rPr>
              <a:t>		1.  It was written in Solomon’s own wisdom.</a:t>
            </a:r>
          </a:p>
          <a:p>
            <a:pPr marL="0" indent="0">
              <a:buNone/>
            </a:pPr>
            <a:r>
              <a:rPr lang="en-US" sz="4400" dirty="0">
                <a:latin typeface="Bahnschrift Light SemiCondensed" panose="020B0502040204020203" pitchFamily="34" charset="0"/>
              </a:rPr>
              <a:t>		2.  Self contradictory </a:t>
            </a:r>
          </a:p>
          <a:p>
            <a:pPr marL="0" indent="0">
              <a:buNone/>
            </a:pPr>
            <a:r>
              <a:rPr lang="en-US" sz="4400" dirty="0">
                <a:latin typeface="Bahnschrift Light SemiCondensed" panose="020B0502040204020203" pitchFamily="34" charset="0"/>
              </a:rPr>
              <a:t>		3.  Alleged pessimism, Epicureanism,</a:t>
            </a:r>
          </a:p>
          <a:p>
            <a:pPr marL="0" indent="0">
              <a:buNone/>
            </a:pPr>
            <a:r>
              <a:rPr lang="en-US" sz="4400" dirty="0">
                <a:latin typeface="Bahnschrift Light SemiCondensed" panose="020B0502040204020203" pitchFamily="34" charset="0"/>
              </a:rPr>
              <a:t>		      skepticism, and annihilationism.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CAC5BA5-D5FC-43DF-BD12-A2FB2192426E}"/>
              </a:ext>
            </a:extLst>
          </p:cNvPr>
          <p:cNvSpPr txBox="1">
            <a:spLocks/>
          </p:cNvSpPr>
          <p:nvPr/>
        </p:nvSpPr>
        <p:spPr>
          <a:xfrm>
            <a:off x="144544" y="0"/>
            <a:ext cx="11821998" cy="10369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3180704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54C29-4BEA-48FC-B441-DC8B465D3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001" y="1036948"/>
            <a:ext cx="11821998" cy="5684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u="sng" dirty="0">
                <a:latin typeface="Bahnschrift SemiLight" panose="020B0502040204020203" pitchFamily="34" charset="0"/>
              </a:rPr>
              <a:t>Canonicity</a:t>
            </a:r>
          </a:p>
          <a:p>
            <a:pPr marL="0" indent="0">
              <a:buNone/>
            </a:pPr>
            <a:r>
              <a:rPr lang="en-US" sz="4400" dirty="0">
                <a:latin typeface="Bahnschrift Light SemiCondensed" panose="020B0502040204020203" pitchFamily="34" charset="0"/>
              </a:rPr>
              <a:t>	However;</a:t>
            </a:r>
          </a:p>
          <a:p>
            <a:pPr marL="0" indent="0">
              <a:buNone/>
            </a:pPr>
            <a:r>
              <a:rPr lang="en-US" sz="4400" dirty="0">
                <a:latin typeface="Bahnschrift Light SemiCondensed" panose="020B0502040204020203" pitchFamily="34" charset="0"/>
              </a:rPr>
              <a:t>		1.  Solomon was inspired (1 Kings 3:12).</a:t>
            </a:r>
          </a:p>
          <a:p>
            <a:pPr marL="0" indent="0">
              <a:buNone/>
            </a:pPr>
            <a:r>
              <a:rPr lang="en-US" sz="4400" dirty="0">
                <a:latin typeface="Bahnschrift Light SemiCondensed" panose="020B0502040204020203" pitchFamily="34" charset="0"/>
              </a:rPr>
              <a:t>		2.  Proverbs 30:6 “Do not add to…”</a:t>
            </a:r>
          </a:p>
          <a:p>
            <a:pPr marL="0" indent="0">
              <a:buNone/>
            </a:pPr>
            <a:r>
              <a:rPr lang="en-US" sz="4400" dirty="0">
                <a:latin typeface="Bahnschrift Light SemiCondensed" panose="020B0502040204020203" pitchFamily="34" charset="0"/>
              </a:rPr>
              <a:t>		3.  It was quoted as canon by the early church.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8537DCA-EB92-4773-B37F-B12C01772C9C}"/>
              </a:ext>
            </a:extLst>
          </p:cNvPr>
          <p:cNvSpPr txBox="1">
            <a:spLocks/>
          </p:cNvSpPr>
          <p:nvPr/>
        </p:nvSpPr>
        <p:spPr>
          <a:xfrm>
            <a:off x="144544" y="0"/>
            <a:ext cx="11821998" cy="10369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2388271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54C29-4BEA-48FC-B441-DC8B465D3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001" y="1095193"/>
            <a:ext cx="8600780" cy="5588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u="sng" dirty="0">
                <a:latin typeface="Bahnschrift SemiLight" panose="020B0502040204020203" pitchFamily="34" charset="0"/>
              </a:rPr>
              <a:t>Outline</a:t>
            </a:r>
          </a:p>
          <a:p>
            <a:pPr marL="0" indent="0">
              <a:buNone/>
            </a:pPr>
            <a:r>
              <a:rPr lang="en-US" sz="4000" b="1" dirty="0">
                <a:latin typeface="Bahnschrift Light SemiCondensed" panose="020B0502040204020203" pitchFamily="34" charset="0"/>
              </a:rPr>
              <a:t>I.  </a:t>
            </a:r>
            <a:r>
              <a:rPr lang="en-US" sz="4000" dirty="0">
                <a:latin typeface="Bahnschrift Light SemiCondensed" panose="020B0502040204020203" pitchFamily="34" charset="0"/>
              </a:rPr>
              <a:t>The Vanity of All Things 1:1-2:23</a:t>
            </a:r>
          </a:p>
          <a:p>
            <a:pPr marL="0" indent="0">
              <a:buNone/>
            </a:pPr>
            <a:r>
              <a:rPr lang="en-US" sz="4000" b="1" dirty="0">
                <a:latin typeface="Bahnschrift Light SemiCondensed" panose="020B0502040204020203" pitchFamily="34" charset="0"/>
              </a:rPr>
              <a:t>II.  </a:t>
            </a:r>
            <a:r>
              <a:rPr lang="en-US" sz="4000" dirty="0">
                <a:latin typeface="Bahnschrift Light SemiCondensed" panose="020B0502040204020203" pitchFamily="34" charset="0"/>
              </a:rPr>
              <a:t>The Secret of Satisfaction 2:24-3:22</a:t>
            </a:r>
          </a:p>
          <a:p>
            <a:pPr marL="0" indent="0">
              <a:buNone/>
            </a:pPr>
            <a:r>
              <a:rPr lang="en-US" sz="4000" b="1" dirty="0">
                <a:latin typeface="Bahnschrift Light SemiCondensed" panose="020B0502040204020203" pitchFamily="34" charset="0"/>
              </a:rPr>
              <a:t>III.  </a:t>
            </a:r>
            <a:r>
              <a:rPr lang="en-US" sz="4000" dirty="0">
                <a:latin typeface="Bahnschrift Light SemiCondensed" panose="020B0502040204020203" pitchFamily="34" charset="0"/>
              </a:rPr>
              <a:t>More Vanity in the World 4:1-6:9</a:t>
            </a:r>
          </a:p>
          <a:p>
            <a:pPr marL="0" indent="0">
              <a:buNone/>
            </a:pPr>
            <a:r>
              <a:rPr lang="en-US" sz="4000" b="1" dirty="0">
                <a:latin typeface="Bahnschrift Light SemiCondensed" panose="020B0502040204020203" pitchFamily="34" charset="0"/>
              </a:rPr>
              <a:t>IV.  </a:t>
            </a:r>
            <a:r>
              <a:rPr lang="en-US" sz="4000" dirty="0">
                <a:latin typeface="Bahnschrift Light SemiCondensed" panose="020B0502040204020203" pitchFamily="34" charset="0"/>
              </a:rPr>
              <a:t>Counsel for Troubled Times 6:10-8:17</a:t>
            </a:r>
          </a:p>
          <a:p>
            <a:pPr marL="0" indent="0">
              <a:buNone/>
            </a:pPr>
            <a:r>
              <a:rPr lang="en-US" sz="4000" b="1" dirty="0">
                <a:latin typeface="Bahnschrift Light SemiCondensed" panose="020B0502040204020203" pitchFamily="34" charset="0"/>
              </a:rPr>
              <a:t>V.  </a:t>
            </a:r>
            <a:r>
              <a:rPr lang="en-US" sz="4000" dirty="0">
                <a:latin typeface="Bahnschrift Light SemiCondensed" panose="020B0502040204020203" pitchFamily="34" charset="0"/>
              </a:rPr>
              <a:t>Ignorance of the Future 9:1-11:6</a:t>
            </a:r>
          </a:p>
          <a:p>
            <a:pPr marL="0" indent="0">
              <a:buNone/>
            </a:pPr>
            <a:r>
              <a:rPr lang="en-US" sz="4000" b="1" dirty="0">
                <a:latin typeface="Bahnschrift Light SemiCondensed" panose="020B0502040204020203" pitchFamily="34" charset="0"/>
              </a:rPr>
              <a:t>VI.  </a:t>
            </a:r>
            <a:r>
              <a:rPr lang="en-US" sz="4000" dirty="0">
                <a:latin typeface="Bahnschrift Light SemiCondensed" panose="020B0502040204020203" pitchFamily="34" charset="0"/>
              </a:rPr>
              <a:t>The Conclusion of the Matter 11:7-12:14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DB32A60-09E9-4639-B935-47B73F0E28CC}"/>
              </a:ext>
            </a:extLst>
          </p:cNvPr>
          <p:cNvSpPr txBox="1">
            <a:spLocks/>
          </p:cNvSpPr>
          <p:nvPr/>
        </p:nvSpPr>
        <p:spPr>
          <a:xfrm>
            <a:off x="144544" y="0"/>
            <a:ext cx="11821998" cy="10369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841157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2755BA3-2653-4BA3-B3C5-859F868919E8}"/>
              </a:ext>
            </a:extLst>
          </p:cNvPr>
          <p:cNvSpPr txBox="1">
            <a:spLocks/>
          </p:cNvSpPr>
          <p:nvPr/>
        </p:nvSpPr>
        <p:spPr>
          <a:xfrm>
            <a:off x="185000" y="1036948"/>
            <a:ext cx="11821998" cy="5588412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400" u="sng" dirty="0">
                <a:latin typeface="Bahnschrift SemiLight" panose="020B0502040204020203" pitchFamily="34" charset="0"/>
              </a:rPr>
              <a:t>10 Vanities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latin typeface="Bahnschrift Light SemiCondensed" panose="020B0502040204020203" pitchFamily="34" charset="0"/>
              </a:rPr>
              <a:t>2:15-16 Human wisdom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latin typeface="Bahnschrift Light SemiCondensed" panose="020B0502040204020203" pitchFamily="34" charset="0"/>
              </a:rPr>
              <a:t>2:19-21 Human labor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latin typeface="Bahnschrift Light SemiCondensed" panose="020B0502040204020203" pitchFamily="34" charset="0"/>
              </a:rPr>
              <a:t>2:26 Human purpose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latin typeface="Bahnschrift Light SemiCondensed" panose="020B0502040204020203" pitchFamily="34" charset="0"/>
              </a:rPr>
              <a:t>4:4 Human rivalry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latin typeface="Bahnschrift Light SemiCondensed" panose="020B0502040204020203" pitchFamily="34" charset="0"/>
              </a:rPr>
              <a:t>4:8 Human avarice</a:t>
            </a:r>
          </a:p>
          <a:p>
            <a:pPr marL="514350" indent="-514350">
              <a:buFont typeface="+mj-lt"/>
              <a:buAutoNum type="arabicPeriod"/>
            </a:pPr>
            <a:endParaRPr lang="en-US" sz="3600" dirty="0">
              <a:latin typeface="Bahnschrift Light SemiCondensed" panose="020B0502040204020203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3600" dirty="0">
              <a:latin typeface="Bahnschrift Light SemiCondensed" panose="020B0502040204020203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3600" dirty="0">
              <a:latin typeface="Bahnschrift Light SemiCondensed" panose="020B0502040204020203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latin typeface="Bahnschrift Light SemiCondensed" panose="020B0502040204020203" pitchFamily="34" charset="0"/>
              </a:rPr>
              <a:t>4:16 Human fame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latin typeface="Bahnschrift Light SemiCondensed" panose="020B0502040204020203" pitchFamily="34" charset="0"/>
              </a:rPr>
              <a:t>5:10 Human unsatiety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latin typeface="Bahnschrift Light SemiCondensed" panose="020B0502040204020203" pitchFamily="34" charset="0"/>
              </a:rPr>
              <a:t>6:9 Human coveting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latin typeface="Bahnschrift Light SemiCondensed" panose="020B0502040204020203" pitchFamily="34" charset="0"/>
              </a:rPr>
              <a:t>7:6 Human frivolity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latin typeface="Bahnschrift Light SemiCondensed" panose="020B0502040204020203" pitchFamily="34" charset="0"/>
              </a:rPr>
              <a:t>8:10,14 Human awards</a:t>
            </a:r>
            <a:endParaRPr lang="en-US" sz="4400" dirty="0">
              <a:latin typeface="Bahnschrift Light SemiCondensed" panose="020B0502040204020203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4B58AC7-8DD1-4E40-8235-60E2A7918C2C}"/>
              </a:ext>
            </a:extLst>
          </p:cNvPr>
          <p:cNvSpPr txBox="1">
            <a:spLocks/>
          </p:cNvSpPr>
          <p:nvPr/>
        </p:nvSpPr>
        <p:spPr>
          <a:xfrm>
            <a:off x="144544" y="0"/>
            <a:ext cx="11821998" cy="10369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3603756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54C29-4BEA-48FC-B441-DC8B465D3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001" y="1095193"/>
            <a:ext cx="11821998" cy="5588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u="sng" dirty="0">
                <a:latin typeface="Bahnschrift SemiLight" panose="020B0502040204020203" pitchFamily="34" charset="0"/>
              </a:rPr>
              <a:t>Literary Forms</a:t>
            </a:r>
          </a:p>
          <a:p>
            <a:pPr marL="0" indent="0">
              <a:buNone/>
            </a:pPr>
            <a:r>
              <a:rPr lang="en-US" sz="4400" dirty="0">
                <a:latin typeface="Bahnschrift Light SemiCondensed" panose="020B0502040204020203" pitchFamily="34" charset="0"/>
              </a:rPr>
              <a:t>	</a:t>
            </a:r>
            <a:r>
              <a:rPr lang="en-US" sz="4000" dirty="0">
                <a:latin typeface="Bahnschrift Light SemiCondensed" panose="020B0502040204020203" pitchFamily="34" charset="0"/>
              </a:rPr>
              <a:t>General reflections (1:2-11)</a:t>
            </a:r>
          </a:p>
          <a:p>
            <a:pPr marL="0" indent="0">
              <a:buNone/>
            </a:pPr>
            <a:r>
              <a:rPr lang="en-US" sz="4000" dirty="0">
                <a:latin typeface="Bahnschrift Light SemiCondensed" panose="020B0502040204020203" pitchFamily="34" charset="0"/>
              </a:rPr>
              <a:t>	First person reflections (1:12-18)</a:t>
            </a:r>
          </a:p>
          <a:p>
            <a:pPr marL="0" indent="0">
              <a:buNone/>
            </a:pPr>
            <a:r>
              <a:rPr lang="en-US" sz="4000" dirty="0">
                <a:latin typeface="Bahnschrift Light SemiCondensed" panose="020B0502040204020203" pitchFamily="34" charset="0"/>
              </a:rPr>
              <a:t>	Exhortations (4:17-5:8)</a:t>
            </a:r>
          </a:p>
          <a:p>
            <a:pPr marL="0" indent="0">
              <a:buNone/>
            </a:pPr>
            <a:r>
              <a:rPr lang="en-US" sz="4000" dirty="0">
                <a:latin typeface="Bahnschrift Light SemiCondensed" panose="020B0502040204020203" pitchFamily="34" charset="0"/>
              </a:rPr>
              <a:t>	Proverbs (9:17-10:20)</a:t>
            </a:r>
          </a:p>
          <a:p>
            <a:pPr marL="0" indent="0">
              <a:buNone/>
            </a:pPr>
            <a:r>
              <a:rPr lang="en-US" sz="4000" dirty="0">
                <a:latin typeface="Bahnschrift Light SemiCondensed" panose="020B0502040204020203" pitchFamily="34" charset="0"/>
              </a:rPr>
              <a:t>	Allegory (12:2-7)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617F6BC-00D6-4B50-8D57-0E7D1E8FE4AF}"/>
              </a:ext>
            </a:extLst>
          </p:cNvPr>
          <p:cNvSpPr txBox="1">
            <a:spLocks/>
          </p:cNvSpPr>
          <p:nvPr/>
        </p:nvSpPr>
        <p:spPr>
          <a:xfrm>
            <a:off x="144544" y="0"/>
            <a:ext cx="11821998" cy="10369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1011249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54C29-4BEA-48FC-B441-DC8B465D3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001" y="1095193"/>
            <a:ext cx="11821998" cy="5588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u="sng" dirty="0">
                <a:latin typeface="Bahnschrift SemiLight" panose="020B0502040204020203" pitchFamily="34" charset="0"/>
              </a:rPr>
              <a:t>Purpose</a:t>
            </a:r>
          </a:p>
          <a:p>
            <a:pPr marL="0" indent="0">
              <a:buNone/>
            </a:pPr>
            <a:r>
              <a:rPr lang="en-US" sz="4000" dirty="0">
                <a:latin typeface="Bahnschrift Light SemiCondensed" panose="020B0502040204020203" pitchFamily="34" charset="0"/>
              </a:rPr>
              <a:t>To refute worldly wisdom’s traditional conclusions.</a:t>
            </a:r>
          </a:p>
          <a:p>
            <a:pPr marL="0" indent="0">
              <a:buNone/>
            </a:pPr>
            <a:r>
              <a:rPr lang="en-US" sz="4000" dirty="0">
                <a:latin typeface="Bahnschrift Light SemiCondensed" panose="020B0502040204020203" pitchFamily="34" charset="0"/>
              </a:rPr>
              <a:t>To show the futility of life outside of God or “under the sun”. </a:t>
            </a:r>
          </a:p>
          <a:p>
            <a:pPr marL="0" indent="0">
              <a:buNone/>
            </a:pPr>
            <a:r>
              <a:rPr lang="en-US" sz="4000" dirty="0">
                <a:latin typeface="Bahnschrift Light SemiCondensed" panose="020B0502040204020203" pitchFamily="34" charset="0"/>
              </a:rPr>
              <a:t>To demonstrate faith as the key life (12:13)</a:t>
            </a:r>
          </a:p>
          <a:p>
            <a:pPr marL="0" indent="0">
              <a:buNone/>
            </a:pPr>
            <a:r>
              <a:rPr lang="en-US" sz="4000" dirty="0">
                <a:latin typeface="Bahnschrift Light SemiCondensed" panose="020B0502040204020203" pitchFamily="34" charset="0"/>
              </a:rPr>
              <a:t>	</a:t>
            </a:r>
          </a:p>
          <a:p>
            <a:pPr marL="0" indent="0">
              <a:buNone/>
            </a:pPr>
            <a:r>
              <a:rPr lang="en-US" sz="4000" dirty="0">
                <a:latin typeface="Bahnschrift Light SemiCondensed" panose="020B0502040204020203" pitchFamily="34" charset="0"/>
              </a:rPr>
              <a:t>	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B3A992F-5463-4BE3-AF04-BF51CE23EAC9}"/>
              </a:ext>
            </a:extLst>
          </p:cNvPr>
          <p:cNvSpPr txBox="1">
            <a:spLocks/>
          </p:cNvSpPr>
          <p:nvPr/>
        </p:nvSpPr>
        <p:spPr>
          <a:xfrm>
            <a:off x="144544" y="0"/>
            <a:ext cx="11821998" cy="10369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2448628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54C29-4BEA-48FC-B441-DC8B465D3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001" y="1095193"/>
            <a:ext cx="11821998" cy="5588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u="sng" dirty="0">
                <a:latin typeface="Bahnschrift SemiLight" panose="020B0502040204020203" pitchFamily="34" charset="0"/>
              </a:rPr>
              <a:t>Perspective</a:t>
            </a:r>
          </a:p>
          <a:p>
            <a:pPr marL="0" indent="0">
              <a:buNone/>
            </a:pPr>
            <a:r>
              <a:rPr lang="en-US" sz="4000" dirty="0">
                <a:latin typeface="Bahnschrift Light SemiCondensed" panose="020B0502040204020203" pitchFamily="34" charset="0"/>
              </a:rPr>
              <a:t>“Behold, I have found only this, that God made men upright, but they have sought out many devices.” (7:29)	</a:t>
            </a:r>
          </a:p>
          <a:p>
            <a:pPr marL="0" indent="0">
              <a:buNone/>
            </a:pPr>
            <a:r>
              <a:rPr lang="en-US" sz="4000" dirty="0">
                <a:latin typeface="Bahnschrift Light SemiCondensed" panose="020B0502040204020203" pitchFamily="34" charset="0"/>
              </a:rPr>
              <a:t>	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3008B06-9A33-4F42-A015-F31D5A003FFA}"/>
              </a:ext>
            </a:extLst>
          </p:cNvPr>
          <p:cNvSpPr txBox="1">
            <a:spLocks/>
          </p:cNvSpPr>
          <p:nvPr/>
        </p:nvSpPr>
        <p:spPr>
          <a:xfrm>
            <a:off x="144544" y="0"/>
            <a:ext cx="11821998" cy="10369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101535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169</Words>
  <Application>Microsoft Office PowerPoint</Application>
  <PresentationFormat>Widescreen</PresentationFormat>
  <Paragraphs>103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Bahnschrift SemiBold Condensed</vt:lpstr>
      <vt:lpstr>Calibri</vt:lpstr>
      <vt:lpstr>Arial</vt:lpstr>
      <vt:lpstr>Bahnschrift Light SemiCondensed</vt:lpstr>
      <vt:lpstr>Bahnschrift SemiBold</vt:lpstr>
      <vt:lpstr>Bahnschrift SemiLight</vt:lpstr>
      <vt:lpstr>Calibri Light</vt:lpstr>
      <vt:lpstr>Bahnschrift SemiLight Condensed</vt:lpstr>
      <vt:lpstr>Office Theme</vt:lpstr>
      <vt:lpstr>Ecclesiastes Wisdom For the 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I. The Vanity of All Things 1:1-2:23</vt:lpstr>
      <vt:lpstr>I. The Vanity of All Things 1:1-2:23</vt:lpstr>
      <vt:lpstr>I. The Vanity of All Things 1:1-2:23</vt:lpstr>
      <vt:lpstr>Ecclesiastes Wisdom For the Ages</vt:lpstr>
      <vt:lpstr>II. The Secret of Satisfaction 2:24-3:22</vt:lpstr>
      <vt:lpstr>III. More Vanity in the World 4:1-6:9</vt:lpstr>
      <vt:lpstr>IV. Counsel for Troubled Times 6:10-8:17</vt:lpstr>
      <vt:lpstr>V. Ignorance of the Future 9:1-11:6</vt:lpstr>
      <vt:lpstr>VI. The Conclusion of the Matter 11:7-12:14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 Blackmer</dc:creator>
  <cp:lastModifiedBy>Josh Blackmer</cp:lastModifiedBy>
  <cp:revision>27</cp:revision>
  <dcterms:created xsi:type="dcterms:W3CDTF">2019-04-10T14:15:57Z</dcterms:created>
  <dcterms:modified xsi:type="dcterms:W3CDTF">2019-04-10T21:27:00Z</dcterms:modified>
</cp:coreProperties>
</file>