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64" r:id="rId5"/>
    <p:sldId id="260" r:id="rId6"/>
    <p:sldId id="261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6374" autoAdjust="0"/>
  </p:normalViewPr>
  <p:slideViewPr>
    <p:cSldViewPr snapToGrid="0">
      <p:cViewPr varScale="1">
        <p:scale>
          <a:sx n="97" d="100"/>
          <a:sy n="97" d="100"/>
        </p:scale>
        <p:origin x="90" y="300"/>
      </p:cViewPr>
      <p:guideLst/>
    </p:cSldViewPr>
  </p:slideViewPr>
  <p:outlineViewPr>
    <p:cViewPr>
      <p:scale>
        <a:sx n="33" d="100"/>
        <a:sy n="33" d="100"/>
      </p:scale>
      <p:origin x="0" y="-2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64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02518-375E-4314-94C1-EF0B7CDE85F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336AA-5EDC-4487-AFAA-7EBAFD4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336AA-5EDC-4487-AFAA-7EBAFD410E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BF6675BA-9429-4619-A049-86C36988D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072CB486-8951-4396-B561-6C8AD5D4DC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6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1D8D5619-F6C1-45A2-BBB4-AEBCF1F57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DAE9417F-2879-4D3D-B934-948B139982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5D9582-F9CC-4CE4-A327-344424F6E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991170"/>
            <a:ext cx="11783683" cy="4866830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 marL="1254125" indent="-228600">
              <a:buSzPct val="90000"/>
              <a:buFont typeface="Wingdings" panose="05000000000000000000" pitchFamily="2" charset="2"/>
              <a:buChar char="§"/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96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n object&#10;&#10;Description automatically generated">
            <a:extLst>
              <a:ext uri="{FF2B5EF4-FFF2-40B4-BE49-F238E27FC236}">
                <a16:creationId xmlns:a16="http://schemas.microsoft.com/office/drawing/2014/main" id="{E44D09FB-19C1-4F40-9287-9F30B3219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353"/>
            <a:ext cx="11783683" cy="4832646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3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9BD3E-593B-4E5E-9D2C-AD1A32EF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991170"/>
            <a:ext cx="11915955" cy="4866830"/>
          </a:xfrm>
        </p:spPr>
        <p:txBody>
          <a:bodyPr>
            <a:normAutofit/>
          </a:bodyPr>
          <a:lstStyle/>
          <a:p>
            <a:r>
              <a:rPr lang="en-US" dirty="0"/>
              <a:t>One of the Books in the “General Epistles”</a:t>
            </a:r>
          </a:p>
          <a:p>
            <a:pPr lvl="1"/>
            <a:r>
              <a:rPr lang="en-US" dirty="0"/>
              <a:t>Seven N.T. books: James, 1-2 Peter, 1-2-3 John, Jude</a:t>
            </a:r>
          </a:p>
          <a:p>
            <a:pPr lvl="1"/>
            <a:r>
              <a:rPr lang="en-US" dirty="0"/>
              <a:t>Typically addressed to a general audience (2 John and 3 John would be exceptions)</a:t>
            </a:r>
          </a:p>
          <a:p>
            <a:pPr lvl="1"/>
            <a:r>
              <a:rPr lang="en-US" dirty="0"/>
              <a:t>Named for their authors</a:t>
            </a:r>
          </a:p>
          <a:p>
            <a:pPr lvl="1"/>
            <a:r>
              <a:rPr lang="en-US" dirty="0"/>
              <a:t>Themes: Dealing with hardships, developing personal faith and living daily for the Lord</a:t>
            </a:r>
          </a:p>
          <a:p>
            <a:r>
              <a:rPr lang="en-US" dirty="0"/>
              <a:t>Author: Jude, the brother of James and the brother of Jesus</a:t>
            </a:r>
          </a:p>
          <a:p>
            <a:pPr lvl="1"/>
            <a:r>
              <a:rPr lang="en-US" dirty="0"/>
              <a:t>Four brothers of Jesus listed in Scripture: James, Joseph, Simon and Judas (Matt. 13:55)</a:t>
            </a:r>
          </a:p>
          <a:p>
            <a:pPr lvl="1"/>
            <a:r>
              <a:rPr lang="en-US" dirty="0"/>
              <a:t>During Jesus’ lifetime and ministry, His brothers did not believe in Him (John 7:3-5)</a:t>
            </a:r>
          </a:p>
          <a:p>
            <a:pPr lvl="1"/>
            <a:r>
              <a:rPr lang="en-US" dirty="0"/>
              <a:t>After Jesus’ resurrection &amp; ascension, they were numbered with the disciples (Acts 1:14)</a:t>
            </a:r>
          </a:p>
          <a:p>
            <a:pPr lvl="1"/>
            <a:r>
              <a:rPr lang="en-US" dirty="0"/>
              <a:t>Author identifies himself as “brother of James” (likely the author of the book of James)</a:t>
            </a:r>
          </a:p>
          <a:p>
            <a:pPr lvl="2"/>
            <a:r>
              <a:rPr lang="en-US" dirty="0"/>
              <a:t>Humbly identifies himself as “a bondservant of Jesus” (v. 1; cf. Jas. 1:1)</a:t>
            </a:r>
          </a:p>
          <a:p>
            <a:pPr lvl="2"/>
            <a:r>
              <a:rPr lang="en-US" dirty="0"/>
              <a:t>Authors were married and their wives traveled with them on preaching journeys (1 Cor. 9:5).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7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9BD3E-593B-4E5E-9D2C-AD1A32EF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991170"/>
            <a:ext cx="11915955" cy="48668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Date: Approx. 66-69 A.D. (after Second Peter)</a:t>
            </a:r>
          </a:p>
          <a:p>
            <a:r>
              <a:rPr lang="en-US" dirty="0"/>
              <a:t>Place of Origin: Unknown, possibly Jerusalem</a:t>
            </a:r>
          </a:p>
          <a:p>
            <a:r>
              <a:rPr lang="en-US" dirty="0"/>
              <a:t>Recipients: General, universal audience of all Christians (1:1) – not specific</a:t>
            </a:r>
          </a:p>
          <a:p>
            <a:pPr lvl="1"/>
            <a:r>
              <a:rPr lang="en-US" dirty="0"/>
              <a:t>Possible to Jewish Christians, based upon the content, but that is not certain</a:t>
            </a:r>
          </a:p>
          <a:p>
            <a:r>
              <a:rPr lang="en-US" dirty="0"/>
              <a:t>Occasion of the Writing</a:t>
            </a:r>
          </a:p>
          <a:p>
            <a:pPr lvl="1"/>
            <a:r>
              <a:rPr lang="en-US" dirty="0"/>
              <a:t>Jude originally intended to write on the common salvation (v. 3)</a:t>
            </a:r>
          </a:p>
          <a:p>
            <a:pPr lvl="1"/>
            <a:r>
              <a:rPr lang="en-US" dirty="0"/>
              <a:t>However, a major issue arose which prompted him to alter his plan</a:t>
            </a:r>
          </a:p>
          <a:p>
            <a:pPr lvl="2"/>
            <a:r>
              <a:rPr lang="en-US" dirty="0"/>
              <a:t>False teachers and ungodly men had infiltrated the church</a:t>
            </a:r>
          </a:p>
          <a:p>
            <a:pPr lvl="2"/>
            <a:r>
              <a:rPr lang="en-US" dirty="0"/>
              <a:t>Their efforts and influence were turning Christians away and corrupting the church</a:t>
            </a:r>
          </a:p>
          <a:p>
            <a:pPr lvl="2"/>
            <a:r>
              <a:rPr lang="en-US" dirty="0"/>
              <a:t>These unbelievers needed to be stopped. </a:t>
            </a:r>
          </a:p>
          <a:p>
            <a:pPr lvl="2"/>
            <a:r>
              <a:rPr lang="en-US" dirty="0"/>
              <a:t>Equally important, Christians needed to be preserved.</a:t>
            </a:r>
          </a:p>
          <a:p>
            <a:pPr lvl="1"/>
            <a:r>
              <a:rPr lang="en-US" dirty="0"/>
              <a:t>This had been predicted by Peter (2 Pet. 2:1; 3:3) and now it was a reality (Jude 4, 17-18)</a:t>
            </a:r>
          </a:p>
          <a:p>
            <a:r>
              <a:rPr lang="en-US" dirty="0"/>
              <a:t>Key words: “keep” (3 times), “ungodly” (6 times)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42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9BD3E-593B-4E5E-9D2C-AD1A32EF5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Similarity with the second chapter of Second Peter</a:t>
            </a:r>
          </a:p>
          <a:p>
            <a:pPr lvl="1"/>
            <a:r>
              <a:rPr lang="en-US" dirty="0"/>
              <a:t>Jude likely wrote after Peter and wrote to show the accuracy of Peter’s predictions:  “there will be false teachers among you” (2 Pet. 2:1) + “certain men have crept in unnoticed” (Jude 4)</a:t>
            </a:r>
          </a:p>
          <a:p>
            <a:pPr lvl="1"/>
            <a:r>
              <a:rPr lang="en-US" dirty="0"/>
              <a:t>Jude refers to “the words which were spoken before by the apostles” regarding “mockers” (Jude 17-18 + 2 Pet. 3:3)</a:t>
            </a:r>
          </a:p>
          <a:p>
            <a:pPr lvl="1"/>
            <a:r>
              <a:rPr lang="en-US" dirty="0"/>
              <a:t>Of course, the same Holy Spirit inspired both men to write.</a:t>
            </a:r>
          </a:p>
          <a:p>
            <a:r>
              <a:rPr lang="en-US" dirty="0"/>
              <a:t>Severe warnings</a:t>
            </a:r>
          </a:p>
          <a:p>
            <a:pPr lvl="1"/>
            <a:r>
              <a:rPr lang="en-US" dirty="0"/>
              <a:t>In dealing with the dangers of false teachers, there is an intense style and sharp tone at times</a:t>
            </a:r>
          </a:p>
          <a:p>
            <a:r>
              <a:rPr lang="en-US" dirty="0"/>
              <a:t>An abundance of triplets</a:t>
            </a:r>
          </a:p>
          <a:p>
            <a:pPr lvl="1"/>
            <a:r>
              <a:rPr lang="en-US" dirty="0"/>
              <a:t>There are 11-12 different triplets that can be found in this short epistle</a:t>
            </a:r>
          </a:p>
          <a:p>
            <a:pPr lvl="1"/>
            <a:r>
              <a:rPr lang="en-US" dirty="0"/>
              <a:t>No apparent significance, just an interesting feature</a:t>
            </a:r>
          </a:p>
          <a:p>
            <a:r>
              <a:rPr lang="en-US" dirty="0"/>
              <a:t>Heavy emphasis on the Old Testament</a:t>
            </a:r>
          </a:p>
          <a:p>
            <a:r>
              <a:rPr lang="en-US" dirty="0"/>
              <a:t>Beautiful doxology (v. 24-25)</a:t>
            </a:r>
          </a:p>
        </p:txBody>
      </p:sp>
    </p:spTree>
    <p:extLst>
      <p:ext uri="{BB962C8B-B14F-4D97-AF65-F5344CB8AC3E}">
        <p14:creationId xmlns:p14="http://schemas.microsoft.com/office/powerpoint/2010/main" val="3945804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Contend for the Faith, Christians Are Presented with the Need (v. 1-4)</a:t>
            </a:r>
          </a:p>
          <a:p>
            <a:pPr lvl="1"/>
            <a:r>
              <a:rPr lang="en-US" sz="2400" dirty="0"/>
              <a:t>Christians must not simply enjoy their common salvation—must defend it (v. 3)</a:t>
            </a:r>
          </a:p>
          <a:p>
            <a:pPr lvl="1"/>
            <a:r>
              <a:rPr lang="en-US" sz="2400" dirty="0"/>
              <a:t>Christians are exhorted to “contend earnestly for the faith” (v. 3)</a:t>
            </a:r>
          </a:p>
          <a:p>
            <a:pPr lvl="2"/>
            <a:r>
              <a:rPr lang="en-US" sz="2000" dirty="0"/>
              <a:t>The identity of “the faith” must be known – the objective truth, the gospel</a:t>
            </a:r>
          </a:p>
          <a:p>
            <a:pPr lvl="2"/>
            <a:r>
              <a:rPr lang="en-US" sz="2000" dirty="0"/>
              <a:t>The singularity of “the faith” must be emphasized – “the” faith</a:t>
            </a:r>
          </a:p>
          <a:p>
            <a:pPr lvl="2"/>
            <a:r>
              <a:rPr lang="en-US" sz="2000" dirty="0"/>
              <a:t>The finality of “the faith” must be understood – “once for all delivered”</a:t>
            </a:r>
          </a:p>
          <a:p>
            <a:pPr lvl="2"/>
            <a:r>
              <a:rPr lang="en-US" sz="2000" dirty="0"/>
              <a:t>The authority of “the faith” must be respected – “was delivered” by God</a:t>
            </a:r>
          </a:p>
          <a:p>
            <a:pPr lvl="2"/>
            <a:r>
              <a:rPr lang="en-US" sz="2000" dirty="0"/>
              <a:t>The repository of “the faith” must be recognized – “to the saints”</a:t>
            </a:r>
          </a:p>
          <a:p>
            <a:pPr lvl="2"/>
            <a:r>
              <a:rPr lang="en-US" sz="2000" dirty="0"/>
              <a:t>The responsibility for “the faith” must be accepted – “contend earnestly”</a:t>
            </a:r>
          </a:p>
          <a:p>
            <a:pPr lvl="1"/>
            <a:r>
              <a:rPr lang="en-US" sz="2400" dirty="0"/>
              <a:t>Christians are told of the pressing issue that demands contending for the faith (v. 4)</a:t>
            </a:r>
          </a:p>
        </p:txBody>
      </p:sp>
    </p:spTree>
    <p:extLst>
      <p:ext uri="{BB962C8B-B14F-4D97-AF65-F5344CB8AC3E}">
        <p14:creationId xmlns:p14="http://schemas.microsoft.com/office/powerpoint/2010/main" val="355942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Contend for the Faith, Christians Are Presented with the Need (v. 1-4)</a:t>
            </a:r>
          </a:p>
          <a:p>
            <a:r>
              <a:rPr lang="en-US" sz="2800" dirty="0"/>
              <a:t>To Contend for the Faith, Christians Are Warned of the Danger (v. 5-16)</a:t>
            </a:r>
          </a:p>
          <a:p>
            <a:pPr lvl="1"/>
            <a:r>
              <a:rPr lang="en-US" sz="2400" dirty="0"/>
              <a:t>God looked at the past, to warn that false teachers will not go unpunished (v. 5-7)</a:t>
            </a:r>
          </a:p>
          <a:p>
            <a:pPr lvl="2"/>
            <a:r>
              <a:rPr lang="en-US" sz="2000" dirty="0"/>
              <a:t>The Israelites, who turned to idolatry and immorality, were destroyed (v. 5)</a:t>
            </a:r>
          </a:p>
          <a:p>
            <a:pPr lvl="2"/>
            <a:r>
              <a:rPr lang="en-US" sz="2000" dirty="0"/>
              <a:t>The angels, “who abandoned their proper abode,” are in “everlasting chains” (v. 6)</a:t>
            </a:r>
          </a:p>
          <a:p>
            <a:pPr lvl="2"/>
            <a:r>
              <a:rPr lang="en-US" sz="2000" dirty="0"/>
              <a:t>The pagan cities, who gave themselves over to sexual immorality, are in eternal fire (v. 7)</a:t>
            </a:r>
          </a:p>
        </p:txBody>
      </p:sp>
    </p:spTree>
    <p:extLst>
      <p:ext uri="{BB962C8B-B14F-4D97-AF65-F5344CB8AC3E}">
        <p14:creationId xmlns:p14="http://schemas.microsoft.com/office/powerpoint/2010/main" val="4034217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353"/>
            <a:ext cx="11837186" cy="4832646"/>
          </a:xfrm>
        </p:spPr>
        <p:txBody>
          <a:bodyPr>
            <a:normAutofit/>
          </a:bodyPr>
          <a:lstStyle/>
          <a:p>
            <a:r>
              <a:rPr lang="en-US" sz="2800" dirty="0"/>
              <a:t>To Contend for the Faith, Christians Are Presented with the Need (v. 1-4)</a:t>
            </a:r>
          </a:p>
          <a:p>
            <a:r>
              <a:rPr lang="en-US" sz="2800" dirty="0"/>
              <a:t>To Contend for the Faith, Christians Are Warned of the Danger (v. 5-16)</a:t>
            </a:r>
          </a:p>
          <a:p>
            <a:pPr lvl="1"/>
            <a:r>
              <a:rPr lang="en-US" sz="2400" dirty="0"/>
              <a:t>God looked at the past, to warn that false teachers will not go unpunished (v. 5-7)</a:t>
            </a:r>
          </a:p>
          <a:p>
            <a:pPr lvl="1"/>
            <a:r>
              <a:rPr lang="en-US" sz="2400" dirty="0"/>
              <a:t>God looked at the present, to warn of the ungodly character of false teachers (8-13)</a:t>
            </a:r>
          </a:p>
          <a:p>
            <a:pPr lvl="2"/>
            <a:r>
              <a:rPr lang="en-US" sz="2000" dirty="0"/>
              <a:t>In their speech, these false teachers condemn themselves (v. 8-10)</a:t>
            </a:r>
          </a:p>
          <a:p>
            <a:pPr lvl="2"/>
            <a:r>
              <a:rPr lang="en-US" sz="2000" dirty="0"/>
              <a:t>In their conduct, these false teachers condemn themselves (v. 11-12)</a:t>
            </a:r>
          </a:p>
          <a:p>
            <a:pPr lvl="2"/>
            <a:r>
              <a:rPr lang="en-US" sz="2000" dirty="0"/>
              <a:t>By their own actions, there is “reserved” for them “the blackness of darkness forever” (v. 13)</a:t>
            </a:r>
          </a:p>
          <a:p>
            <a:pPr lvl="1"/>
            <a:r>
              <a:rPr lang="en-US" sz="2400" dirty="0"/>
              <a:t>God looked at the future, to warn of certain doom awaiting false teachers (v. 14-16)</a:t>
            </a:r>
          </a:p>
          <a:p>
            <a:pPr lvl="2"/>
            <a:r>
              <a:rPr lang="en-US" sz="2000" dirty="0"/>
              <a:t>At Christ’s coming, the punishment of the false teachers will be certain (v. 14)</a:t>
            </a:r>
          </a:p>
          <a:p>
            <a:pPr lvl="2"/>
            <a:r>
              <a:rPr lang="en-US" sz="2000" dirty="0"/>
              <a:t>At Christ’s coming, the punishment of the false teachers will be complete (v. 15)</a:t>
            </a:r>
          </a:p>
          <a:p>
            <a:pPr lvl="2"/>
            <a:r>
              <a:rPr lang="en-US" sz="2000"/>
              <a:t>At Christ’s </a:t>
            </a:r>
            <a:r>
              <a:rPr lang="en-US" sz="2000" dirty="0"/>
              <a:t>coming, the punishment of the false teacher will be clear (v. 16)</a:t>
            </a:r>
          </a:p>
        </p:txBody>
      </p:sp>
    </p:spTree>
    <p:extLst>
      <p:ext uri="{BB962C8B-B14F-4D97-AF65-F5344CB8AC3E}">
        <p14:creationId xmlns:p14="http://schemas.microsoft.com/office/powerpoint/2010/main" val="2780813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353"/>
            <a:ext cx="11837186" cy="4832646"/>
          </a:xfrm>
        </p:spPr>
        <p:txBody>
          <a:bodyPr>
            <a:normAutofit/>
          </a:bodyPr>
          <a:lstStyle/>
          <a:p>
            <a:r>
              <a:rPr lang="en-US" sz="2800" dirty="0"/>
              <a:t>To Contend for the Faith, Christians Are Presented with the Need (v. 1-4)</a:t>
            </a:r>
          </a:p>
          <a:p>
            <a:r>
              <a:rPr lang="en-US" sz="2800" dirty="0"/>
              <a:t>To Contend for the Faith, Christians Are Warned of the Danger (v. 5-16)</a:t>
            </a:r>
          </a:p>
          <a:p>
            <a:r>
              <a:rPr lang="en-US" sz="2800" dirty="0"/>
              <a:t>To Contend for the Faith, Christians Are Urged to Faithfulness (v. 17-23)</a:t>
            </a:r>
          </a:p>
          <a:p>
            <a:pPr lvl="1"/>
            <a:r>
              <a:rPr lang="en-US" sz="2400" dirty="0"/>
              <a:t>Faithfulness as a Christian requires remembering the words of God (v. 17-19)</a:t>
            </a:r>
          </a:p>
          <a:p>
            <a:pPr lvl="2"/>
            <a:r>
              <a:rPr lang="en-US" sz="2000" dirty="0"/>
              <a:t>A Christian needs to “remember the words which were spoken before” (v. 17)</a:t>
            </a:r>
          </a:p>
          <a:p>
            <a:pPr lvl="2"/>
            <a:r>
              <a:rPr lang="en-US" sz="2000" dirty="0"/>
              <a:t>A Christian needs to remember the warnings issued by the Lord (v. 18-19)</a:t>
            </a:r>
          </a:p>
          <a:p>
            <a:pPr lvl="1"/>
            <a:r>
              <a:rPr lang="en-US" sz="2400" dirty="0"/>
              <a:t>Faithfulness as a Christian requires reinforcing love for God (v. 20-21)</a:t>
            </a:r>
          </a:p>
          <a:p>
            <a:pPr lvl="1"/>
            <a:r>
              <a:rPr lang="en-US" sz="2400" dirty="0"/>
              <a:t>Faithfulness as a Christian requires rescuing others for God (v. 22-23)</a:t>
            </a:r>
          </a:p>
          <a:p>
            <a:r>
              <a:rPr lang="en-US" sz="2800" dirty="0"/>
              <a:t>To Contend for the Faith, Christians Are Blessed By God (v. 24-25)</a:t>
            </a:r>
          </a:p>
          <a:p>
            <a:pPr lvl="1"/>
            <a:r>
              <a:rPr lang="en-US" sz="2400" dirty="0"/>
              <a:t>Christians are blessed with knowing that their God is able (v. 24)</a:t>
            </a:r>
          </a:p>
          <a:p>
            <a:pPr lvl="1"/>
            <a:r>
              <a:rPr lang="en-US" sz="2400" dirty="0"/>
              <a:t>Christians are blessed with knowing that their God is awe-inspiring (v. 25)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7188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1149</Words>
  <Application>Microsoft Office PowerPoint</Application>
  <PresentationFormat>Widescreen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31</cp:revision>
  <dcterms:created xsi:type="dcterms:W3CDTF">2019-06-22T20:45:21Z</dcterms:created>
  <dcterms:modified xsi:type="dcterms:W3CDTF">2019-11-03T19:37:32Z</dcterms:modified>
</cp:coreProperties>
</file>