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3" autoAdjust="0"/>
    <p:restoredTop sz="96374" autoAdjust="0"/>
  </p:normalViewPr>
  <p:slideViewPr>
    <p:cSldViewPr snapToGrid="0">
      <p:cViewPr varScale="1">
        <p:scale>
          <a:sx n="101" d="100"/>
          <a:sy n="101" d="100"/>
        </p:scale>
        <p:origin x="126" y="234"/>
      </p:cViewPr>
      <p:guideLst/>
    </p:cSldViewPr>
  </p:slideViewPr>
  <p:outlineViewPr>
    <p:cViewPr>
      <p:scale>
        <a:sx n="33" d="100"/>
        <a:sy n="33" d="100"/>
      </p:scale>
      <p:origin x="0" y="-2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64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02518-375E-4314-94C1-EF0B7CDE85F1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336AA-5EDC-4487-AFAA-7EBAFD410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2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336AA-5EDC-4487-AFAA-7EBAFD410E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3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E2CD-190A-4A1D-8054-4933C66C2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F9672-8EEA-434B-98E1-62570D245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2B7BB-E3E3-4B3F-A21F-1281EE1C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8003D-A494-41E1-9FA6-2E4997DF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21666-DF14-4A78-8547-260D101F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BF6675BA-9429-4619-A049-86C36988D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6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BD48-CE5E-40C7-B57E-8E77B510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59494-6D36-4E1E-A577-8CEB64984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31763-AEA0-4029-98D6-4FAE70DA5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18B71-5328-43EC-9EC9-E7E4D8AF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0112D-F726-42B3-9928-130A8353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6ADEF-56C7-45AF-A350-3BEDCCAE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10C9-7558-49B3-BA20-F379BBDF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24C0EB-2BC9-41DF-B902-BC794F891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3E020-28C4-435B-921F-3C1D0DA99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D0455-7EBD-438C-B5E0-834BC88F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88091-E95C-4482-B989-62B2402B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5DCCC-61F8-4173-95FB-2D12E64A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78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4CDA-184E-4C1F-9C78-CEC89914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00CB6-44AC-44DC-ABE9-CD1CC68A0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4A0B4-C682-481A-80E7-178FAAE3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5ECD1-AA1C-4DEB-87FF-236CE960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8FB1-A531-460F-8F1F-DA9DA5D3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63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DB719-9941-4B84-8525-8B5E1CFDD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95645-2269-42A7-9BC0-049C0B8FC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FF774-CB08-4A0E-800C-A46B6E7F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9BE17-390E-4BC0-95B7-669DE35B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BF6D3-2149-479C-B858-4F38CDE3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E2CD-190A-4A1D-8054-4933C66C2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F9672-8EEA-434B-98E1-62570D245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2B7BB-E3E3-4B3F-A21F-1281EE1C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8003D-A494-41E1-9FA6-2E4997DF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21666-DF14-4A78-8547-260D101F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1D8D5619-F6C1-45A2-BBB4-AEBCF1F57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FD2811-EB2B-44AF-B85D-032488E65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0C81B-BEA7-484D-9BF8-05BAFB96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1991170"/>
            <a:ext cx="11783683" cy="4866830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76200">
                    <a:schemeClr val="bg1"/>
                  </a:glow>
                </a:effectLst>
              </a:defRPr>
            </a:lvl3pPr>
            <a:lvl4pPr marL="1254125" indent="-228600">
              <a:buSzPct val="90000"/>
              <a:buFont typeface="Wingdings" panose="05000000000000000000" pitchFamily="2" charset="2"/>
              <a:buChar char="§"/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396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8E191017-D90B-4395-A78D-FB42DFB7C4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0C81B-BEA7-484D-9BF8-05BAFB96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298819"/>
            <a:ext cx="11783683" cy="4559180"/>
          </a:xfrm>
        </p:spPr>
        <p:txBody>
          <a:bodyPr>
            <a:normAutofit/>
          </a:bodyPr>
          <a:lstStyle>
            <a:lvl1pPr marL="569913" indent="-569913">
              <a:buFont typeface="+mj-lt"/>
              <a:buAutoNum type="romanUcPeriod"/>
              <a:defRPr sz="3200" b="1">
                <a:effectLst>
                  <a:glow rad="76200">
                    <a:schemeClr val="bg1"/>
                  </a:glow>
                </a:effectLst>
              </a:defRPr>
            </a:lvl1pPr>
            <a:lvl2pPr marL="1081088" indent="-457200">
              <a:buFont typeface="+mj-lt"/>
              <a:buAutoNum type="alphaUcPeriod"/>
              <a:defRPr sz="2800" b="1">
                <a:effectLst>
                  <a:glow rad="76200">
                    <a:schemeClr val="bg1"/>
                  </a:glow>
                </a:effectLst>
              </a:defRPr>
            </a:lvl2pPr>
            <a:lvl3pPr marL="1484313" indent="-403225">
              <a:buFont typeface="+mj-lt"/>
              <a:buAutoNum type="arabicPeriod"/>
              <a:defRPr sz="2400"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15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1DBE-19D4-4639-8E83-22771DB5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EF606-F907-49AA-8B73-564689D15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A823B-FF97-43D4-B6F3-3D9DBE73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FF68D-98EF-46D1-A7EF-B1EF742F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795A5-BB89-4C49-B372-634737B4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7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6AEF-04F7-4F14-BC4F-EB698FA5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FF15-26C5-4E75-ABA9-FF5E506E0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C905D-29C2-4CAD-9CF9-1B9188EDE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62264-2245-4E15-9B35-4630BA85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0FF88-685D-4773-B6BA-0B138484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3BF62-141F-42F1-9BA7-4949C1B2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8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6728-D13B-43B3-8150-5314FF6B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D9C62-8DEF-4282-8961-C3BE61F65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A273D-55AF-4959-A1FA-2A026A49C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5C4BB-71B8-4B74-8AC3-FF3F8F277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682A7-67D2-4BB2-9C9D-2C86BB950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C424A1-1DE8-4376-A6E2-85787992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02F56-8293-45D8-A91D-2C3BE928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224499-6741-4C7B-A2FF-3C283FFD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9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969B-0257-4272-9737-A146D08A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2E70AF-A50B-4B60-9E62-94CBE755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28479-A739-49E1-8347-803C93E6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776F4-FBB0-4905-8C86-83D673E7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1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CB1F9-07AD-45CF-BE60-8B4ED945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8F2FE-BD0C-4D2B-AEDB-40D4C4E8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D5B6B-10DB-4E99-8D58-600DEA51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8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A42CB-0F00-4F07-91F6-5AD45D4F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8216B-6968-4F7B-AB5B-C9FFA2942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7E914-1561-4F27-89CF-1E8175578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CA34-A110-4185-B153-7D5823C6657C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71238-13C4-4EDA-A457-A6FC3FF67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4DAF6-060A-4C93-9AF1-BFFAF70CA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36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9BD3E-593B-4E5E-9D2C-AD1A32EF5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Books in the “General Epistles”</a:t>
            </a:r>
          </a:p>
          <a:p>
            <a:pPr lvl="1"/>
            <a:r>
              <a:rPr lang="en-US" dirty="0"/>
              <a:t>Seven N.T. books: James, 1-2 Peter, 1-2-3 John, Jude</a:t>
            </a:r>
          </a:p>
          <a:p>
            <a:pPr lvl="1"/>
            <a:r>
              <a:rPr lang="en-US" dirty="0"/>
              <a:t>Typically addressed to a general audience (2 John and 3 John would be exceptions)</a:t>
            </a:r>
          </a:p>
          <a:p>
            <a:pPr lvl="1"/>
            <a:r>
              <a:rPr lang="en-US" dirty="0"/>
              <a:t>Named for their authors</a:t>
            </a:r>
          </a:p>
          <a:p>
            <a:pPr lvl="1"/>
            <a:r>
              <a:rPr lang="en-US" dirty="0"/>
              <a:t>Themes: Dealing with hardships, developing personal faith and living daily for the Lord</a:t>
            </a:r>
          </a:p>
          <a:p>
            <a:r>
              <a:rPr lang="en-US" dirty="0"/>
              <a:t>Author: The Apostle Peter </a:t>
            </a:r>
          </a:p>
          <a:p>
            <a:r>
              <a:rPr lang="en-US" dirty="0"/>
              <a:t>Date: Approx. 64-68 A.D. (soon after the first letter)</a:t>
            </a:r>
          </a:p>
          <a:p>
            <a:r>
              <a:rPr lang="en-US" dirty="0"/>
              <a:t>Place of Origin: Perhaps still in Babylon (1 Pet. 5:13)</a:t>
            </a:r>
          </a:p>
          <a:p>
            <a:r>
              <a:rPr lang="en-US" dirty="0"/>
              <a:t>Recipients: Persecuted Christians, Dispersed throughout Asia Minor</a:t>
            </a:r>
          </a:p>
          <a:p>
            <a:pPr lvl="1"/>
            <a:r>
              <a:rPr lang="en-US" dirty="0"/>
              <a:t>Same recipients as the first letter (1:1; 3:1)</a:t>
            </a:r>
          </a:p>
        </p:txBody>
      </p:sp>
    </p:spTree>
    <p:extLst>
      <p:ext uri="{BB962C8B-B14F-4D97-AF65-F5344CB8AC3E}">
        <p14:creationId xmlns:p14="http://schemas.microsoft.com/office/powerpoint/2010/main" val="3747178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2DF63D-AAFE-472F-8542-F57B48D4E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Comparison between First Peter and Second Peter</a:t>
            </a:r>
          </a:p>
          <a:p>
            <a:pPr lvl="1"/>
            <a:r>
              <a:rPr lang="en-US" dirty="0"/>
              <a:t>First Peter deals with external persecutions </a:t>
            </a:r>
            <a:br>
              <a:rPr lang="en-US" dirty="0"/>
            </a:br>
            <a:r>
              <a:rPr lang="en-US" dirty="0"/>
              <a:t>(from those outside the church—unbelievers).</a:t>
            </a:r>
          </a:p>
          <a:p>
            <a:pPr lvl="1"/>
            <a:r>
              <a:rPr lang="en-US" dirty="0"/>
              <a:t>Second Peter deals with internal persecutions </a:t>
            </a:r>
            <a:br>
              <a:rPr lang="en-US" dirty="0"/>
            </a:br>
            <a:r>
              <a:rPr lang="en-US" dirty="0"/>
              <a:t>(from those within the church—false teachers).</a:t>
            </a:r>
          </a:p>
          <a:p>
            <a:r>
              <a:rPr lang="en-US" dirty="0"/>
              <a:t>Similarity with the book of Jude</a:t>
            </a:r>
          </a:p>
          <a:p>
            <a:pPr lvl="1"/>
            <a:r>
              <a:rPr lang="en-US" dirty="0"/>
              <a:t>The second chapter of 2 Peter and the epistle of Jude are quite similar.</a:t>
            </a:r>
          </a:p>
          <a:p>
            <a:pPr lvl="1"/>
            <a:r>
              <a:rPr lang="en-US" dirty="0"/>
              <a:t>Jude likely wrote after Peter and wrote to show the accuracy of Peter’s predictions:  “there will be false teachers among you” (2 Pet. 2:1) + “certain men have crept in unnoticed” (Jude 4).</a:t>
            </a:r>
          </a:p>
          <a:p>
            <a:pPr lvl="1"/>
            <a:r>
              <a:rPr lang="en-US" dirty="0"/>
              <a:t>Jude’s reference to “the words which were spoken before by the apostles” regarding “mockers in the last time” appears to be verbatim from Peter’s warnings (Jude 17-18 + 2 Pet. 3:3).</a:t>
            </a:r>
          </a:p>
          <a:p>
            <a:pPr lvl="1"/>
            <a:r>
              <a:rPr lang="en-US" dirty="0"/>
              <a:t>Of course, the same Holy Spirit inspired both men to write.</a:t>
            </a:r>
          </a:p>
        </p:txBody>
      </p:sp>
    </p:spTree>
    <p:extLst>
      <p:ext uri="{BB962C8B-B14F-4D97-AF65-F5344CB8AC3E}">
        <p14:creationId xmlns:p14="http://schemas.microsoft.com/office/powerpoint/2010/main" val="2978904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2DF63D-AAFE-472F-8542-F57B48D4E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4" y="1991170"/>
            <a:ext cx="11915955" cy="4866830"/>
          </a:xfrm>
        </p:spPr>
        <p:txBody>
          <a:bodyPr>
            <a:normAutofit/>
          </a:bodyPr>
          <a:lstStyle/>
          <a:p>
            <a:r>
              <a:rPr lang="en-US" dirty="0"/>
              <a:t>Similarity with Second Timothy</a:t>
            </a:r>
          </a:p>
          <a:p>
            <a:pPr lvl="1"/>
            <a:r>
              <a:rPr lang="en-US" dirty="0"/>
              <a:t>Both were the final works of the authors, expecting to soon die (2 Pet. 1:14; 2 Tim. 4:6).</a:t>
            </a:r>
          </a:p>
          <a:p>
            <a:pPr lvl="1"/>
            <a:r>
              <a:rPr lang="en-US" dirty="0"/>
              <a:t>Both emphasize the divine origin of all Scripture (2 Pet. 1:21; 2 Tim. 3:16).</a:t>
            </a:r>
          </a:p>
          <a:p>
            <a:pPr lvl="1"/>
            <a:r>
              <a:rPr lang="en-US" dirty="0"/>
              <a:t>Both emphasize the all-sufficiency of Scripture (2 Pet. 1:3-4; 2 Tim. 3:17).</a:t>
            </a:r>
          </a:p>
          <a:p>
            <a:pPr lvl="1"/>
            <a:r>
              <a:rPr lang="en-US" dirty="0"/>
              <a:t>Both warn of false teachers and teaching (2 Pet. 2:1; 2 Tim. 4:3-4).</a:t>
            </a:r>
          </a:p>
          <a:p>
            <a:r>
              <a:rPr lang="en-US" dirty="0"/>
              <a:t>Cites Paul’s writings as “Scripture”</a:t>
            </a:r>
          </a:p>
          <a:p>
            <a:pPr lvl="1"/>
            <a:r>
              <a:rPr lang="en-US" dirty="0"/>
              <a:t>Peter refers to Paul’s “epistles” &amp; compares them to “the rest of the Scriptures” (3:16).</a:t>
            </a:r>
          </a:p>
          <a:p>
            <a:pPr lvl="1"/>
            <a:r>
              <a:rPr lang="en-US" dirty="0"/>
              <a:t>The canon of the N.T. was already forming, and Peter recognized inspired writing.</a:t>
            </a:r>
          </a:p>
        </p:txBody>
      </p:sp>
    </p:spTree>
    <p:extLst>
      <p:ext uri="{BB962C8B-B14F-4D97-AF65-F5344CB8AC3E}">
        <p14:creationId xmlns:p14="http://schemas.microsoft.com/office/powerpoint/2010/main" val="1932573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2DF63D-AAFE-472F-8542-F57B48D4E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Occasion of the Writing: The Rising Danger of False Teaching in the Church </a:t>
            </a:r>
          </a:p>
          <a:p>
            <a:pPr lvl="1"/>
            <a:r>
              <a:rPr lang="en-US" dirty="0"/>
              <a:t>Denying the deity of Jesus (2:1)</a:t>
            </a:r>
          </a:p>
          <a:p>
            <a:pPr lvl="1"/>
            <a:r>
              <a:rPr lang="en-US" dirty="0"/>
              <a:t>Abandoning all moral dignity in the name of religion (2:1-3, 10-15)</a:t>
            </a:r>
          </a:p>
          <a:p>
            <a:pPr lvl="1"/>
            <a:r>
              <a:rPr lang="en-US" dirty="0"/>
              <a:t>Speaking evil of those in authority (2:10)</a:t>
            </a:r>
          </a:p>
          <a:p>
            <a:pPr lvl="1"/>
            <a:r>
              <a:rPr lang="en-US" dirty="0"/>
              <a:t>Renouncing the apostolic teaching on the second coming of Christ (3:1-8)</a:t>
            </a:r>
          </a:p>
          <a:p>
            <a:pPr lvl="1"/>
            <a:r>
              <a:rPr lang="en-US" dirty="0"/>
              <a:t>Twisting Scriptures to meet their own use (3:16)</a:t>
            </a:r>
          </a:p>
          <a:p>
            <a:r>
              <a:rPr lang="en-US" dirty="0"/>
              <a:t>Key Words</a:t>
            </a:r>
          </a:p>
          <a:p>
            <a:pPr lvl="1"/>
            <a:r>
              <a:rPr lang="en-US" dirty="0"/>
              <a:t>“know/knowledge” (16 times), “remind” (4 times), “diligent” (3 times)</a:t>
            </a:r>
          </a:p>
          <a:p>
            <a:r>
              <a:rPr lang="en-US" dirty="0"/>
              <a:t>Theme:  Christians must grow in their knowledge of Christ and His will, in order to faithfully serve the Lord and successfully defend against error</a:t>
            </a:r>
          </a:p>
        </p:txBody>
      </p:sp>
    </p:spTree>
    <p:extLst>
      <p:ext uri="{BB962C8B-B14F-4D97-AF65-F5344CB8AC3E}">
        <p14:creationId xmlns:p14="http://schemas.microsoft.com/office/powerpoint/2010/main" val="3696854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49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49CD7-3EF7-4A4B-AD1A-EF6A8321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Christians Are Instructed in the Process of Growing in Knowledge (1:1-21)</a:t>
            </a:r>
          </a:p>
          <a:p>
            <a:pPr lvl="1"/>
            <a:r>
              <a:rPr lang="en-US" dirty="0"/>
              <a:t>Christians are presented with the gift of growing in knowledge (1:1-4).</a:t>
            </a:r>
          </a:p>
          <a:p>
            <a:pPr lvl="1"/>
            <a:r>
              <a:rPr lang="en-US" dirty="0"/>
              <a:t>Christians are presented with the process of growing in knowledge (1:5-11).</a:t>
            </a:r>
          </a:p>
          <a:p>
            <a:pPr lvl="2"/>
            <a:r>
              <a:rPr lang="en-US" dirty="0"/>
              <a:t>Growing in knowledge requires certain diligence (1:5, 10).</a:t>
            </a:r>
          </a:p>
          <a:p>
            <a:pPr lvl="2"/>
            <a:r>
              <a:rPr lang="en-US" dirty="0"/>
              <a:t>Growing in knowledge requires certain ingredients (1:5-7).</a:t>
            </a:r>
          </a:p>
          <a:p>
            <a:pPr lvl="2"/>
            <a:r>
              <a:rPr lang="en-US" dirty="0"/>
              <a:t>Growing in knowledge leads to certain blessings (1:8-11).</a:t>
            </a:r>
          </a:p>
          <a:p>
            <a:pPr lvl="1"/>
            <a:r>
              <a:rPr lang="en-US" dirty="0"/>
              <a:t>Christians are presented with the source of growing in knowledge (1:12-21).</a:t>
            </a:r>
          </a:p>
          <a:p>
            <a:pPr lvl="2"/>
            <a:r>
              <a:rPr lang="en-US" dirty="0"/>
              <a:t>The source of knowledge is based upon eyewitness testimony of truth (1:12-18).</a:t>
            </a:r>
          </a:p>
          <a:p>
            <a:pPr lvl="2"/>
            <a:r>
              <a:rPr lang="en-US" dirty="0"/>
              <a:t>The source of knowledge is based upon prophetic revelation of truth (1:19-21).</a:t>
            </a:r>
          </a:p>
        </p:txBody>
      </p:sp>
    </p:spTree>
    <p:extLst>
      <p:ext uri="{BB962C8B-B14F-4D97-AF65-F5344CB8AC3E}">
        <p14:creationId xmlns:p14="http://schemas.microsoft.com/office/powerpoint/2010/main" val="355942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484</Words>
  <Application>Microsoft Office PowerPoint</Application>
  <PresentationFormat>Widescreen</PresentationFormat>
  <Paragraphs>45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25</cp:revision>
  <dcterms:created xsi:type="dcterms:W3CDTF">2019-06-22T20:45:21Z</dcterms:created>
  <dcterms:modified xsi:type="dcterms:W3CDTF">2019-10-13T12:37:07Z</dcterms:modified>
</cp:coreProperties>
</file>