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905150-1BD8-4889-92AA-6C0584A8E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34C5A-13D1-413E-86C9-E67DBED7D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BAFD4C-0637-423C-B41A-7D287B6E0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991170"/>
            <a:ext cx="11783683" cy="486683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 marL="1254125" indent="-228600">
              <a:buSzPct val="90000"/>
              <a:buFont typeface="Wingdings" panose="05000000000000000000" pitchFamily="2" charset="2"/>
              <a:buChar char="§"/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2C6B4-42DF-448B-9AA3-9302E834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3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D3E-593B-4E5E-9D2C-AD1A32EF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Books in the “General Epistles”</a:t>
            </a:r>
          </a:p>
          <a:p>
            <a:pPr lvl="1"/>
            <a:r>
              <a:rPr lang="en-US" dirty="0"/>
              <a:t>Seven N.T. books: James, 1-2 Peter, 1-2-3 John, Jude</a:t>
            </a:r>
          </a:p>
          <a:p>
            <a:pPr lvl="1"/>
            <a:r>
              <a:rPr lang="en-US" dirty="0"/>
              <a:t>Typically addressed to a general audience (2 John and 3 John would be exceptions)</a:t>
            </a:r>
          </a:p>
          <a:p>
            <a:pPr lvl="1"/>
            <a:r>
              <a:rPr lang="en-US" dirty="0"/>
              <a:t>Named for their authors</a:t>
            </a:r>
          </a:p>
          <a:p>
            <a:pPr lvl="1"/>
            <a:r>
              <a:rPr lang="en-US" dirty="0"/>
              <a:t>Themes: Dealing with hardships, developing personal faith and living daily for the Lord</a:t>
            </a:r>
          </a:p>
          <a:p>
            <a:r>
              <a:rPr lang="en-US" dirty="0"/>
              <a:t>Author: The Apostle Peter </a:t>
            </a:r>
          </a:p>
          <a:p>
            <a:r>
              <a:rPr lang="en-US" dirty="0"/>
              <a:t>Date: Approx. 64-68 A.D.</a:t>
            </a:r>
          </a:p>
          <a:p>
            <a:pPr lvl="1"/>
            <a:r>
              <a:rPr lang="en-US" dirty="0"/>
              <a:t>A number of passages in First Peter resemble passages in Ephesians (written ~62 A.D.)</a:t>
            </a:r>
          </a:p>
          <a:p>
            <a:r>
              <a:rPr lang="en-US" dirty="0"/>
              <a:t>Place of Writing: Babylon on Euphrates (5:13)</a:t>
            </a:r>
          </a:p>
        </p:txBody>
      </p:sp>
    </p:spTree>
    <p:extLst>
      <p:ext uri="{BB962C8B-B14F-4D97-AF65-F5344CB8AC3E}">
        <p14:creationId xmlns:p14="http://schemas.microsoft.com/office/powerpoint/2010/main" val="374717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DF63D-AAFE-472F-8542-F57B48D4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Greek imperative</a:t>
            </a:r>
          </a:p>
          <a:p>
            <a:pPr lvl="1"/>
            <a:r>
              <a:rPr lang="en-US" dirty="0"/>
              <a:t>There are over 30 Greek imperatives in the book, appearing in every chapter.</a:t>
            </a:r>
          </a:p>
          <a:p>
            <a:pPr lvl="1"/>
            <a:r>
              <a:rPr lang="en-US" dirty="0"/>
              <a:t>The Christian life is a life that demands action and obedience to the commands of God.</a:t>
            </a:r>
          </a:p>
          <a:p>
            <a:pPr lvl="1"/>
            <a:r>
              <a:rPr lang="en-US" dirty="0"/>
              <a:t>Finding hope and grace in persecution requires constant and urgent attention.</a:t>
            </a:r>
          </a:p>
          <a:p>
            <a:r>
              <a:rPr lang="en-US" dirty="0"/>
              <a:t>Heavy Old Testament usage</a:t>
            </a:r>
          </a:p>
          <a:p>
            <a:pPr lvl="1"/>
            <a:r>
              <a:rPr lang="en-US" dirty="0"/>
              <a:t>Peter quotes more in First Peter from the Old Testament (proportionately) than any other New Testament book.</a:t>
            </a:r>
          </a:p>
          <a:p>
            <a:r>
              <a:rPr lang="en-US" dirty="0"/>
              <a:t>Comparison between First Peter and Second Peter</a:t>
            </a:r>
          </a:p>
          <a:p>
            <a:pPr lvl="1"/>
            <a:r>
              <a:rPr lang="en-US" dirty="0"/>
              <a:t>First Peter deals with external persecutions </a:t>
            </a:r>
            <a:br>
              <a:rPr lang="en-US" dirty="0"/>
            </a:br>
            <a:r>
              <a:rPr lang="en-US" dirty="0"/>
              <a:t>(from those outside the church—unbelievers).</a:t>
            </a:r>
          </a:p>
          <a:p>
            <a:pPr lvl="1"/>
            <a:r>
              <a:rPr lang="en-US" dirty="0"/>
              <a:t>Second Peter deals with internal persecutions </a:t>
            </a:r>
            <a:br>
              <a:rPr lang="en-US" dirty="0"/>
            </a:br>
            <a:r>
              <a:rPr lang="en-US" dirty="0"/>
              <a:t>(from those within the church—false teachers).</a:t>
            </a:r>
          </a:p>
        </p:txBody>
      </p:sp>
    </p:spTree>
    <p:extLst>
      <p:ext uri="{BB962C8B-B14F-4D97-AF65-F5344CB8AC3E}">
        <p14:creationId xmlns:p14="http://schemas.microsoft.com/office/powerpoint/2010/main" val="297890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DF63D-AAFE-472F-8542-F57B48D4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Recipients: Persecuted Christians in Asia Minor</a:t>
            </a:r>
          </a:p>
          <a:p>
            <a:pPr lvl="1"/>
            <a:r>
              <a:rPr lang="en-US" dirty="0"/>
              <a:t>The relationship between Christians and the Roman government (once peaceful) was deteriorating (under the reign of Nero).</a:t>
            </a:r>
          </a:p>
          <a:p>
            <a:pPr lvl="1"/>
            <a:r>
              <a:rPr lang="en-US" dirty="0"/>
              <a:t>Peter likely wrote during (or just before) this onslaught of persecutions.</a:t>
            </a:r>
          </a:p>
          <a:p>
            <a:pPr lvl="1"/>
            <a:r>
              <a:rPr lang="en-US" dirty="0"/>
              <a:t>He wrote to warn of severe trials, strengthen in their faith, encourage to endure the persecution and comfort with words of reassurance and determination.</a:t>
            </a:r>
          </a:p>
          <a:p>
            <a:r>
              <a:rPr lang="en-US" dirty="0"/>
              <a:t>Key Words</a:t>
            </a:r>
          </a:p>
          <a:p>
            <a:pPr lvl="1"/>
            <a:r>
              <a:rPr lang="en-US" dirty="0"/>
              <a:t>“suffer/suffered/suffering” (17 times)</a:t>
            </a:r>
          </a:p>
          <a:p>
            <a:pPr lvl="1"/>
            <a:r>
              <a:rPr lang="en-US" dirty="0"/>
              <a:t>“hope” (4 times) + “grace” (9 times) + “glory” (11 times)</a:t>
            </a:r>
          </a:p>
          <a:p>
            <a:r>
              <a:rPr lang="en-US" dirty="0"/>
              <a:t>Theme:  Even in the midst of trials and tribulations, a Christian can find hope and grace.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7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Midst of Persecution, Find Hope and Grace in…</a:t>
            </a:r>
            <a:br>
              <a:rPr lang="en-US" dirty="0"/>
            </a:br>
            <a:r>
              <a:rPr lang="en-US" dirty="0"/>
              <a:t>Your Promised Reward (1:1-12).</a:t>
            </a:r>
          </a:p>
          <a:p>
            <a:pPr lvl="1"/>
            <a:r>
              <a:rPr lang="en-US" dirty="0"/>
              <a:t>A Christian has hope because he is just a sojourner on this earth (1:1).</a:t>
            </a:r>
          </a:p>
          <a:p>
            <a:pPr lvl="1"/>
            <a:r>
              <a:rPr lang="en-US" dirty="0"/>
              <a:t>A Christian has hope because the Godhead is at work in his life (1:2).</a:t>
            </a:r>
          </a:p>
          <a:p>
            <a:pPr lvl="1"/>
            <a:r>
              <a:rPr lang="en-US" dirty="0"/>
              <a:t>A Christian has “a living hope” because he has been born again (1:3).</a:t>
            </a:r>
          </a:p>
          <a:p>
            <a:pPr lvl="1"/>
            <a:r>
              <a:rPr lang="en-US" dirty="0"/>
              <a:t>A Christian has hope because he has a reservation in heaven (1:4-5).</a:t>
            </a:r>
          </a:p>
          <a:p>
            <a:pPr lvl="1"/>
            <a:r>
              <a:rPr lang="en-US" dirty="0"/>
              <a:t>A Christian has hope because he has the gift of salvation (1:6-12).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321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2019-06-22T20:45:21Z</dcterms:created>
  <dcterms:modified xsi:type="dcterms:W3CDTF">2019-09-08T12:39:38Z</dcterms:modified>
</cp:coreProperties>
</file>