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1440" r:id="rId2"/>
    <p:sldId id="2105" r:id="rId3"/>
    <p:sldId id="2112" r:id="rId4"/>
    <p:sldId id="2120" r:id="rId5"/>
    <p:sldId id="2128" r:id="rId6"/>
    <p:sldId id="2133" r:id="rId7"/>
    <p:sldId id="2137" r:id="rId8"/>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968"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68" autoAdjust="0"/>
    <p:restoredTop sz="94507" autoAdjust="0"/>
  </p:normalViewPr>
  <p:slideViewPr>
    <p:cSldViewPr snapToGrid="0">
      <p:cViewPr varScale="1">
        <p:scale>
          <a:sx n="104" d="100"/>
          <a:sy n="104" d="100"/>
        </p:scale>
        <p:origin x="294" y="102"/>
      </p:cViewPr>
      <p:guideLst>
        <p:guide orient="horz" pos="1968"/>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6375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5110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796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1203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633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94550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900" b="1" dirty="0"/>
              <a:t>A Study of Third John</a:t>
            </a:r>
            <a:endParaRPr sz="59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3 John 1:1-13</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060723" y="456247"/>
            <a:ext cx="7620298" cy="6001643"/>
          </a:xfrm>
          <a:prstGeom prst="rect">
            <a:avLst/>
          </a:prstGeom>
          <a:noFill/>
          <a:ln w="38100">
            <a:solidFill>
              <a:schemeClr val="bg1"/>
            </a:solidFill>
          </a:ln>
        </p:spPr>
        <p:txBody>
          <a:bodyPr wrap="square" rtlCol="0">
            <a:spAutoFit/>
          </a:bodyPr>
          <a:lstStyle/>
          <a:p>
            <a:pPr algn="just">
              <a:spcAft>
                <a:spcPts val="300"/>
              </a:spcAft>
            </a:pPr>
            <a:r>
              <a:rPr lang="en-US" sz="2200" b="1" dirty="0">
                <a:solidFill>
                  <a:schemeClr val="bg1"/>
                </a:solidFill>
                <a:latin typeface="Calibri" panose="020F0502020204030204" pitchFamily="34" charset="0"/>
                <a:cs typeface="Calibri" panose="020F0502020204030204" pitchFamily="34" charset="0"/>
              </a:rPr>
              <a:t> 1  The Elder, To the beloved </a:t>
            </a:r>
            <a:r>
              <a:rPr lang="en-US" sz="2200" b="1" dirty="0">
                <a:solidFill>
                  <a:srgbClr val="FFFF00"/>
                </a:solidFill>
                <a:latin typeface="Calibri" panose="020F0502020204030204" pitchFamily="34" charset="0"/>
                <a:cs typeface="Calibri" panose="020F0502020204030204" pitchFamily="34" charset="0"/>
              </a:rPr>
              <a:t>Gaius, </a:t>
            </a:r>
            <a:r>
              <a:rPr lang="en-US" sz="2200" b="1" dirty="0">
                <a:solidFill>
                  <a:schemeClr val="bg1"/>
                </a:solidFill>
                <a:latin typeface="Calibri" panose="020F0502020204030204" pitchFamily="34" charset="0"/>
                <a:cs typeface="Calibri" panose="020F0502020204030204" pitchFamily="34" charset="0"/>
              </a:rPr>
              <a:t>whom I love in truth: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2  Beloved, I pray that you may prosper in all things and be in health, just as </a:t>
            </a:r>
            <a:r>
              <a:rPr lang="en-US" sz="2200" b="1" dirty="0">
                <a:solidFill>
                  <a:srgbClr val="FFFF00"/>
                </a:solidFill>
                <a:latin typeface="Calibri" panose="020F0502020204030204" pitchFamily="34" charset="0"/>
                <a:cs typeface="Calibri" panose="020F0502020204030204" pitchFamily="34" charset="0"/>
              </a:rPr>
              <a:t>your soul prospers</a:t>
            </a:r>
            <a:r>
              <a:rPr lang="en-US" sz="2200" b="1" dirty="0">
                <a:solidFill>
                  <a:schemeClr val="bg1"/>
                </a:solidFill>
                <a:latin typeface="Calibri" panose="020F0502020204030204" pitchFamily="34" charset="0"/>
                <a:cs typeface="Calibri" panose="020F0502020204030204" pitchFamily="34" charset="0"/>
              </a:rPr>
              <a:t>. </a:t>
            </a:r>
          </a:p>
          <a:p>
            <a:pPr algn="just">
              <a:spcAft>
                <a:spcPts val="300"/>
              </a:spcAft>
            </a:pPr>
            <a:endParaRPr lang="en-US" sz="2200" b="1" dirty="0">
              <a:solidFill>
                <a:schemeClr val="bg1"/>
              </a:solidFill>
              <a:latin typeface="Calibri" panose="020F0502020204030204" pitchFamily="34" charset="0"/>
              <a:cs typeface="Calibri" panose="020F0502020204030204" pitchFamily="34" charset="0"/>
            </a:endParaRPr>
          </a:p>
          <a:p>
            <a:pPr algn="just">
              <a:spcAft>
                <a:spcPts val="300"/>
              </a:spcAft>
            </a:pPr>
            <a:r>
              <a:rPr lang="en-US" sz="2200" b="1" dirty="0">
                <a:solidFill>
                  <a:schemeClr val="bg1">
                    <a:lumMod val="50000"/>
                  </a:schemeClr>
                </a:solidFill>
                <a:latin typeface="Calibri" panose="020F0502020204030204" pitchFamily="34" charset="0"/>
                <a:cs typeface="Calibri" panose="020F0502020204030204" pitchFamily="34" charset="0"/>
              </a:rPr>
              <a:t>  9  I wrote to the church, but Diotrephes, who loves to have the preeminence among them, does not receive us. </a:t>
            </a:r>
          </a:p>
          <a:p>
            <a:pPr algn="just"/>
            <a:r>
              <a:rPr lang="en-US" sz="2200" b="1" dirty="0">
                <a:solidFill>
                  <a:schemeClr val="bg1">
                    <a:lumMod val="50000"/>
                  </a:schemeClr>
                </a:solidFill>
                <a:latin typeface="Calibri" panose="020F0502020204030204" pitchFamily="34" charset="0"/>
                <a:cs typeface="Calibri" panose="020F0502020204030204" pitchFamily="34" charset="0"/>
              </a:rPr>
              <a:t>  10  Therefore, if I come, I will call to mind his deeds which he does, prating against us with malicious words. And not content with that, he himself does not receive the brethren, and forbids those who wish to, putting them out of the church. </a:t>
            </a:r>
          </a:p>
          <a:p>
            <a:pPr algn="just"/>
            <a:r>
              <a:rPr lang="en-US" sz="2200" b="1" dirty="0">
                <a:solidFill>
                  <a:schemeClr val="bg1">
                    <a:lumMod val="50000"/>
                  </a:schemeClr>
                </a:solidFill>
                <a:latin typeface="Calibri" panose="020F0502020204030204" pitchFamily="34" charset="0"/>
                <a:cs typeface="Calibri" panose="020F0502020204030204" pitchFamily="34" charset="0"/>
              </a:rPr>
              <a:t>  11  Beloved, do not imitate what is evil, but what is good. He who does good is of God, but he who does evil has not seen God. </a:t>
            </a:r>
          </a:p>
          <a:p>
            <a:pPr algn="just"/>
            <a:endParaRPr lang="en-US" sz="2200" b="1" dirty="0">
              <a:solidFill>
                <a:schemeClr val="bg1">
                  <a:lumMod val="50000"/>
                </a:schemeClr>
              </a:solidFill>
              <a:latin typeface="Calibri" panose="020F0502020204030204" pitchFamily="34" charset="0"/>
              <a:cs typeface="Calibri" panose="020F0502020204030204" pitchFamily="34" charset="0"/>
            </a:endParaRPr>
          </a:p>
          <a:p>
            <a:pPr algn="just"/>
            <a:r>
              <a:rPr lang="en-US" sz="2200" b="1" dirty="0">
                <a:solidFill>
                  <a:schemeClr val="bg1">
                    <a:lumMod val="50000"/>
                  </a:schemeClr>
                </a:solidFill>
                <a:latin typeface="Calibri" panose="020F0502020204030204" pitchFamily="34" charset="0"/>
                <a:cs typeface="Calibri" panose="020F0502020204030204" pitchFamily="34" charset="0"/>
              </a:rPr>
              <a:t>  12  Demetrius has a good testimony from all, and from the truth itself. And we also bear witness, and you know that our testimony is true. </a:t>
            </a:r>
            <a:endParaRPr lang="en-US" b="1" dirty="0">
              <a:solidFill>
                <a:schemeClr val="bg1">
                  <a:lumMod val="50000"/>
                </a:schemeClr>
              </a:solidFill>
            </a:endParaRP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4" y="1613474"/>
            <a:ext cx="3392129" cy="285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Introduction</a:t>
            </a:r>
          </a:p>
          <a:p>
            <a:pPr marL="285750" indent="-285750">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Letter from John</a:t>
            </a:r>
          </a:p>
          <a:p>
            <a:pPr marL="285750" indent="-285750">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Personal letter</a:t>
            </a:r>
          </a:p>
          <a:p>
            <a:pPr marL="285750" indent="-285750">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John prays for Gaius: </a:t>
            </a:r>
          </a:p>
          <a:p>
            <a:pPr>
              <a:buClr>
                <a:schemeClr val="bg1"/>
              </a:buClr>
            </a:pPr>
            <a:r>
              <a:rPr lang="en-US" altLang="en-US" sz="2400" b="1" dirty="0">
                <a:solidFill>
                  <a:schemeClr val="bg1"/>
                </a:solidFill>
                <a:latin typeface="Calibri" panose="020F0502020204030204" pitchFamily="34" charset="0"/>
                <a:cs typeface="Calibri" panose="020F0502020204030204" pitchFamily="34" charset="0"/>
              </a:rPr>
              <a:t>   -  in all things</a:t>
            </a:r>
          </a:p>
          <a:p>
            <a:pPr>
              <a:buClr>
                <a:schemeClr val="bg1"/>
              </a:buClr>
            </a:pPr>
            <a:r>
              <a:rPr lang="en-US" altLang="en-US" sz="2400" b="1" dirty="0">
                <a:solidFill>
                  <a:schemeClr val="bg1"/>
                </a:solidFill>
                <a:latin typeface="Calibri" panose="020F0502020204030204" pitchFamily="34" charset="0"/>
                <a:cs typeface="Calibri" panose="020F0502020204030204" pitchFamily="34" charset="0"/>
              </a:rPr>
              <a:t>   -  for his health</a:t>
            </a:r>
          </a:p>
          <a:p>
            <a:pPr>
              <a:buClr>
                <a:schemeClr val="bg1"/>
              </a:buClr>
            </a:pPr>
            <a:r>
              <a:rPr lang="en-US" altLang="en-US" sz="2400" b="1" dirty="0">
                <a:solidFill>
                  <a:schemeClr val="bg1"/>
                </a:solidFill>
                <a:latin typeface="Calibri" panose="020F0502020204030204" pitchFamily="34" charset="0"/>
                <a:cs typeface="Calibri" panose="020F0502020204030204" pitchFamily="34" charset="0"/>
              </a:rPr>
              <a:t>   -  for his soul</a:t>
            </a:r>
          </a:p>
        </p:txBody>
      </p:sp>
    </p:spTree>
    <p:extLst>
      <p:ext uri="{BB962C8B-B14F-4D97-AF65-F5344CB8AC3E}">
        <p14:creationId xmlns:p14="http://schemas.microsoft.com/office/powerpoint/2010/main" val="63299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060723" y="456247"/>
            <a:ext cx="7620298" cy="6001643"/>
          </a:xfrm>
          <a:prstGeom prst="rect">
            <a:avLst/>
          </a:prstGeom>
          <a:noFill/>
          <a:ln w="38100">
            <a:solidFill>
              <a:schemeClr val="bg1"/>
            </a:solidFill>
          </a:ln>
        </p:spPr>
        <p:txBody>
          <a:bodyPr wrap="square" rtlCol="0">
            <a:spAutoFit/>
          </a:bodyPr>
          <a:lstStyle/>
          <a:p>
            <a:pPr algn="just">
              <a:spcAft>
                <a:spcPts val="300"/>
              </a:spcAft>
            </a:pPr>
            <a:r>
              <a:rPr lang="en-US" sz="2200" b="1" dirty="0">
                <a:solidFill>
                  <a:schemeClr val="bg1"/>
                </a:solidFill>
                <a:latin typeface="Calibri" panose="020F0502020204030204" pitchFamily="34" charset="0"/>
                <a:cs typeface="Calibri" panose="020F0502020204030204" pitchFamily="34" charset="0"/>
              </a:rPr>
              <a:t> 1  The Elder, To the beloved </a:t>
            </a:r>
            <a:r>
              <a:rPr lang="en-US" sz="2200" b="1" dirty="0">
                <a:solidFill>
                  <a:srgbClr val="FFFF00"/>
                </a:solidFill>
                <a:latin typeface="Calibri" panose="020F0502020204030204" pitchFamily="34" charset="0"/>
                <a:cs typeface="Calibri" panose="020F0502020204030204" pitchFamily="34" charset="0"/>
              </a:rPr>
              <a:t>Gaius, </a:t>
            </a:r>
            <a:r>
              <a:rPr lang="en-US" sz="2200" b="1" dirty="0">
                <a:solidFill>
                  <a:schemeClr val="bg1"/>
                </a:solidFill>
                <a:latin typeface="Calibri" panose="020F0502020204030204" pitchFamily="34" charset="0"/>
                <a:cs typeface="Calibri" panose="020F0502020204030204" pitchFamily="34" charset="0"/>
              </a:rPr>
              <a:t>whom I love in truth: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2  Beloved, I pray that you may prosper in all things and be in health, just as your soul prospers. </a:t>
            </a:r>
          </a:p>
          <a:p>
            <a:pPr algn="just">
              <a:spcAft>
                <a:spcPts val="300"/>
              </a:spcAft>
            </a:pPr>
            <a:endParaRPr lang="en-US" sz="2200" b="1" dirty="0">
              <a:solidFill>
                <a:schemeClr val="bg1"/>
              </a:solidFill>
              <a:latin typeface="Calibri" panose="020F0502020204030204" pitchFamily="34" charset="0"/>
              <a:cs typeface="Calibri" panose="020F0502020204030204" pitchFamily="34" charset="0"/>
            </a:endParaRP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9  I wrote to the church, but </a:t>
            </a:r>
            <a:r>
              <a:rPr lang="en-US" sz="2200" b="1" dirty="0">
                <a:solidFill>
                  <a:srgbClr val="FFFF00"/>
                </a:solidFill>
                <a:latin typeface="Calibri" panose="020F0502020204030204" pitchFamily="34" charset="0"/>
                <a:cs typeface="Calibri" panose="020F0502020204030204" pitchFamily="34" charset="0"/>
              </a:rPr>
              <a:t>Diotrephes</a:t>
            </a:r>
            <a:r>
              <a:rPr lang="en-US" sz="2200" b="1" dirty="0">
                <a:solidFill>
                  <a:schemeClr val="bg1"/>
                </a:solidFill>
                <a:latin typeface="Calibri" panose="020F0502020204030204" pitchFamily="34" charset="0"/>
                <a:cs typeface="Calibri" panose="020F0502020204030204" pitchFamily="34" charset="0"/>
              </a:rPr>
              <a:t>, who loves to have the preeminence among them, does not receive us. </a:t>
            </a:r>
          </a:p>
          <a:p>
            <a:pPr algn="just"/>
            <a:r>
              <a:rPr lang="en-US" sz="2200" b="1" dirty="0">
                <a:solidFill>
                  <a:schemeClr val="bg1"/>
                </a:solidFill>
                <a:latin typeface="Calibri" panose="020F0502020204030204" pitchFamily="34" charset="0"/>
                <a:cs typeface="Calibri" panose="020F0502020204030204" pitchFamily="34" charset="0"/>
              </a:rPr>
              <a:t>  10  Therefore, if I come, I will call to mind his deeds which he does, prating against us with malicious words. And not content with that, he himself does not receive the brethren, and forbids those who wish to, putting them out of the church. </a:t>
            </a:r>
          </a:p>
          <a:p>
            <a:pPr algn="just"/>
            <a:r>
              <a:rPr lang="en-US" sz="2200" b="1" dirty="0">
                <a:solidFill>
                  <a:schemeClr val="bg1"/>
                </a:solidFill>
                <a:latin typeface="Calibri" panose="020F0502020204030204" pitchFamily="34" charset="0"/>
                <a:cs typeface="Calibri" panose="020F0502020204030204" pitchFamily="34" charset="0"/>
              </a:rPr>
              <a:t>  11  Beloved, do not imitate what is evil, but what is good. He who does good is of God, but he who does evil has not seen God. </a:t>
            </a:r>
          </a:p>
          <a:p>
            <a:pPr algn="just"/>
            <a:endParaRPr lang="en-US" sz="2200" b="1" dirty="0">
              <a:solidFill>
                <a:schemeClr val="bg1"/>
              </a:solidFill>
              <a:latin typeface="Calibri" panose="020F0502020204030204" pitchFamily="34" charset="0"/>
              <a:cs typeface="Calibri" panose="020F0502020204030204" pitchFamily="34" charset="0"/>
            </a:endParaRPr>
          </a:p>
          <a:p>
            <a:pPr algn="just"/>
            <a:r>
              <a:rPr lang="en-US" sz="2200" b="1" dirty="0">
                <a:solidFill>
                  <a:schemeClr val="bg1"/>
                </a:solidFill>
                <a:latin typeface="Calibri" panose="020F0502020204030204" pitchFamily="34" charset="0"/>
                <a:cs typeface="Calibri" panose="020F0502020204030204" pitchFamily="34" charset="0"/>
              </a:rPr>
              <a:t>  12 </a:t>
            </a:r>
            <a:r>
              <a:rPr lang="en-US" sz="2200" b="1" dirty="0">
                <a:solidFill>
                  <a:srgbClr val="FFFF00"/>
                </a:solidFill>
                <a:latin typeface="Calibri" panose="020F0502020204030204" pitchFamily="34" charset="0"/>
                <a:cs typeface="Calibri" panose="020F0502020204030204" pitchFamily="34" charset="0"/>
              </a:rPr>
              <a:t> Demetrius </a:t>
            </a:r>
            <a:r>
              <a:rPr lang="en-US" sz="2200" b="1" dirty="0">
                <a:solidFill>
                  <a:schemeClr val="bg1"/>
                </a:solidFill>
                <a:latin typeface="Calibri" panose="020F0502020204030204" pitchFamily="34" charset="0"/>
                <a:cs typeface="Calibri" panose="020F0502020204030204" pitchFamily="34" charset="0"/>
              </a:rPr>
              <a:t>has a good testimony from all, and from the truth itself. And we also bear witness, and you know that our testimony is true. </a:t>
            </a:r>
            <a:endParaRPr lang="en-US" b="1" dirty="0">
              <a:solidFill>
                <a:schemeClr val="bg1"/>
              </a:solidFill>
            </a:endParaRP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5" y="1613474"/>
            <a:ext cx="2989007" cy="1928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Three Christians</a:t>
            </a:r>
          </a:p>
          <a:p>
            <a:pPr marL="285750" indent="-285750">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Gaius</a:t>
            </a:r>
          </a:p>
          <a:p>
            <a:pPr marL="344488" indent="-344488">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Diotrephes</a:t>
            </a:r>
          </a:p>
          <a:p>
            <a:pPr marL="344488" indent="-344488">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Demetrius</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93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3982064" y="470921"/>
            <a:ext cx="7679587" cy="5778505"/>
          </a:xfrm>
          <a:prstGeom prst="rect">
            <a:avLst/>
          </a:prstGeom>
          <a:noFill/>
          <a:ln w="38100">
            <a:solidFill>
              <a:schemeClr val="bg1"/>
            </a:solidFill>
          </a:ln>
        </p:spPr>
        <p:txBody>
          <a:bodyPr wrap="square" rtlCol="0">
            <a:spAutoFit/>
          </a:bodyPr>
          <a:lstStyle/>
          <a:p>
            <a:pPr algn="just">
              <a:spcAft>
                <a:spcPts val="300"/>
              </a:spcAft>
            </a:pPr>
            <a:r>
              <a:rPr lang="en-US" sz="2200" b="1" dirty="0">
                <a:solidFill>
                  <a:schemeClr val="bg1"/>
                </a:solidFill>
                <a:latin typeface="Calibri" panose="020F0502020204030204" pitchFamily="34" charset="0"/>
                <a:cs typeface="Calibri" panose="020F0502020204030204" pitchFamily="34" charset="0"/>
              </a:rPr>
              <a:t>  1  The Elder, To the </a:t>
            </a:r>
            <a:r>
              <a:rPr lang="en-US" sz="2200" b="1" dirty="0">
                <a:solidFill>
                  <a:srgbClr val="FFFF00"/>
                </a:solidFill>
                <a:latin typeface="Calibri" panose="020F0502020204030204" pitchFamily="34" charset="0"/>
                <a:cs typeface="Calibri" panose="020F0502020204030204" pitchFamily="34" charset="0"/>
              </a:rPr>
              <a:t>beloved Gaius</a:t>
            </a:r>
            <a:r>
              <a:rPr lang="en-US" sz="2200" b="1" dirty="0">
                <a:solidFill>
                  <a:schemeClr val="bg1"/>
                </a:solidFill>
                <a:latin typeface="Calibri" panose="020F0502020204030204" pitchFamily="34" charset="0"/>
                <a:cs typeface="Calibri" panose="020F0502020204030204" pitchFamily="34" charset="0"/>
              </a:rPr>
              <a:t>, whom I love in truth: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2  Beloved, I pray that you may prosper in all things and be in health, just as your soul prospers.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3  For I rejoiced greatly when brethren came and testified of the truth that is in you, just as you walk in the truth.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4  I have no greater joy than to hear that my children walk in truth.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5  Beloved, you do faithfully whatever you do for the brethren and for strangers,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6  who have borne witness of your love before the church. If you send them forward on their journey in a manner worthy of God, you will do well,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7  because they went forth for His name's sake, taking nothing from the Gentiles. </a:t>
            </a:r>
          </a:p>
          <a:p>
            <a:pPr algn="just">
              <a:spcAft>
                <a:spcPts val="300"/>
              </a:spcAft>
            </a:pPr>
            <a:r>
              <a:rPr lang="en-US" sz="2200" b="1" dirty="0">
                <a:solidFill>
                  <a:schemeClr val="bg1"/>
                </a:solidFill>
                <a:latin typeface="Calibri" panose="020F0502020204030204" pitchFamily="34" charset="0"/>
                <a:cs typeface="Calibri" panose="020F0502020204030204" pitchFamily="34" charset="0"/>
              </a:rPr>
              <a:t>  8  We therefore ought to receive such, that we may become </a:t>
            </a:r>
            <a:r>
              <a:rPr lang="en-US" sz="2200" b="1" dirty="0">
                <a:solidFill>
                  <a:srgbClr val="FFFF00"/>
                </a:solidFill>
                <a:latin typeface="Calibri" panose="020F0502020204030204" pitchFamily="34" charset="0"/>
                <a:cs typeface="Calibri" panose="020F0502020204030204" pitchFamily="34" charset="0"/>
              </a:rPr>
              <a:t>fellow workers </a:t>
            </a:r>
            <a:r>
              <a:rPr lang="en-US" sz="2200" b="1" dirty="0">
                <a:solidFill>
                  <a:schemeClr val="bg1"/>
                </a:solidFill>
                <a:latin typeface="Calibri" panose="020F0502020204030204" pitchFamily="34" charset="0"/>
                <a:cs typeface="Calibri" panose="020F0502020204030204" pitchFamily="34" charset="0"/>
              </a:rPr>
              <a:t>for the truth. </a:t>
            </a:r>
          </a:p>
        </p:txBody>
      </p:sp>
      <p:sp>
        <p:nvSpPr>
          <p:cNvPr id="6" name="Text Box 3">
            <a:extLst>
              <a:ext uri="{FF2B5EF4-FFF2-40B4-BE49-F238E27FC236}">
                <a16:creationId xmlns:a16="http://schemas.microsoft.com/office/drawing/2014/main" id="{90BD4859-F1A3-43D9-B786-3593D8338FC7}"/>
              </a:ext>
            </a:extLst>
          </p:cNvPr>
          <p:cNvSpPr txBox="1">
            <a:spLocks noChangeArrowheads="1"/>
          </p:cNvSpPr>
          <p:nvPr/>
        </p:nvSpPr>
        <p:spPr bwMode="auto">
          <a:xfrm>
            <a:off x="412955" y="1613474"/>
            <a:ext cx="3126658" cy="4406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Three Christians</a:t>
            </a:r>
          </a:p>
          <a:p>
            <a:pPr marL="285750" indent="-285750">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Gaius</a:t>
            </a:r>
          </a:p>
          <a:p>
            <a:pPr>
              <a:buClr>
                <a:schemeClr val="bg1"/>
              </a:buClr>
            </a:pPr>
            <a:r>
              <a:rPr lang="en-US" altLang="en-US" sz="2800" b="1" dirty="0">
                <a:solidFill>
                  <a:schemeClr val="bg1"/>
                </a:solidFill>
                <a:latin typeface="Calibri" panose="020F0502020204030204" pitchFamily="34" charset="0"/>
                <a:cs typeface="Calibri" panose="020F0502020204030204" pitchFamily="34" charset="0"/>
              </a:rPr>
              <a:t>   </a:t>
            </a:r>
            <a:r>
              <a:rPr lang="en-US" altLang="en-US" sz="2100" b="1" dirty="0">
                <a:solidFill>
                  <a:schemeClr val="bg1"/>
                </a:solidFill>
                <a:latin typeface="Calibri" panose="020F0502020204030204" pitchFamily="34" charset="0"/>
                <a:cs typeface="Calibri" panose="020F0502020204030204" pitchFamily="34" charset="0"/>
              </a:rPr>
              <a:t>- Four men in NT</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Acts 19:29; 20:4; </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Rom. 16:23; 1 Co. 1:14</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Brethren loved him</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Truth in him</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Walked in truth</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Served faithfully</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Loved all (strangers)</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Supported brethren</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Fellow workers</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666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060723" y="456247"/>
            <a:ext cx="7620298" cy="5847755"/>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9  I wrote to the church, but Diotrephes, who loves to have the preeminence among them, does not receive us. </a:t>
            </a:r>
          </a:p>
          <a:p>
            <a:pPr algn="just"/>
            <a:r>
              <a:rPr lang="en-US" sz="2200" b="1" dirty="0">
                <a:solidFill>
                  <a:schemeClr val="bg1"/>
                </a:solidFill>
                <a:latin typeface="Calibri" panose="020F0502020204030204" pitchFamily="34" charset="0"/>
                <a:cs typeface="Calibri" panose="020F0502020204030204" pitchFamily="34" charset="0"/>
              </a:rPr>
              <a:t>  10  Therefore, if I come, I will call to mind his deeds which he does, prating against us with malicious words. And not content with that, he himself does not receive the brethren, and forbids those who wish to, putting them out of the church. </a:t>
            </a:r>
          </a:p>
          <a:p>
            <a:pPr algn="just"/>
            <a:r>
              <a:rPr lang="en-US" sz="2200" b="1" dirty="0">
                <a:solidFill>
                  <a:schemeClr val="bg1"/>
                </a:solidFill>
                <a:latin typeface="Calibri" panose="020F0502020204030204" pitchFamily="34" charset="0"/>
                <a:cs typeface="Calibri" panose="020F0502020204030204" pitchFamily="34" charset="0"/>
              </a:rPr>
              <a:t>  11  Beloved, do not imitate what is </a:t>
            </a:r>
            <a:r>
              <a:rPr lang="en-US" sz="2200" b="1" dirty="0">
                <a:solidFill>
                  <a:srgbClr val="FFFF00"/>
                </a:solidFill>
                <a:latin typeface="Calibri" panose="020F0502020204030204" pitchFamily="34" charset="0"/>
                <a:cs typeface="Calibri" panose="020F0502020204030204" pitchFamily="34" charset="0"/>
              </a:rPr>
              <a:t>evil, </a:t>
            </a:r>
            <a:r>
              <a:rPr lang="en-US" sz="2200" b="1" dirty="0">
                <a:solidFill>
                  <a:schemeClr val="bg1"/>
                </a:solidFill>
                <a:latin typeface="Calibri" panose="020F0502020204030204" pitchFamily="34" charset="0"/>
                <a:cs typeface="Calibri" panose="020F0502020204030204" pitchFamily="34" charset="0"/>
              </a:rPr>
              <a:t>but what is good. He who does good is of God, but he who does evil has not seen God. </a:t>
            </a:r>
          </a:p>
          <a:p>
            <a:pPr algn="just"/>
            <a:r>
              <a:rPr lang="en-US" sz="2200" b="1" dirty="0">
                <a:solidFill>
                  <a:schemeClr val="bg1"/>
                </a:solidFill>
                <a:latin typeface="Calibri" panose="020F0502020204030204" pitchFamily="34" charset="0"/>
                <a:cs typeface="Calibri" panose="020F0502020204030204" pitchFamily="34" charset="0"/>
              </a:rPr>
              <a:t>  12  Demetrius has a good testimony from all, and from the truth itself. And we also bear witness, and you know that our testimony is true. </a:t>
            </a:r>
          </a:p>
          <a:p>
            <a:pPr algn="just"/>
            <a:r>
              <a:rPr lang="en-US" sz="2200" b="1" dirty="0">
                <a:solidFill>
                  <a:schemeClr val="bg1"/>
                </a:solidFill>
                <a:latin typeface="Calibri" panose="020F0502020204030204" pitchFamily="34" charset="0"/>
                <a:cs typeface="Calibri" panose="020F0502020204030204" pitchFamily="34" charset="0"/>
              </a:rPr>
              <a:t>13  I had many things to write, but I do not wish to write to you with pen and ink; </a:t>
            </a:r>
          </a:p>
          <a:p>
            <a:pPr algn="just"/>
            <a:r>
              <a:rPr lang="en-US" sz="2200" b="1" dirty="0">
                <a:solidFill>
                  <a:schemeClr val="bg1"/>
                </a:solidFill>
                <a:latin typeface="Calibri" panose="020F0502020204030204" pitchFamily="34" charset="0"/>
                <a:cs typeface="Calibri" panose="020F0502020204030204" pitchFamily="34" charset="0"/>
              </a:rPr>
              <a:t>  14  but I hope to see you shortly, and we shall speak face to face. Peace to you. Our friends greet you. Greet the friends by name.</a:t>
            </a:r>
            <a:endParaRPr lang="en-US" b="1" dirty="0">
              <a:solidFill>
                <a:schemeClr val="bg1"/>
              </a:solidFill>
            </a:endParaRP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5" y="1613474"/>
            <a:ext cx="3156155" cy="4083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Three Christians</a:t>
            </a:r>
          </a:p>
          <a:p>
            <a:pPr marL="285750" indent="-285750">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Gaius</a:t>
            </a:r>
          </a:p>
          <a:p>
            <a:pPr marL="344488" indent="-344488">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Diotrephes</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Loves preeminence</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Hated John</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Did not receive others</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Lead others to wrong</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Ruled others</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Put them out of church</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Do not imitate him</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He is evil</a:t>
            </a:r>
            <a:endParaRPr lang="en-US" alt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2519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060723" y="456247"/>
            <a:ext cx="7620298" cy="5847755"/>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9  I wrote to the church, but </a:t>
            </a:r>
            <a:r>
              <a:rPr lang="en-US" sz="2200" b="1" dirty="0">
                <a:solidFill>
                  <a:srgbClr val="FFFF00"/>
                </a:solidFill>
                <a:latin typeface="Calibri" panose="020F0502020204030204" pitchFamily="34" charset="0"/>
                <a:cs typeface="Calibri" panose="020F0502020204030204" pitchFamily="34" charset="0"/>
              </a:rPr>
              <a:t>Diotrephes</a:t>
            </a:r>
            <a:r>
              <a:rPr lang="en-US" sz="2200" b="1" dirty="0">
                <a:solidFill>
                  <a:schemeClr val="bg1"/>
                </a:solidFill>
                <a:latin typeface="Calibri" panose="020F0502020204030204" pitchFamily="34" charset="0"/>
                <a:cs typeface="Calibri" panose="020F0502020204030204" pitchFamily="34" charset="0"/>
              </a:rPr>
              <a:t>, who loves to have the preeminence among them, does not receive us. </a:t>
            </a:r>
          </a:p>
          <a:p>
            <a:pPr algn="just"/>
            <a:r>
              <a:rPr lang="en-US" sz="2200" b="1" dirty="0">
                <a:solidFill>
                  <a:schemeClr val="bg1"/>
                </a:solidFill>
                <a:latin typeface="Calibri" panose="020F0502020204030204" pitchFamily="34" charset="0"/>
                <a:cs typeface="Calibri" panose="020F0502020204030204" pitchFamily="34" charset="0"/>
              </a:rPr>
              <a:t>  10  Therefore, if I come, I will call to mind his deeds which he does, prating against us with malicious words. And not content with that, he himself does not receive the brethren, and forbids those who wish to, putting them out of the church. </a:t>
            </a:r>
          </a:p>
          <a:p>
            <a:pPr algn="just"/>
            <a:r>
              <a:rPr lang="en-US" sz="2200" b="1" dirty="0">
                <a:solidFill>
                  <a:schemeClr val="bg1"/>
                </a:solidFill>
                <a:latin typeface="Calibri" panose="020F0502020204030204" pitchFamily="34" charset="0"/>
                <a:cs typeface="Calibri" panose="020F0502020204030204" pitchFamily="34" charset="0"/>
              </a:rPr>
              <a:t>  11  Beloved, do not imitate what is evil, but what is good. He who does good is of God, but he who does evil has not seen God. </a:t>
            </a:r>
          </a:p>
          <a:p>
            <a:pPr algn="just"/>
            <a:r>
              <a:rPr lang="en-US" sz="2200" b="1" dirty="0">
                <a:solidFill>
                  <a:schemeClr val="bg1"/>
                </a:solidFill>
                <a:latin typeface="Calibri" panose="020F0502020204030204" pitchFamily="34" charset="0"/>
                <a:cs typeface="Calibri" panose="020F0502020204030204" pitchFamily="34" charset="0"/>
              </a:rPr>
              <a:t>  12  </a:t>
            </a:r>
            <a:r>
              <a:rPr lang="en-US" sz="2200" b="1" dirty="0">
                <a:solidFill>
                  <a:srgbClr val="FFFF00"/>
                </a:solidFill>
                <a:latin typeface="Calibri" panose="020F0502020204030204" pitchFamily="34" charset="0"/>
                <a:cs typeface="Calibri" panose="020F0502020204030204" pitchFamily="34" charset="0"/>
              </a:rPr>
              <a:t>Demetrius</a:t>
            </a:r>
            <a:r>
              <a:rPr lang="en-US" sz="2200" b="1" dirty="0">
                <a:solidFill>
                  <a:schemeClr val="bg1"/>
                </a:solidFill>
                <a:latin typeface="Calibri" panose="020F0502020204030204" pitchFamily="34" charset="0"/>
                <a:cs typeface="Calibri" panose="020F0502020204030204" pitchFamily="34" charset="0"/>
              </a:rPr>
              <a:t> has a good testimony from all, and from the truth itself. And we also bear witness, and you know that our testimony is true. </a:t>
            </a:r>
          </a:p>
          <a:p>
            <a:pPr algn="just"/>
            <a:r>
              <a:rPr lang="en-US" sz="2200" b="1" dirty="0">
                <a:solidFill>
                  <a:schemeClr val="bg1"/>
                </a:solidFill>
                <a:latin typeface="Calibri" panose="020F0502020204030204" pitchFamily="34" charset="0"/>
                <a:cs typeface="Calibri" panose="020F0502020204030204" pitchFamily="34" charset="0"/>
              </a:rPr>
              <a:t>13  I had many things to write, but I do not wish to write to you with pen and ink; </a:t>
            </a:r>
          </a:p>
          <a:p>
            <a:pPr algn="just"/>
            <a:r>
              <a:rPr lang="en-US" sz="2200" b="1" dirty="0">
                <a:solidFill>
                  <a:schemeClr val="bg1"/>
                </a:solidFill>
                <a:latin typeface="Calibri" panose="020F0502020204030204" pitchFamily="34" charset="0"/>
                <a:cs typeface="Calibri" panose="020F0502020204030204" pitchFamily="34" charset="0"/>
              </a:rPr>
              <a:t>  14  but I hope to see you shortly, and we shall speak face to face. Peace to you. Our friends greet you. Greet the friends by name.</a:t>
            </a:r>
            <a:endParaRPr lang="en-US" b="1" dirty="0">
              <a:solidFill>
                <a:schemeClr val="bg1"/>
              </a:solidFill>
            </a:endParaRP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5" y="1622999"/>
            <a:ext cx="3235120" cy="386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Three Christians</a:t>
            </a:r>
          </a:p>
          <a:p>
            <a:pPr marL="285750" indent="-285750">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Gaius</a:t>
            </a:r>
          </a:p>
          <a:p>
            <a:pPr marL="344488" indent="-344488">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Diotrephes</a:t>
            </a:r>
          </a:p>
          <a:p>
            <a:pPr marL="344488" indent="-344488">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Demetrius</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Good testimony of all</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Good testimony truth</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Good testimony John</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Good testimony Gaius</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 Contrast: Gaius and</a:t>
            </a:r>
          </a:p>
          <a:p>
            <a:pPr>
              <a:buClr>
                <a:schemeClr val="bg1"/>
              </a:buClr>
            </a:pPr>
            <a:r>
              <a:rPr lang="en-US" altLang="en-US" sz="2100" b="1" dirty="0">
                <a:solidFill>
                  <a:schemeClr val="bg1"/>
                </a:solidFill>
                <a:latin typeface="Calibri" panose="020F0502020204030204" pitchFamily="34" charset="0"/>
                <a:cs typeface="Calibri" panose="020F0502020204030204" pitchFamily="34" charset="0"/>
              </a:rPr>
              <a:t>    Demetrius vs Diotrephes </a:t>
            </a:r>
          </a:p>
        </p:txBody>
      </p:sp>
    </p:spTree>
    <p:extLst>
      <p:ext uri="{BB962C8B-B14F-4D97-AF65-F5344CB8AC3E}">
        <p14:creationId xmlns:p14="http://schemas.microsoft.com/office/powerpoint/2010/main" val="406715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060723" y="456247"/>
            <a:ext cx="7620298" cy="5847755"/>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9  I wrote to the church, but Diotrephes, who loves to have the preeminence among them, does not receive us. </a:t>
            </a:r>
          </a:p>
          <a:p>
            <a:pPr algn="just"/>
            <a:r>
              <a:rPr lang="en-US" sz="2200" b="1" dirty="0">
                <a:solidFill>
                  <a:schemeClr val="bg1"/>
                </a:solidFill>
                <a:latin typeface="Calibri" panose="020F0502020204030204" pitchFamily="34" charset="0"/>
                <a:cs typeface="Calibri" panose="020F0502020204030204" pitchFamily="34" charset="0"/>
              </a:rPr>
              <a:t>  10  Therefore, if I come, I will call to mind his deeds which he does, prating against us with malicious words. And not content with that, he himself does not receive the brethren, and forbids those who wish to, putting them out of the church. </a:t>
            </a:r>
          </a:p>
          <a:p>
            <a:pPr algn="just"/>
            <a:r>
              <a:rPr lang="en-US" sz="2200" b="1" dirty="0">
                <a:solidFill>
                  <a:schemeClr val="bg1"/>
                </a:solidFill>
                <a:latin typeface="Calibri" panose="020F0502020204030204" pitchFamily="34" charset="0"/>
                <a:cs typeface="Calibri" panose="020F0502020204030204" pitchFamily="34" charset="0"/>
              </a:rPr>
              <a:t>  11  Beloved, do not imitate what is evil, but what is good. He who does good is of God, but he who does evil has not seen God. </a:t>
            </a:r>
          </a:p>
          <a:p>
            <a:pPr algn="just"/>
            <a:r>
              <a:rPr lang="en-US" sz="2200" b="1" dirty="0">
                <a:solidFill>
                  <a:schemeClr val="bg1"/>
                </a:solidFill>
                <a:latin typeface="Calibri" panose="020F0502020204030204" pitchFamily="34" charset="0"/>
                <a:cs typeface="Calibri" panose="020F0502020204030204" pitchFamily="34" charset="0"/>
              </a:rPr>
              <a:t>  12  Demetrius has a good testimony from all, and from the truth itself. And we also bear witness, and you know that our testimony is true. </a:t>
            </a:r>
          </a:p>
          <a:p>
            <a:pPr algn="just"/>
            <a:r>
              <a:rPr lang="en-US" sz="2200" b="1" dirty="0">
                <a:solidFill>
                  <a:schemeClr val="bg1"/>
                </a:solidFill>
                <a:latin typeface="Calibri" panose="020F0502020204030204" pitchFamily="34" charset="0"/>
                <a:cs typeface="Calibri" panose="020F0502020204030204" pitchFamily="34" charset="0"/>
              </a:rPr>
              <a:t>13  I had many things to write, but I do not wish to write to you with pen and ink; </a:t>
            </a:r>
          </a:p>
          <a:p>
            <a:pPr algn="just"/>
            <a:r>
              <a:rPr lang="en-US" sz="2200" b="1" dirty="0">
                <a:solidFill>
                  <a:schemeClr val="bg1"/>
                </a:solidFill>
                <a:latin typeface="Calibri" panose="020F0502020204030204" pitchFamily="34" charset="0"/>
                <a:cs typeface="Calibri" panose="020F0502020204030204" pitchFamily="34" charset="0"/>
              </a:rPr>
              <a:t>  14  but I hope to see you shortly, and we shall speak face to face. Peace to you. Our friends greet you. </a:t>
            </a:r>
            <a:r>
              <a:rPr lang="en-US" sz="2200" b="1" dirty="0">
                <a:solidFill>
                  <a:srgbClr val="FFFF00"/>
                </a:solidFill>
                <a:latin typeface="Calibri" panose="020F0502020204030204" pitchFamily="34" charset="0"/>
                <a:cs typeface="Calibri" panose="020F0502020204030204" pitchFamily="34" charset="0"/>
              </a:rPr>
              <a:t>Greet the friends by name.</a:t>
            </a:r>
            <a:endParaRPr lang="en-US" b="1" dirty="0">
              <a:solidFill>
                <a:srgbClr val="FFFF00"/>
              </a:solidFill>
            </a:endParaRPr>
          </a:p>
        </p:txBody>
      </p:sp>
      <p:sp>
        <p:nvSpPr>
          <p:cNvPr id="6" name="Text Box 3">
            <a:extLst>
              <a:ext uri="{FF2B5EF4-FFF2-40B4-BE49-F238E27FC236}">
                <a16:creationId xmlns:a16="http://schemas.microsoft.com/office/drawing/2014/main" id="{A480BEB7-4F28-4364-AF8C-686A7C826A81}"/>
              </a:ext>
            </a:extLst>
          </p:cNvPr>
          <p:cNvSpPr txBox="1">
            <a:spLocks noChangeArrowheads="1"/>
          </p:cNvSpPr>
          <p:nvPr/>
        </p:nvSpPr>
        <p:spPr bwMode="auto">
          <a:xfrm>
            <a:off x="412955" y="1613474"/>
            <a:ext cx="3293806" cy="3821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3200" b="1" dirty="0">
                <a:solidFill>
                  <a:srgbClr val="FFFF00"/>
                </a:solidFill>
                <a:latin typeface="Calibri" panose="020F0502020204030204" pitchFamily="34" charset="0"/>
                <a:cs typeface="Calibri" panose="020F0502020204030204" pitchFamily="34" charset="0"/>
              </a:rPr>
              <a:t>Conclusion</a:t>
            </a:r>
          </a:p>
          <a:p>
            <a:pPr marL="285750" indent="-285750">
              <a:buClr>
                <a:schemeClr val="bg1"/>
              </a:buClr>
              <a:buFont typeface="Arial" panose="020B0604020202020204" pitchFamily="34" charset="0"/>
              <a:buChar char="•"/>
            </a:pPr>
            <a:r>
              <a:rPr lang="en-US" altLang="en-US" sz="2300" b="1" dirty="0">
                <a:solidFill>
                  <a:schemeClr val="bg1"/>
                </a:solidFill>
                <a:latin typeface="Calibri" panose="020F0502020204030204" pitchFamily="34" charset="0"/>
                <a:cs typeface="Calibri" panose="020F0502020204030204" pitchFamily="34" charset="0"/>
              </a:rPr>
              <a:t>More to say but it will wait until later</a:t>
            </a:r>
          </a:p>
          <a:p>
            <a:pPr marL="285750" indent="-285750">
              <a:buClr>
                <a:schemeClr val="bg1"/>
              </a:buClr>
              <a:buFont typeface="Arial" panose="020B0604020202020204" pitchFamily="34" charset="0"/>
              <a:buChar char="•"/>
            </a:pPr>
            <a:r>
              <a:rPr lang="en-US" altLang="en-US" sz="2300" b="1" dirty="0">
                <a:solidFill>
                  <a:schemeClr val="bg1"/>
                </a:solidFill>
                <a:latin typeface="Calibri" panose="020F0502020204030204" pitchFamily="34" charset="0"/>
                <a:cs typeface="Calibri" panose="020F0502020204030204" pitchFamily="34" charset="0"/>
              </a:rPr>
              <a:t>Better to talk than to write with pen/ink</a:t>
            </a:r>
          </a:p>
          <a:p>
            <a:pPr marL="285750" indent="-285750">
              <a:buClr>
                <a:schemeClr val="bg1"/>
              </a:buClr>
              <a:buFont typeface="Arial" panose="020B0604020202020204" pitchFamily="34" charset="0"/>
              <a:buChar char="•"/>
            </a:pPr>
            <a:r>
              <a:rPr lang="en-US" altLang="en-US" sz="2300" b="1" dirty="0">
                <a:solidFill>
                  <a:schemeClr val="bg1"/>
                </a:solidFill>
                <a:latin typeface="Calibri" panose="020F0502020204030204" pitchFamily="34" charset="0"/>
                <a:cs typeface="Calibri" panose="020F0502020204030204" pitchFamily="34" charset="0"/>
              </a:rPr>
              <a:t>Expect to see you </a:t>
            </a:r>
            <a:r>
              <a:rPr lang="en-US" altLang="en-US" sz="2300" b="1" i="1" dirty="0">
                <a:solidFill>
                  <a:schemeClr val="bg1"/>
                </a:solidFill>
                <a:latin typeface="Calibri" panose="020F0502020204030204" pitchFamily="34" charset="0"/>
                <a:cs typeface="Calibri" panose="020F0502020204030204" pitchFamily="34" charset="0"/>
              </a:rPr>
              <a:t>shortly</a:t>
            </a:r>
          </a:p>
          <a:p>
            <a:pPr marL="285750" indent="-285750">
              <a:buClr>
                <a:schemeClr val="bg1"/>
              </a:buClr>
              <a:buFont typeface="Arial" panose="020B0604020202020204" pitchFamily="34" charset="0"/>
              <a:buChar char="•"/>
            </a:pPr>
            <a:r>
              <a:rPr lang="en-US" altLang="en-US" sz="2300" b="1" dirty="0">
                <a:solidFill>
                  <a:schemeClr val="bg1"/>
                </a:solidFill>
                <a:latin typeface="Calibri" panose="020F0502020204030204" pitchFamily="34" charset="0"/>
                <a:cs typeface="Calibri" panose="020F0502020204030204" pitchFamily="34" charset="0"/>
              </a:rPr>
              <a:t>Peace to you</a:t>
            </a:r>
          </a:p>
          <a:p>
            <a:pPr marL="285750" indent="-285750">
              <a:buClr>
                <a:schemeClr val="bg1"/>
              </a:buClr>
              <a:buFont typeface="Arial" panose="020B0604020202020204" pitchFamily="34" charset="0"/>
              <a:buChar char="•"/>
            </a:pPr>
            <a:r>
              <a:rPr lang="en-US" altLang="en-US" sz="2300" b="1" dirty="0">
                <a:solidFill>
                  <a:schemeClr val="bg1"/>
                </a:solidFill>
                <a:latin typeface="Calibri" panose="020F0502020204030204" pitchFamily="34" charset="0"/>
                <a:cs typeface="Calibri" panose="020F0502020204030204" pitchFamily="34" charset="0"/>
              </a:rPr>
              <a:t>Greetings from friends</a:t>
            </a:r>
          </a:p>
          <a:p>
            <a:pPr marL="285750" indent="-285750">
              <a:buClr>
                <a:schemeClr val="bg1"/>
              </a:buClr>
              <a:buFont typeface="Arial" panose="020B0604020202020204" pitchFamily="34" charset="0"/>
              <a:buChar char="•"/>
            </a:pPr>
            <a:r>
              <a:rPr lang="en-US" altLang="en-US" sz="2300" b="1" dirty="0">
                <a:solidFill>
                  <a:schemeClr val="bg1"/>
                </a:solidFill>
                <a:latin typeface="Calibri" panose="020F0502020204030204" pitchFamily="34" charset="0"/>
                <a:cs typeface="Calibri" panose="020F0502020204030204" pitchFamily="34" charset="0"/>
              </a:rPr>
              <a:t>Greet by name</a:t>
            </a:r>
            <a:endParaRPr lang="en-US" altLang="en-US" sz="21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386538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226</Words>
  <Application>Microsoft Office PowerPoint</Application>
  <PresentationFormat>Widescreen</PresentationFormat>
  <Paragraphs>95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A Study of Third John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307</cp:revision>
  <cp:lastPrinted>2019-08-18T11:53:38Z</cp:lastPrinted>
  <dcterms:modified xsi:type="dcterms:W3CDTF">2019-08-19T15:04:51Z</dcterms:modified>
</cp:coreProperties>
</file>