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7" r:id="rId3"/>
    <p:sldId id="268" r:id="rId4"/>
    <p:sldId id="2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CE2CD-190A-4A1D-8054-4933C66C2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F9672-8EEA-434B-98E1-62570D245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2B7BB-E3E3-4B3F-A21F-1281EE1CA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8003D-A494-41E1-9FA6-2E4997DF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21666-DF14-4A78-8547-260D101F6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cut in half&#10;&#10;Description automatically generated">
            <a:extLst>
              <a:ext uri="{FF2B5EF4-FFF2-40B4-BE49-F238E27FC236}">
                <a16:creationId xmlns:a16="http://schemas.microsoft.com/office/drawing/2014/main" id="{764354FB-3D16-492B-99D9-D987C3510C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4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710C9-7558-49B3-BA20-F379BBDF1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24C0EB-2BC9-41DF-B902-BC794F891B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C3E020-28C4-435B-921F-3C1D0DA99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D0455-7EBD-438C-B5E0-834BC88FB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88091-E95C-4482-B989-62B2402B4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5DCCC-61F8-4173-95FB-2D12E64A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78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B4CDA-184E-4C1F-9C78-CEC899144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E00CB6-44AC-44DC-ABE9-CD1CC68A0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4A0B4-C682-481A-80E7-178FAAE3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5ECD1-AA1C-4DEB-87FF-236CE9606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58FB1-A531-460F-8F1F-DA9DA5D3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63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4DB719-9941-4B84-8525-8B5E1CFDD1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95645-2269-42A7-9BC0-049C0B8FC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FF774-CB08-4A0E-800C-A46B6E7FF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9BE17-390E-4BC0-95B7-669DE35B3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BF6D3-2149-479C-B858-4F38CDE32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7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ound&#10;&#10;Description automatically generated">
            <a:extLst>
              <a:ext uri="{FF2B5EF4-FFF2-40B4-BE49-F238E27FC236}">
                <a16:creationId xmlns:a16="http://schemas.microsoft.com/office/drawing/2014/main" id="{1870CA58-78DE-4085-839D-00BD01F0D9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0C81B-BEA7-484D-9BF8-05BAFB965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1059680"/>
            <a:ext cx="11783683" cy="5798320"/>
          </a:xfrm>
        </p:spPr>
        <p:txBody>
          <a:bodyPr>
            <a:normAutofit/>
          </a:bodyPr>
          <a:lstStyle>
            <a:lvl1pPr marL="341313" indent="-341313">
              <a:buFont typeface="Arial" panose="020B0604020202020204" pitchFamily="34" charset="0"/>
              <a:buChar char="•"/>
              <a:defRPr sz="2800" b="1">
                <a:effectLst>
                  <a:glow rad="76200">
                    <a:schemeClr val="bg1"/>
                  </a:glow>
                </a:effectLst>
              </a:defRPr>
            </a:lvl1pPr>
            <a:lvl2pPr marL="742950" indent="-290513">
              <a:buFont typeface="Calibri" panose="020F0502020204030204" pitchFamily="34" charset="0"/>
              <a:buChar char="−"/>
              <a:defRPr sz="2400" b="1">
                <a:effectLst>
                  <a:glow rad="76200">
                    <a:schemeClr val="bg1"/>
                  </a:glow>
                </a:effectLst>
              </a:defRPr>
            </a:lvl2pPr>
            <a:lvl3pPr marL="1081088" indent="0">
              <a:buFont typeface="+mj-lt"/>
              <a:buNone/>
              <a:defRPr sz="2000" b="1">
                <a:effectLst>
                  <a:glow rad="76200">
                    <a:schemeClr val="bg1"/>
                  </a:glow>
                </a:effectLst>
              </a:defRPr>
            </a:lvl3pPr>
            <a:lvl4pPr>
              <a:defRPr sz="1800"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sz="1800"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7660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6FE8744-B8D3-4775-94B9-1261329833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0C81B-BEA7-484D-9BF8-05BAFB965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2025444"/>
            <a:ext cx="11783683" cy="4832555"/>
          </a:xfrm>
        </p:spPr>
        <p:txBody>
          <a:bodyPr>
            <a:normAutofit/>
          </a:bodyPr>
          <a:lstStyle>
            <a:lvl1pPr marL="569913" indent="-569913">
              <a:buFont typeface="+mj-lt"/>
              <a:buAutoNum type="romanUcPeriod"/>
              <a:defRPr sz="3200" b="1">
                <a:effectLst>
                  <a:glow rad="76200">
                    <a:schemeClr val="bg1"/>
                  </a:glow>
                </a:effectLst>
              </a:defRPr>
            </a:lvl1pPr>
            <a:lvl2pPr marL="1081088" indent="-457200">
              <a:buFont typeface="+mj-lt"/>
              <a:buAutoNum type="alphaUcPeriod"/>
              <a:defRPr sz="2800" b="1">
                <a:effectLst>
                  <a:glow rad="76200">
                    <a:schemeClr val="bg1"/>
                  </a:glow>
                </a:effectLst>
              </a:defRPr>
            </a:lvl2pPr>
            <a:lvl3pPr marL="1484313" indent="-403225">
              <a:buFont typeface="+mj-lt"/>
              <a:buAutoNum type="arabicPeriod"/>
              <a:defRPr sz="2400" b="1">
                <a:effectLst>
                  <a:glow rad="76200">
                    <a:schemeClr val="bg1"/>
                  </a:glow>
                </a:effectLst>
              </a:defRPr>
            </a:lvl3pPr>
            <a:lvl4pPr>
              <a:defRPr sz="2000"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sz="2000"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915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81DBE-19D4-4639-8E83-22771DB52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EF606-F907-49AA-8B73-564689D15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A823B-FF97-43D4-B6F3-3D9DBE73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FF68D-98EF-46D1-A7EF-B1EF742F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795A5-BB89-4C49-B372-634737B48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77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86AEF-04F7-4F14-BC4F-EB698FA5D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3FF15-26C5-4E75-ABA9-FF5E506E05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8C905D-29C2-4CAD-9CF9-1B9188EDE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62264-2245-4E15-9B35-4630BA852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0FF88-685D-4773-B6BA-0B138484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3BF62-141F-42F1-9BA7-4949C1B2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86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86728-D13B-43B3-8150-5314FF6B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D9C62-8DEF-4282-8961-C3BE61F65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A273D-55AF-4959-A1FA-2A026A49C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75C4BB-71B8-4B74-8AC3-FF3F8F277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C682A7-67D2-4BB2-9C9D-2C86BB950D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C424A1-1DE8-4376-A6E2-857879920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502F56-8293-45D8-A91D-2C3BE928C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224499-6741-4C7B-A2FF-3C283FFD0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9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5969B-0257-4272-9737-A146D08A1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2E70AF-A50B-4B60-9E62-94CBE755F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928479-A739-49E1-8347-803C93E65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776F4-FBB0-4905-8C86-83D673E76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1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6CB1F9-07AD-45CF-BE60-8B4ED9458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08F2FE-BD0C-4D2B-AEDB-40D4C4E83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D5B6B-10DB-4E99-8D58-600DEA514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88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7BD48-CE5E-40C7-B57E-8E77B510D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59494-6D36-4E1E-A577-8CEB64984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31763-AEA0-4029-98D6-4FAE70DA5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18B71-5328-43EC-9EC9-E7E4D8AFB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0112D-F726-42B3-9928-130A8353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6ADEF-56C7-45AF-A350-3BEDCCAE9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A42CB-0F00-4F07-91F6-5AD45D4F9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8216B-6968-4F7B-AB5B-C9FFA2942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7E914-1561-4F27-89CF-1E81755789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FCA34-A110-4185-B153-7D5823C6657C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71238-13C4-4EDA-A457-A6FC3FF67E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4DAF6-060A-4C93-9AF1-BFFAF70CA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6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491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90F42C-227A-49B5-A9B7-97E64399F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1059680"/>
            <a:ext cx="11818189" cy="5798320"/>
          </a:xfrm>
        </p:spPr>
        <p:txBody>
          <a:bodyPr>
            <a:normAutofit/>
          </a:bodyPr>
          <a:lstStyle/>
          <a:p>
            <a:r>
              <a:rPr lang="en-US" dirty="0"/>
              <a:t>Author: The Apostle John, the son of Zebedee</a:t>
            </a:r>
          </a:p>
          <a:p>
            <a:pPr lvl="1"/>
            <a:r>
              <a:rPr lang="en-US" dirty="0"/>
              <a:t>Early Christians ascribed it to John (shortly after its time of writing)</a:t>
            </a:r>
          </a:p>
          <a:p>
            <a:pPr lvl="1"/>
            <a:r>
              <a:rPr lang="en-US" dirty="0"/>
              <a:t>The form, style and content match remarkably John’s other writings</a:t>
            </a:r>
          </a:p>
          <a:p>
            <a:pPr lvl="1"/>
            <a:r>
              <a:rPr lang="en-US" dirty="0"/>
              <a:t>According to tradition, John appears to have spent his last years in the city of Ephesus</a:t>
            </a:r>
          </a:p>
          <a:p>
            <a:r>
              <a:rPr lang="en-US" dirty="0"/>
              <a:t>Date: Approx. 90-95 A.D.</a:t>
            </a:r>
          </a:p>
          <a:p>
            <a:pPr lvl="1"/>
            <a:r>
              <a:rPr lang="en-US" dirty="0"/>
              <a:t>Chronologically, John’s writings are the closing documents of the New Testament</a:t>
            </a:r>
          </a:p>
          <a:p>
            <a:pPr lvl="1"/>
            <a:r>
              <a:rPr lang="en-US" dirty="0"/>
              <a:t>His writings appear to have all been written near the close of the first century</a:t>
            </a:r>
          </a:p>
          <a:p>
            <a:r>
              <a:rPr lang="en-US" dirty="0"/>
              <a:t>Recipient:  “Elect lady”</a:t>
            </a:r>
          </a:p>
          <a:p>
            <a:pPr lvl="1"/>
            <a:r>
              <a:rPr lang="en-US" dirty="0"/>
              <a:t>Probably a faithful Christian woman named “</a:t>
            </a:r>
            <a:r>
              <a:rPr lang="en-US" dirty="0" err="1"/>
              <a:t>Cyria</a:t>
            </a:r>
            <a:r>
              <a:rPr lang="en-US" dirty="0"/>
              <a:t>/</a:t>
            </a:r>
            <a:r>
              <a:rPr lang="en-US" dirty="0" err="1"/>
              <a:t>Kyria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Some have thought it was written to a local congregation</a:t>
            </a:r>
          </a:p>
          <a:p>
            <a:pPr lvl="1"/>
            <a:r>
              <a:rPr lang="en-US" dirty="0"/>
              <a:t>Suggested as possible “cover letter” for First John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231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90F42C-227A-49B5-A9B7-97E64399F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1059680"/>
            <a:ext cx="11818189" cy="57983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Occasion</a:t>
            </a:r>
          </a:p>
          <a:p>
            <a:pPr lvl="1"/>
            <a:r>
              <a:rPr lang="en-US" dirty="0"/>
              <a:t>John appears to have met the faithful children of this devoted sister</a:t>
            </a:r>
          </a:p>
          <a:p>
            <a:pPr lvl="1"/>
            <a:r>
              <a:rPr lang="en-US" dirty="0"/>
              <a:t>He writes to commend them, rejoice with her and warn against threats to their faith</a:t>
            </a:r>
          </a:p>
          <a:p>
            <a:pPr lvl="1"/>
            <a:r>
              <a:rPr lang="en-US" dirty="0"/>
              <a:t>Private letter gives us a personal view of some issues affecting the early church</a:t>
            </a:r>
          </a:p>
          <a:p>
            <a:r>
              <a:rPr lang="en-US" dirty="0"/>
              <a:t>Hospitality in the Church</a:t>
            </a:r>
          </a:p>
          <a:p>
            <a:pPr lvl="1"/>
            <a:r>
              <a:rPr lang="en-US" dirty="0"/>
              <a:t>Both 2 John and 3 John were written to hospitable members of the Lord’s church</a:t>
            </a:r>
          </a:p>
          <a:p>
            <a:pPr lvl="1"/>
            <a:r>
              <a:rPr lang="en-US" dirty="0"/>
              <a:t>Hospitality was lovingly practiced by early Christians, esp. toward traveling preachers</a:t>
            </a:r>
          </a:p>
          <a:p>
            <a:pPr lvl="1"/>
            <a:r>
              <a:rPr lang="en-US" dirty="0"/>
              <a:t>Preachers &amp; missionaries needed safe homes in which to reside while traveling</a:t>
            </a:r>
          </a:p>
          <a:p>
            <a:pPr lvl="1"/>
            <a:r>
              <a:rPr lang="en-US" dirty="0"/>
              <a:t>Hospitality is commended in each letter, with warnings about false preachers</a:t>
            </a:r>
          </a:p>
          <a:p>
            <a:r>
              <a:rPr lang="en-US" dirty="0"/>
              <a:t>Key Words</a:t>
            </a:r>
          </a:p>
          <a:p>
            <a:pPr lvl="1"/>
            <a:r>
              <a:rPr lang="en-US" dirty="0"/>
              <a:t>“truth” (5 times)</a:t>
            </a:r>
          </a:p>
          <a:p>
            <a:pPr lvl="1"/>
            <a:r>
              <a:rPr lang="en-US" dirty="0"/>
              <a:t>“love” (4 times)</a:t>
            </a:r>
          </a:p>
          <a:p>
            <a:pPr lvl="1"/>
            <a:r>
              <a:rPr lang="en-US" dirty="0"/>
              <a:t>“commandments” (4 times)</a:t>
            </a:r>
          </a:p>
          <a:p>
            <a:pPr lvl="1"/>
            <a:r>
              <a:rPr lang="en-US" dirty="0"/>
              <a:t>“walk” (3 times)</a:t>
            </a:r>
          </a:p>
          <a:p>
            <a:pPr lvl="1"/>
            <a:r>
              <a:rPr lang="en-US" dirty="0"/>
              <a:t>“abide” (3 times)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466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49CD7-3EF7-4A4B-AD1A-EF6A8321C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2025444"/>
            <a:ext cx="11915955" cy="4832556"/>
          </a:xfrm>
        </p:spPr>
        <p:txBody>
          <a:bodyPr>
            <a:normAutofit/>
          </a:bodyPr>
          <a:lstStyle/>
          <a:p>
            <a:r>
              <a:rPr lang="en-US" dirty="0"/>
              <a:t>Those Who Abide in the Truth Will…</a:t>
            </a:r>
            <a:br>
              <a:rPr lang="en-US" dirty="0"/>
            </a:br>
            <a:r>
              <a:rPr lang="en-US" dirty="0"/>
              <a:t>…Experience Great Joy in the Truth (1-4)</a:t>
            </a:r>
          </a:p>
          <a:p>
            <a:r>
              <a:rPr lang="en-US" dirty="0"/>
              <a:t>…Exhibit Great Love Through the Truth (v. 4-6)</a:t>
            </a:r>
          </a:p>
          <a:p>
            <a:r>
              <a:rPr lang="en-US" dirty="0"/>
              <a:t>…Encounter Great Danger Against the Truth (v. 7-11)</a:t>
            </a:r>
          </a:p>
          <a:p>
            <a:pPr lvl="1"/>
            <a:r>
              <a:rPr lang="en-US" sz="2700" dirty="0"/>
              <a:t>Warning #1: Against false teachers who refuse to abide in the truth (v. 7)</a:t>
            </a:r>
          </a:p>
          <a:p>
            <a:pPr lvl="1"/>
            <a:r>
              <a:rPr lang="en-US" sz="2700" dirty="0"/>
              <a:t>Warning #2: Against personal failure to abide in the truth (v. 8-11)</a:t>
            </a:r>
          </a:p>
          <a:p>
            <a:pPr lvl="2"/>
            <a:r>
              <a:rPr lang="en-US" dirty="0"/>
              <a:t>Must not let their guard down, lest they lose their salvation (v. 8)</a:t>
            </a:r>
          </a:p>
          <a:p>
            <a:pPr lvl="2"/>
            <a:r>
              <a:rPr lang="en-US" dirty="0"/>
              <a:t>Must not “go beyond” what is written and cease to “abide” in the doctrine of Christ,” lest they sever their relationship with God (v. 9)</a:t>
            </a:r>
          </a:p>
          <a:p>
            <a:pPr lvl="2"/>
            <a:r>
              <a:rPr lang="en-US" dirty="0"/>
              <a:t>Must not compromise, lest they themselves participate in the evil (v. 10-11)</a:t>
            </a:r>
          </a:p>
        </p:txBody>
      </p:sp>
    </p:spTree>
    <p:extLst>
      <p:ext uri="{BB962C8B-B14F-4D97-AF65-F5344CB8AC3E}">
        <p14:creationId xmlns:p14="http://schemas.microsoft.com/office/powerpoint/2010/main" val="2695100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269</Words>
  <Application>Microsoft Office PowerPoint</Application>
  <PresentationFormat>Widescreen</PresentationFormat>
  <Paragraphs>36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25</cp:revision>
  <dcterms:created xsi:type="dcterms:W3CDTF">2019-06-22T20:45:21Z</dcterms:created>
  <dcterms:modified xsi:type="dcterms:W3CDTF">2019-08-11T12:38:59Z</dcterms:modified>
</cp:coreProperties>
</file>