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11" d="100"/>
          <a:sy n="111" d="100"/>
        </p:scale>
        <p:origin x="30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E2CD-190A-4A1D-8054-4933C66C2A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DF9672-8EEA-434B-98E1-62570D245D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C2B7BB-E3E3-4B3F-A21F-1281EE1CAB91}"/>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5" name="Footer Placeholder 4">
            <a:extLst>
              <a:ext uri="{FF2B5EF4-FFF2-40B4-BE49-F238E27FC236}">
                <a16:creationId xmlns:a16="http://schemas.microsoft.com/office/drawing/2014/main" id="{1F28003D-A494-41E1-9FA6-2E4997DFF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21666-DF14-4A78-8547-260D101F6428}"/>
              </a:ext>
            </a:extLst>
          </p:cNvPr>
          <p:cNvSpPr>
            <a:spLocks noGrp="1"/>
          </p:cNvSpPr>
          <p:nvPr>
            <p:ph type="sldNum" sz="quarter" idx="12"/>
          </p:nvPr>
        </p:nvSpPr>
        <p:spPr/>
        <p:txBody>
          <a:bodyPr/>
          <a:lstStyle/>
          <a:p>
            <a:fld id="{CEF5363B-C919-4CBC-B778-BEE2FD37D973}" type="slidenum">
              <a:rPr lang="en-US" smtClean="0"/>
              <a:t>‹#›</a:t>
            </a:fld>
            <a:endParaRPr lang="en-US"/>
          </a:p>
        </p:txBody>
      </p:sp>
      <p:pic>
        <p:nvPicPr>
          <p:cNvPr id="8" name="Picture 7">
            <a:extLst>
              <a:ext uri="{FF2B5EF4-FFF2-40B4-BE49-F238E27FC236}">
                <a16:creationId xmlns:a16="http://schemas.microsoft.com/office/drawing/2014/main" id="{28165F7E-CA6D-4200-9ABA-D2DD4620A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616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BD48-CE5E-40C7-B57E-8E77B510D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559494-6D36-4E1E-A577-8CEB64984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31763-AEA0-4029-98D6-4FAE70DA5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18B71-5328-43EC-9EC9-E7E4D8AFB81F}"/>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6" name="Footer Placeholder 5">
            <a:extLst>
              <a:ext uri="{FF2B5EF4-FFF2-40B4-BE49-F238E27FC236}">
                <a16:creationId xmlns:a16="http://schemas.microsoft.com/office/drawing/2014/main" id="{9D00112D-F726-42B3-9928-130A8353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6ADEF-56C7-45AF-A350-3BEDCCAE9BA2}"/>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24312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10C9-7558-49B3-BA20-F379BBDF1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4C0EB-2BC9-41DF-B902-BC794F891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C3E020-28C4-435B-921F-3C1D0DA99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D0455-7EBD-438C-B5E0-834BC88FB53B}"/>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6" name="Footer Placeholder 5">
            <a:extLst>
              <a:ext uri="{FF2B5EF4-FFF2-40B4-BE49-F238E27FC236}">
                <a16:creationId xmlns:a16="http://schemas.microsoft.com/office/drawing/2014/main" id="{0F288091-E95C-4482-B989-62B2402B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5DCCC-61F8-4173-95FB-2D12E64AA258}"/>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136527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4CDA-184E-4C1F-9C78-CEC899144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E00CB6-44AC-44DC-ABE9-CD1CC68A0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4A0B4-C682-481A-80E7-178FAAE3984C}"/>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5" name="Footer Placeholder 4">
            <a:extLst>
              <a:ext uri="{FF2B5EF4-FFF2-40B4-BE49-F238E27FC236}">
                <a16:creationId xmlns:a16="http://schemas.microsoft.com/office/drawing/2014/main" id="{8AB5ECD1-AA1C-4DEB-87FF-236CE9606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8FB1-A531-460F-8F1F-DA9DA5D3864E}"/>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315056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4DB719-9941-4B84-8525-8B5E1CFDD1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795645-2269-42A7-9BC0-049C0B8FCA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FF774-CB08-4A0E-800C-A46B6E7FF1A5}"/>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5" name="Footer Placeholder 4">
            <a:extLst>
              <a:ext uri="{FF2B5EF4-FFF2-40B4-BE49-F238E27FC236}">
                <a16:creationId xmlns:a16="http://schemas.microsoft.com/office/drawing/2014/main" id="{2A09BE17-390E-4BC0-95B7-669DE35B3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BF6D3-2149-479C-B858-4F38CDE32E71}"/>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72127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E2CD-190A-4A1D-8054-4933C66C2A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DF9672-8EEA-434B-98E1-62570D245D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C2B7BB-E3E3-4B3F-A21F-1281EE1CAB91}"/>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5" name="Footer Placeholder 4">
            <a:extLst>
              <a:ext uri="{FF2B5EF4-FFF2-40B4-BE49-F238E27FC236}">
                <a16:creationId xmlns:a16="http://schemas.microsoft.com/office/drawing/2014/main" id="{1F28003D-A494-41E1-9FA6-2E4997DFF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21666-DF14-4A78-8547-260D101F6428}"/>
              </a:ext>
            </a:extLst>
          </p:cNvPr>
          <p:cNvSpPr>
            <a:spLocks noGrp="1"/>
          </p:cNvSpPr>
          <p:nvPr>
            <p:ph type="sldNum" sz="quarter" idx="12"/>
          </p:nvPr>
        </p:nvSpPr>
        <p:spPr/>
        <p:txBody>
          <a:bodyPr/>
          <a:lstStyle/>
          <a:p>
            <a:fld id="{CEF5363B-C919-4CBC-B778-BEE2FD37D973}" type="slidenum">
              <a:rPr lang="en-US" smtClean="0"/>
              <a:t>‹#›</a:t>
            </a:fld>
            <a:endParaRPr lang="en-US"/>
          </a:p>
        </p:txBody>
      </p:sp>
      <p:pic>
        <p:nvPicPr>
          <p:cNvPr id="9" name="Picture 8">
            <a:extLst>
              <a:ext uri="{FF2B5EF4-FFF2-40B4-BE49-F238E27FC236}">
                <a16:creationId xmlns:a16="http://schemas.microsoft.com/office/drawing/2014/main" id="{C12E3B2E-3BAA-416D-98BF-81FE03E3E0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124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F6442-99C0-4269-8847-B47D9751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A0C81B-BEA7-484D-9BF8-05BAFB965243}"/>
              </a:ext>
            </a:extLst>
          </p:cNvPr>
          <p:cNvSpPr>
            <a:spLocks noGrp="1"/>
          </p:cNvSpPr>
          <p:nvPr>
            <p:ph idx="1"/>
          </p:nvPr>
        </p:nvSpPr>
        <p:spPr>
          <a:xfrm>
            <a:off x="276045" y="1043796"/>
            <a:ext cx="11783683" cy="5814204"/>
          </a:xfrm>
        </p:spPr>
        <p:txBody>
          <a:bodyPr/>
          <a:lstStyle>
            <a:lvl1pPr>
              <a:defRPr b="1">
                <a:effectLst>
                  <a:glow rad="76200">
                    <a:schemeClr val="bg1"/>
                  </a:glow>
                </a:effectLst>
              </a:defRPr>
            </a:lvl1pPr>
            <a:lvl2pPr marL="569913" indent="-228600">
              <a:buFont typeface="Calibri" panose="020F0502020204030204" pitchFamily="34" charset="0"/>
              <a:buChar char="−"/>
              <a:defRPr b="1">
                <a:effectLst>
                  <a:glow rad="76200">
                    <a:schemeClr val="bg1"/>
                  </a:glow>
                </a:effectLst>
              </a:defRPr>
            </a:lvl2pPr>
            <a:lvl3pPr marL="914400" indent="-228600">
              <a:defRPr b="1">
                <a:effectLst>
                  <a:glow rad="76200">
                    <a:schemeClr val="bg1"/>
                  </a:glow>
                </a:effectLst>
              </a:defRPr>
            </a:lvl3pPr>
            <a:lvl4pPr marL="1254125" indent="-228600">
              <a:buSzPct val="90000"/>
              <a:buFont typeface="Wingdings" panose="05000000000000000000" pitchFamily="2" charset="2"/>
              <a:buChar char="§"/>
              <a:defRPr b="1">
                <a:effectLst>
                  <a:glow rad="76200">
                    <a:schemeClr val="bg1"/>
                  </a:glow>
                </a:effectLst>
              </a:defRPr>
            </a:lvl4pPr>
            <a:lvl5pPr>
              <a:defRPr b="1">
                <a:effectLst>
                  <a:glow rad="762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396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EAC7E-4C4C-4010-8CF7-B1D2F4CB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A0C81B-BEA7-484D-9BF8-05BAFB965243}"/>
              </a:ext>
            </a:extLst>
          </p:cNvPr>
          <p:cNvSpPr>
            <a:spLocks noGrp="1"/>
          </p:cNvSpPr>
          <p:nvPr>
            <p:ph idx="1"/>
          </p:nvPr>
        </p:nvSpPr>
        <p:spPr>
          <a:xfrm>
            <a:off x="276045" y="2025444"/>
            <a:ext cx="11783683" cy="4832555"/>
          </a:xfrm>
        </p:spPr>
        <p:txBody>
          <a:bodyPr>
            <a:normAutofit/>
          </a:bodyPr>
          <a:lstStyle>
            <a:lvl1pPr marL="569913" indent="-569913">
              <a:buFont typeface="+mj-lt"/>
              <a:buAutoNum type="romanUcPeriod"/>
              <a:defRPr sz="3200" b="1">
                <a:effectLst>
                  <a:glow rad="76200">
                    <a:schemeClr val="bg1"/>
                  </a:glow>
                </a:effectLst>
              </a:defRPr>
            </a:lvl1pPr>
            <a:lvl2pPr marL="1081088" indent="-457200">
              <a:buFont typeface="+mj-lt"/>
              <a:buAutoNum type="alphaUcPeriod"/>
              <a:defRPr sz="2800" b="1">
                <a:effectLst>
                  <a:glow rad="76200">
                    <a:schemeClr val="bg1"/>
                  </a:glow>
                </a:effectLst>
              </a:defRPr>
            </a:lvl2pPr>
            <a:lvl3pPr marL="1484313" indent="-403225">
              <a:buFont typeface="+mj-lt"/>
              <a:buAutoNum type="arabicPeriod"/>
              <a:defRPr sz="2400" b="1">
                <a:effectLst>
                  <a:glow rad="76200">
                    <a:schemeClr val="bg1"/>
                  </a:glow>
                </a:effectLst>
              </a:defRPr>
            </a:lvl3pPr>
            <a:lvl4pPr>
              <a:defRPr sz="2000" b="1">
                <a:effectLst>
                  <a:glow rad="76200">
                    <a:schemeClr val="bg1"/>
                  </a:glow>
                </a:effectLst>
              </a:defRPr>
            </a:lvl4pPr>
            <a:lvl5pPr>
              <a:defRPr sz="2000" b="1">
                <a:effectLst>
                  <a:glow rad="762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15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1DBE-19D4-4639-8E83-22771DB52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EF606-F907-49AA-8B73-564689D15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A823B-FF97-43D4-B6F3-3D9DBE737DB9}"/>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5" name="Footer Placeholder 4">
            <a:extLst>
              <a:ext uri="{FF2B5EF4-FFF2-40B4-BE49-F238E27FC236}">
                <a16:creationId xmlns:a16="http://schemas.microsoft.com/office/drawing/2014/main" id="{0B5FF68D-98EF-46D1-A7EF-B1EF742F6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795A5-BB89-4C49-B372-634737B481A7}"/>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312017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6AEF-04F7-4F14-BC4F-EB698FA5D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3FF15-26C5-4E75-ABA9-FF5E506E05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8C905D-29C2-4CAD-9CF9-1B9188EDE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62264-2245-4E15-9B35-4630BA8526F6}"/>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6" name="Footer Placeholder 5">
            <a:extLst>
              <a:ext uri="{FF2B5EF4-FFF2-40B4-BE49-F238E27FC236}">
                <a16:creationId xmlns:a16="http://schemas.microsoft.com/office/drawing/2014/main" id="{9B50FF88-685D-4773-B6BA-0B1384842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3BF62-141F-42F1-9BA7-4949C1B284DC}"/>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398178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6728-D13B-43B3-8150-5314FF6BE8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9D9C62-8DEF-4282-8961-C3BE61F65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A273D-55AF-4959-A1FA-2A026A49C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5C4BB-71B8-4B74-8AC3-FF3F8F277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682A7-67D2-4BB2-9C9D-2C86BB950D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424A1-1DE8-4376-A6E2-857879920B57}"/>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8" name="Footer Placeholder 7">
            <a:extLst>
              <a:ext uri="{FF2B5EF4-FFF2-40B4-BE49-F238E27FC236}">
                <a16:creationId xmlns:a16="http://schemas.microsoft.com/office/drawing/2014/main" id="{56502F56-8293-45D8-A91D-2C3BE928C3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224499-6741-4C7B-A2FF-3C283FFD0D79}"/>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69629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969B-0257-4272-9737-A146D08A13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E70AF-A50B-4B60-9E62-94CBE755F3DE}"/>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4" name="Footer Placeholder 3">
            <a:extLst>
              <a:ext uri="{FF2B5EF4-FFF2-40B4-BE49-F238E27FC236}">
                <a16:creationId xmlns:a16="http://schemas.microsoft.com/office/drawing/2014/main" id="{89928479-A739-49E1-8347-803C93E65B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3776F4-FBB0-4905-8C86-83D673E76C34}"/>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160001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CB1F9-07AD-45CF-BE60-8B4ED9458AC4}"/>
              </a:ext>
            </a:extLst>
          </p:cNvPr>
          <p:cNvSpPr>
            <a:spLocks noGrp="1"/>
          </p:cNvSpPr>
          <p:nvPr>
            <p:ph type="dt" sz="half" idx="10"/>
          </p:nvPr>
        </p:nvSpPr>
        <p:spPr/>
        <p:txBody>
          <a:bodyPr/>
          <a:lstStyle/>
          <a:p>
            <a:fld id="{B95FCA34-A110-4185-B153-7D5823C6657C}" type="datetimeFigureOut">
              <a:rPr lang="en-US" smtClean="0"/>
              <a:t>6/23/2019</a:t>
            </a:fld>
            <a:endParaRPr lang="en-US"/>
          </a:p>
        </p:txBody>
      </p:sp>
      <p:sp>
        <p:nvSpPr>
          <p:cNvPr id="3" name="Footer Placeholder 2">
            <a:extLst>
              <a:ext uri="{FF2B5EF4-FFF2-40B4-BE49-F238E27FC236}">
                <a16:creationId xmlns:a16="http://schemas.microsoft.com/office/drawing/2014/main" id="{A508F2FE-BD0C-4D2B-AEDB-40D4C4E83E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6D5B6B-10DB-4E99-8D58-600DEA514666}"/>
              </a:ext>
            </a:extLst>
          </p:cNvPr>
          <p:cNvSpPr>
            <a:spLocks noGrp="1"/>
          </p:cNvSpPr>
          <p:nvPr>
            <p:ph type="sldNum" sz="quarter" idx="12"/>
          </p:nvPr>
        </p:nvSpPr>
        <p:spPr/>
        <p:txBody>
          <a:bodyPr/>
          <a:lstStyle/>
          <a:p>
            <a:fld id="{CEF5363B-C919-4CBC-B778-BEE2FD37D973}" type="slidenum">
              <a:rPr lang="en-US" smtClean="0"/>
              <a:t>‹#›</a:t>
            </a:fld>
            <a:endParaRPr lang="en-US"/>
          </a:p>
        </p:txBody>
      </p:sp>
    </p:spTree>
    <p:extLst>
      <p:ext uri="{BB962C8B-B14F-4D97-AF65-F5344CB8AC3E}">
        <p14:creationId xmlns:p14="http://schemas.microsoft.com/office/powerpoint/2010/main" val="293838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A42CB-0F00-4F07-91F6-5AD45D4F9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8216B-6968-4F7B-AB5B-C9FFA2942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7E914-1561-4F27-89CF-1E8175578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FCA34-A110-4185-B153-7D5823C6657C}" type="datetimeFigureOut">
              <a:rPr lang="en-US" smtClean="0"/>
              <a:t>6/23/2019</a:t>
            </a:fld>
            <a:endParaRPr lang="en-US"/>
          </a:p>
        </p:txBody>
      </p:sp>
      <p:sp>
        <p:nvSpPr>
          <p:cNvPr id="5" name="Footer Placeholder 4">
            <a:extLst>
              <a:ext uri="{FF2B5EF4-FFF2-40B4-BE49-F238E27FC236}">
                <a16:creationId xmlns:a16="http://schemas.microsoft.com/office/drawing/2014/main" id="{E5571238-13C4-4EDA-A457-A6FC3FF67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14DAF6-060A-4C93-9AF1-BFFAF70C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5363B-C919-4CBC-B778-BEE2FD37D973}" type="slidenum">
              <a:rPr lang="en-US" smtClean="0"/>
              <a:t>‹#›</a:t>
            </a:fld>
            <a:endParaRPr lang="en-US"/>
          </a:p>
        </p:txBody>
      </p:sp>
    </p:spTree>
    <p:extLst>
      <p:ext uri="{BB962C8B-B14F-4D97-AF65-F5344CB8AC3E}">
        <p14:creationId xmlns:p14="http://schemas.microsoft.com/office/powerpoint/2010/main" val="14153601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36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749CD7-3EF7-4A4B-AD1A-EF6A8321C24C}"/>
              </a:ext>
            </a:extLst>
          </p:cNvPr>
          <p:cNvSpPr>
            <a:spLocks noGrp="1"/>
          </p:cNvSpPr>
          <p:nvPr>
            <p:ph idx="1"/>
          </p:nvPr>
        </p:nvSpPr>
        <p:spPr>
          <a:xfrm>
            <a:off x="276045" y="2025444"/>
            <a:ext cx="11915955" cy="4832555"/>
          </a:xfrm>
        </p:spPr>
        <p:txBody>
          <a:bodyPr>
            <a:normAutofit/>
          </a:bodyPr>
          <a:lstStyle/>
          <a:p>
            <a:pPr>
              <a:buFont typeface="+mj-lt"/>
              <a:buAutoNum type="romanUcPeriod" startAt="2"/>
            </a:pPr>
            <a:r>
              <a:rPr lang="en-US" dirty="0"/>
              <a:t>The Joyful Assurance of Eternal Life Is </a:t>
            </a:r>
            <a:br>
              <a:rPr lang="en-US" dirty="0"/>
            </a:br>
            <a:r>
              <a:rPr lang="en-US" dirty="0"/>
              <a:t>Dependent upon Walking in the Light of His Word (1:5-2:27).</a:t>
            </a:r>
          </a:p>
          <a:p>
            <a:pPr lvl="1"/>
            <a:r>
              <a:rPr lang="en-US" dirty="0"/>
              <a:t>John begins by affirming that “God is light” (1:5).</a:t>
            </a:r>
          </a:p>
          <a:p>
            <a:pPr lvl="1"/>
            <a:r>
              <a:rPr lang="en-US" dirty="0"/>
              <a:t>Walking in the light requires a proper understanding of sin (1:6-2:2).</a:t>
            </a:r>
          </a:p>
          <a:p>
            <a:pPr lvl="2"/>
            <a:r>
              <a:rPr lang="en-US" dirty="0"/>
              <a:t>A Christian must recognize that sin is contrary the very nature of God (1:5-6).</a:t>
            </a:r>
          </a:p>
          <a:p>
            <a:pPr lvl="2"/>
            <a:r>
              <a:rPr lang="en-US" dirty="0"/>
              <a:t>A Christian must recognize that he is still going to sin (1:8, 10; 2:1).</a:t>
            </a:r>
          </a:p>
          <a:p>
            <a:pPr lvl="2"/>
            <a:r>
              <a:rPr lang="en-US" dirty="0"/>
              <a:t>A Christian must recognize the Advocate we have in Christ when we sin (2:1-2).</a:t>
            </a:r>
          </a:p>
          <a:p>
            <a:pPr lvl="2"/>
            <a:r>
              <a:rPr lang="en-US" dirty="0"/>
              <a:t>A Christian must recognize his personal responsibilities for dealing w/ sin (1:7, 9).</a:t>
            </a:r>
          </a:p>
          <a:p>
            <a:pPr lvl="2"/>
            <a:r>
              <a:rPr lang="en-US" dirty="0"/>
              <a:t>A Christian must recognize the tremendous blessing of forgiveness (1:7, 9; 2:1-2).</a:t>
            </a:r>
          </a:p>
          <a:p>
            <a:pPr lvl="1"/>
            <a:endParaRPr lang="en-US" dirty="0"/>
          </a:p>
        </p:txBody>
      </p:sp>
    </p:spTree>
    <p:extLst>
      <p:ext uri="{BB962C8B-B14F-4D97-AF65-F5344CB8AC3E}">
        <p14:creationId xmlns:p14="http://schemas.microsoft.com/office/powerpoint/2010/main" val="3258607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left)">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D9BD3E-593B-4E5E-9D2C-AD1A32EF58CF}"/>
              </a:ext>
            </a:extLst>
          </p:cNvPr>
          <p:cNvSpPr>
            <a:spLocks noGrp="1"/>
          </p:cNvSpPr>
          <p:nvPr>
            <p:ph idx="1"/>
          </p:nvPr>
        </p:nvSpPr>
        <p:spPr/>
        <p:txBody>
          <a:bodyPr>
            <a:normAutofit/>
          </a:bodyPr>
          <a:lstStyle/>
          <a:p>
            <a:r>
              <a:rPr lang="en-US" dirty="0"/>
              <a:t>Books in the “General Epistles”</a:t>
            </a:r>
          </a:p>
          <a:p>
            <a:pPr lvl="1"/>
            <a:r>
              <a:rPr lang="en-US" dirty="0"/>
              <a:t>Seven N.T. books: James, 1-2 Peter, 1-2-3 John, Jude</a:t>
            </a:r>
          </a:p>
          <a:p>
            <a:pPr lvl="1"/>
            <a:r>
              <a:rPr lang="en-US" dirty="0"/>
              <a:t>Typically addressed to a general audience (2 John and 3 John would be exceptions)</a:t>
            </a:r>
          </a:p>
          <a:p>
            <a:pPr lvl="1"/>
            <a:r>
              <a:rPr lang="en-US" dirty="0"/>
              <a:t>Named for their authors</a:t>
            </a:r>
          </a:p>
          <a:p>
            <a:pPr lvl="1"/>
            <a:r>
              <a:rPr lang="en-US" dirty="0"/>
              <a:t>Themes: Dealing with hardships, developing personal faith and living daily for the Lord</a:t>
            </a:r>
          </a:p>
          <a:p>
            <a:r>
              <a:rPr lang="en-US" dirty="0"/>
              <a:t>Author: The Apostle John, the son of Zebedee</a:t>
            </a:r>
          </a:p>
          <a:p>
            <a:pPr lvl="1"/>
            <a:r>
              <a:rPr lang="en-US" dirty="0"/>
              <a:t>Early Christians ascribed it to John (shortly after its time of writing)</a:t>
            </a:r>
          </a:p>
          <a:p>
            <a:pPr lvl="1"/>
            <a:r>
              <a:rPr lang="en-US" dirty="0"/>
              <a:t>The form and content match remarkably the gospel account written by John</a:t>
            </a:r>
          </a:p>
          <a:p>
            <a:pPr lvl="1"/>
            <a:r>
              <a:rPr lang="en-US" dirty="0"/>
              <a:t>According to tradition, John appears to have spent his last years in the city of Ephesus.</a:t>
            </a:r>
          </a:p>
          <a:p>
            <a:r>
              <a:rPr lang="en-US" dirty="0"/>
              <a:t>Date: Approx. 90-95 A.D.</a:t>
            </a:r>
          </a:p>
          <a:p>
            <a:pPr lvl="1"/>
            <a:r>
              <a:rPr lang="en-US" dirty="0"/>
              <a:t>John wrote 5 books of the New Testament (the gospel of John; 1, 2, 3 John; Revelation)</a:t>
            </a:r>
          </a:p>
          <a:p>
            <a:pPr lvl="1"/>
            <a:r>
              <a:rPr lang="en-US" dirty="0"/>
              <a:t>Chronologically, the closing documents of the New Testament</a:t>
            </a:r>
          </a:p>
          <a:p>
            <a:pPr lvl="1"/>
            <a:r>
              <a:rPr lang="en-US" dirty="0"/>
              <a:t>His writings appear to have all been written near the close of the first century</a:t>
            </a:r>
          </a:p>
        </p:txBody>
      </p:sp>
    </p:spTree>
    <p:extLst>
      <p:ext uri="{BB962C8B-B14F-4D97-AF65-F5344CB8AC3E}">
        <p14:creationId xmlns:p14="http://schemas.microsoft.com/office/powerpoint/2010/main" val="374717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fade">
                                      <p:cBhvr>
                                        <p:cTn id="5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DF63D-AAFE-472F-8542-F57B48D4ED86}"/>
              </a:ext>
            </a:extLst>
          </p:cNvPr>
          <p:cNvSpPr>
            <a:spLocks noGrp="1"/>
          </p:cNvSpPr>
          <p:nvPr>
            <p:ph idx="1"/>
          </p:nvPr>
        </p:nvSpPr>
        <p:spPr/>
        <p:txBody>
          <a:bodyPr>
            <a:normAutofit/>
          </a:bodyPr>
          <a:lstStyle/>
          <a:p>
            <a:r>
              <a:rPr lang="en-US" dirty="0"/>
              <a:t>Recipients of First John</a:t>
            </a:r>
          </a:p>
          <a:p>
            <a:pPr lvl="1"/>
            <a:r>
              <a:rPr lang="en-US" dirty="0"/>
              <a:t>Generally, Christians everywhere</a:t>
            </a:r>
          </a:p>
          <a:p>
            <a:pPr lvl="1"/>
            <a:r>
              <a:rPr lang="en-US"/>
              <a:t>Possibly </a:t>
            </a:r>
            <a:r>
              <a:rPr lang="en-US" dirty="0"/>
              <a:t>to circulate among churches in Asia Minor</a:t>
            </a:r>
          </a:p>
          <a:p>
            <a:pPr lvl="1"/>
            <a:r>
              <a:rPr lang="en-US" dirty="0"/>
              <a:t>Likely his own Gentile converts (2:1, 18; 3:7, 17; 4:4; 5:21)</a:t>
            </a:r>
          </a:p>
          <a:p>
            <a:r>
              <a:rPr lang="en-US" dirty="0"/>
              <a:t>Recipients of Second &amp; Third John</a:t>
            </a:r>
          </a:p>
          <a:p>
            <a:pPr lvl="1"/>
            <a:r>
              <a:rPr lang="en-US" dirty="0"/>
              <a:t>Second – “elect lady,” probably Christian woman</a:t>
            </a:r>
          </a:p>
          <a:p>
            <a:pPr lvl="1"/>
            <a:r>
              <a:rPr lang="en-US" dirty="0"/>
              <a:t>Third – “Gaius,” dependable &amp; hospitable man</a:t>
            </a:r>
          </a:p>
          <a:p>
            <a:pPr lvl="1"/>
            <a:r>
              <a:rPr lang="en-US" dirty="0"/>
              <a:t>Suggested as possible “cover letters” for First John </a:t>
            </a:r>
          </a:p>
          <a:p>
            <a:endParaRPr lang="en-US" dirty="0"/>
          </a:p>
        </p:txBody>
      </p:sp>
    </p:spTree>
    <p:extLst>
      <p:ext uri="{BB962C8B-B14F-4D97-AF65-F5344CB8AC3E}">
        <p14:creationId xmlns:p14="http://schemas.microsoft.com/office/powerpoint/2010/main" val="2978904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DF63D-AAFE-472F-8542-F57B48D4ED86}"/>
              </a:ext>
            </a:extLst>
          </p:cNvPr>
          <p:cNvSpPr>
            <a:spLocks noGrp="1"/>
          </p:cNvSpPr>
          <p:nvPr>
            <p:ph idx="1"/>
          </p:nvPr>
        </p:nvSpPr>
        <p:spPr/>
        <p:txBody>
          <a:bodyPr>
            <a:normAutofit/>
          </a:bodyPr>
          <a:lstStyle/>
          <a:p>
            <a:r>
              <a:rPr lang="en-US" dirty="0"/>
              <a:t>Similarity of First John to the Gospel of John</a:t>
            </a:r>
          </a:p>
          <a:p>
            <a:pPr lvl="1"/>
            <a:r>
              <a:rPr lang="en-US" dirty="0"/>
              <a:t>The form, content, style and vocabulary are very much alike</a:t>
            </a:r>
          </a:p>
          <a:p>
            <a:pPr lvl="1"/>
            <a:r>
              <a:rPr lang="en-US" dirty="0"/>
              <a:t>Many of the same concepts are emphasized: life, light, love, darkness, truth, know, etc.</a:t>
            </a:r>
          </a:p>
          <a:p>
            <a:pPr lvl="1"/>
            <a:r>
              <a:rPr lang="en-US" dirty="0"/>
              <a:t>Vivid contrasts: life and death, light and darkness, children of God and children of the devil, love of God and love of the world, righteousness and unrighteousness, etc. </a:t>
            </a:r>
          </a:p>
          <a:p>
            <a:pPr lvl="1"/>
            <a:r>
              <a:rPr lang="en-US" dirty="0"/>
              <a:t>Only writer to refer to Jesus as “the Word” (John 1:1, 14 + 1 John 1:1) and “the only begotten Son” (John 1:18; 3:16, 18 + 1 John 4:9)</a:t>
            </a:r>
          </a:p>
          <a:p>
            <a:pPr lvl="1"/>
            <a:r>
              <a:rPr lang="en-US" dirty="0"/>
              <a:t>The two books begin in a very similar way.</a:t>
            </a:r>
          </a:p>
          <a:p>
            <a:pPr lvl="1"/>
            <a:r>
              <a:rPr lang="en-US" dirty="0"/>
              <a:t>Even the purpose of the two books overlaps (John 20:30-31 + 1 John 1:4; 5:13)</a:t>
            </a:r>
          </a:p>
          <a:p>
            <a:r>
              <a:rPr lang="en-US" dirty="0"/>
              <a:t>Key Words</a:t>
            </a:r>
          </a:p>
          <a:p>
            <a:pPr lvl="1"/>
            <a:r>
              <a:rPr lang="en-US" dirty="0"/>
              <a:t>“know/known” (40 times)</a:t>
            </a:r>
          </a:p>
          <a:p>
            <a:pPr lvl="1"/>
            <a:r>
              <a:rPr lang="en-US" dirty="0"/>
              <a:t>“love/loves/loved/beloved” (51 times; 29 in 4:7-21)</a:t>
            </a:r>
          </a:p>
          <a:p>
            <a:pPr lvl="1"/>
            <a:r>
              <a:rPr lang="en-US" dirty="0"/>
              <a:t>“truth” (9 times) , “righteous(ness)” (8 times)</a:t>
            </a:r>
          </a:p>
          <a:p>
            <a:pPr lvl="1"/>
            <a:r>
              <a:rPr lang="en-US" dirty="0"/>
              <a:t>“little children” (9 times), “fellowship” (4 times)</a:t>
            </a:r>
          </a:p>
        </p:txBody>
      </p:sp>
    </p:spTree>
    <p:extLst>
      <p:ext uri="{BB962C8B-B14F-4D97-AF65-F5344CB8AC3E}">
        <p14:creationId xmlns:p14="http://schemas.microsoft.com/office/powerpoint/2010/main" val="1932573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500"/>
                                        <p:tgtEl>
                                          <p:spTgt spid="2">
                                            <p:txEl>
                                              <p:pRg st="10" end="10"/>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fade">
                                      <p:cBhvr>
                                        <p:cTn id="5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DF63D-AAFE-472F-8542-F57B48D4ED86}"/>
              </a:ext>
            </a:extLst>
          </p:cNvPr>
          <p:cNvSpPr>
            <a:spLocks noGrp="1"/>
          </p:cNvSpPr>
          <p:nvPr>
            <p:ph idx="1"/>
          </p:nvPr>
        </p:nvSpPr>
        <p:spPr/>
        <p:txBody>
          <a:bodyPr>
            <a:normAutofit/>
          </a:bodyPr>
          <a:lstStyle/>
          <a:p>
            <a:r>
              <a:rPr lang="en-US" dirty="0"/>
              <a:t>Threat of Incipient Gnosticism Was a Major Factor in the Writing of First John</a:t>
            </a:r>
          </a:p>
          <a:p>
            <a:pPr lvl="1"/>
            <a:r>
              <a:rPr lang="en-US" dirty="0"/>
              <a:t>Gnosticism was full-blown in 2</a:t>
            </a:r>
            <a:r>
              <a:rPr lang="en-US" baseline="30000" dirty="0"/>
              <a:t>nd</a:t>
            </a:r>
            <a:r>
              <a:rPr lang="en-US" dirty="0"/>
              <a:t> century but elements of it were building in 1</a:t>
            </a:r>
            <a:r>
              <a:rPr lang="en-US" baseline="30000" dirty="0"/>
              <a:t>st</a:t>
            </a:r>
            <a:r>
              <a:rPr lang="en-US" dirty="0"/>
              <a:t> century</a:t>
            </a:r>
          </a:p>
          <a:p>
            <a:pPr lvl="1"/>
            <a:r>
              <a:rPr lang="en-US" dirty="0"/>
              <a:t>The basic premise of the Gnostics was that all matter is evil, but the spirit is good; therefore, matter and spirit cannot be associated with one another</a:t>
            </a:r>
          </a:p>
          <a:p>
            <a:pPr lvl="2"/>
            <a:r>
              <a:rPr lang="en-US" sz="2200" dirty="0"/>
              <a:t>To escape the evils of matter and enter the spirit realm required superior “knowledge”</a:t>
            </a:r>
          </a:p>
          <a:p>
            <a:pPr lvl="2"/>
            <a:r>
              <a:rPr lang="en-US" sz="2200" dirty="0"/>
              <a:t>It required a superior knowledge, which only the Gnostics possessed</a:t>
            </a:r>
          </a:p>
          <a:p>
            <a:pPr lvl="2"/>
            <a:r>
              <a:rPr lang="en-US" sz="2200" dirty="0"/>
              <a:t>The Greek word for “knowledge” is </a:t>
            </a:r>
            <a:r>
              <a:rPr lang="en-US" sz="2200" i="1" dirty="0"/>
              <a:t>gnosis</a:t>
            </a:r>
          </a:p>
          <a:p>
            <a:pPr lvl="2"/>
            <a:r>
              <a:rPr lang="en-US" sz="2200" dirty="0"/>
              <a:t>They claimed to possess and to impart the only superior knowledge that could save</a:t>
            </a:r>
          </a:p>
        </p:txBody>
      </p:sp>
    </p:spTree>
    <p:extLst>
      <p:ext uri="{BB962C8B-B14F-4D97-AF65-F5344CB8AC3E}">
        <p14:creationId xmlns:p14="http://schemas.microsoft.com/office/powerpoint/2010/main" val="2031330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DF63D-AAFE-472F-8542-F57B48D4ED86}"/>
              </a:ext>
            </a:extLst>
          </p:cNvPr>
          <p:cNvSpPr>
            <a:spLocks noGrp="1"/>
          </p:cNvSpPr>
          <p:nvPr>
            <p:ph idx="1"/>
          </p:nvPr>
        </p:nvSpPr>
        <p:spPr/>
        <p:txBody>
          <a:bodyPr>
            <a:normAutofit/>
          </a:bodyPr>
          <a:lstStyle/>
          <a:p>
            <a:r>
              <a:rPr lang="en-US" dirty="0"/>
              <a:t>Threat of Incipient Gnosticism Was a Major Factor in the Writing of First John</a:t>
            </a:r>
          </a:p>
          <a:p>
            <a:pPr lvl="1"/>
            <a:r>
              <a:rPr lang="en-US" dirty="0"/>
              <a:t>Sharp point of conflict between this philosophy and the person of Christ</a:t>
            </a:r>
          </a:p>
          <a:p>
            <a:pPr lvl="2"/>
            <a:r>
              <a:rPr lang="en-US" sz="2200" dirty="0"/>
              <a:t>Claimed that a pure God could not inhabit a material body, which was pure evil</a:t>
            </a:r>
          </a:p>
          <a:p>
            <a:pPr lvl="2"/>
            <a:r>
              <a:rPr lang="en-US" sz="2200" dirty="0"/>
              <a:t>Two theories formed in response to this conflict in their philosophy:</a:t>
            </a:r>
          </a:p>
          <a:p>
            <a:pPr lvl="3"/>
            <a:r>
              <a:rPr lang="en-US" sz="2200" dirty="0"/>
              <a:t>Docetism (from the Greek word </a:t>
            </a:r>
            <a:r>
              <a:rPr lang="en-US" sz="2200" i="1" dirty="0" err="1"/>
              <a:t>dokeo</a:t>
            </a:r>
            <a:r>
              <a:rPr lang="en-US" sz="2200" dirty="0"/>
              <a:t>, meaning “to seem”) held that Christ never inhabited a human body but only appeared so – denied the humanity of Jesus</a:t>
            </a:r>
          </a:p>
          <a:p>
            <a:pPr lvl="3"/>
            <a:r>
              <a:rPr lang="en-US" sz="2200" dirty="0" err="1"/>
              <a:t>Cerinthianism</a:t>
            </a:r>
            <a:r>
              <a:rPr lang="en-US" sz="2200" dirty="0"/>
              <a:t> (from Cerinthus, its leading advocate) held that the Christ only inhabited the human body of Jesus when he was baptized, and then it left him before he died on the cross – denied the deity of Jesus.</a:t>
            </a:r>
          </a:p>
          <a:p>
            <a:pPr lvl="2"/>
            <a:r>
              <a:rPr lang="en-US" sz="2200" dirty="0"/>
              <a:t>Thus, John strongly emphasizes the humanity and the deity of Jesus (1:1-3; 2:22; 4:2-3)</a:t>
            </a:r>
          </a:p>
          <a:p>
            <a:pPr lvl="1"/>
            <a:r>
              <a:rPr lang="en-US" dirty="0"/>
              <a:t>Sharp point of conflict between this philosophy and Christian morality</a:t>
            </a:r>
          </a:p>
          <a:p>
            <a:pPr lvl="2"/>
            <a:r>
              <a:rPr lang="en-US" sz="2200" dirty="0"/>
              <a:t>Many Gnostics insisted that the spirit of the person was detached from the human body</a:t>
            </a:r>
          </a:p>
          <a:p>
            <a:pPr lvl="3"/>
            <a:r>
              <a:rPr lang="en-US" sz="2200" dirty="0"/>
              <a:t>Therefore, the spirit could be kept entirely pure, regardless of what the body did</a:t>
            </a:r>
          </a:p>
          <a:p>
            <a:pPr lvl="3"/>
            <a:r>
              <a:rPr lang="en-US" sz="2200" dirty="0"/>
              <a:t>The person was free to indulge in all forms of unrestrained evil and indulgence</a:t>
            </a:r>
          </a:p>
          <a:p>
            <a:pPr lvl="2"/>
            <a:r>
              <a:rPr lang="en-US" sz="2200" dirty="0"/>
              <a:t>Thus, John strongly emphasizes doing righteousness and avoiding sin (3:3-9)</a:t>
            </a:r>
          </a:p>
        </p:txBody>
      </p:sp>
    </p:spTree>
    <p:extLst>
      <p:ext uri="{BB962C8B-B14F-4D97-AF65-F5344CB8AC3E}">
        <p14:creationId xmlns:p14="http://schemas.microsoft.com/office/powerpoint/2010/main" val="3063712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DF63D-AAFE-472F-8542-F57B48D4ED86}"/>
              </a:ext>
            </a:extLst>
          </p:cNvPr>
          <p:cNvSpPr>
            <a:spLocks noGrp="1"/>
          </p:cNvSpPr>
          <p:nvPr>
            <p:ph idx="1"/>
          </p:nvPr>
        </p:nvSpPr>
        <p:spPr>
          <a:xfrm>
            <a:off x="276045" y="1181528"/>
            <a:ext cx="11783683" cy="5676472"/>
          </a:xfrm>
        </p:spPr>
        <p:txBody>
          <a:bodyPr>
            <a:normAutofit/>
          </a:bodyPr>
          <a:lstStyle/>
          <a:p>
            <a:pPr marL="0" indent="0" algn="ctr">
              <a:buNone/>
            </a:pPr>
            <a:r>
              <a:rPr lang="en-US" sz="3600" u="sng" dirty="0"/>
              <a:t>Theme of First John</a:t>
            </a:r>
            <a:r>
              <a:rPr lang="en-US" sz="3600" dirty="0"/>
              <a:t>:</a:t>
            </a:r>
          </a:p>
          <a:p>
            <a:pPr marL="0" indent="0" algn="ctr">
              <a:buNone/>
            </a:pPr>
            <a:r>
              <a:rPr lang="en-US" sz="3600" dirty="0"/>
              <a:t>The Christian has joyful assurance of eternal life</a:t>
            </a:r>
            <a:br>
              <a:rPr lang="en-US" sz="3600" dirty="0"/>
            </a:br>
            <a:r>
              <a:rPr lang="en-US" sz="3600" dirty="0"/>
              <a:t>through Jesus Christ, the Son of God (1:4; 5:13). </a:t>
            </a:r>
          </a:p>
        </p:txBody>
      </p:sp>
    </p:spTree>
    <p:extLst>
      <p:ext uri="{BB962C8B-B14F-4D97-AF65-F5344CB8AC3E}">
        <p14:creationId xmlns:p14="http://schemas.microsoft.com/office/powerpoint/2010/main" val="618057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49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749CD7-3EF7-4A4B-AD1A-EF6A8321C24C}"/>
              </a:ext>
            </a:extLst>
          </p:cNvPr>
          <p:cNvSpPr>
            <a:spLocks noGrp="1"/>
          </p:cNvSpPr>
          <p:nvPr>
            <p:ph idx="1"/>
          </p:nvPr>
        </p:nvSpPr>
        <p:spPr/>
        <p:txBody>
          <a:bodyPr/>
          <a:lstStyle/>
          <a:p>
            <a:r>
              <a:rPr lang="en-US" dirty="0"/>
              <a:t>The Joyful Assurance of Eternal Life Is </a:t>
            </a:r>
            <a:br>
              <a:rPr lang="en-US" dirty="0"/>
            </a:br>
            <a:r>
              <a:rPr lang="en-US" dirty="0"/>
              <a:t>Founded upon Fellowship With Jesus Christ (1:1-4).</a:t>
            </a:r>
          </a:p>
          <a:p>
            <a:pPr lvl="1"/>
            <a:r>
              <a:rPr lang="en-US" dirty="0"/>
              <a:t>The knowledge of Jesus Christ is absolutely certain (1:1-3a).</a:t>
            </a:r>
          </a:p>
          <a:p>
            <a:pPr lvl="1"/>
            <a:r>
              <a:rPr lang="en-US" dirty="0"/>
              <a:t>The fellowship with Jesus Christ is absolutely assured (1:3b-4).</a:t>
            </a:r>
          </a:p>
          <a:p>
            <a:endParaRPr lang="en-US" dirty="0"/>
          </a:p>
        </p:txBody>
      </p:sp>
    </p:spTree>
    <p:extLst>
      <p:ext uri="{BB962C8B-B14F-4D97-AF65-F5344CB8AC3E}">
        <p14:creationId xmlns:p14="http://schemas.microsoft.com/office/powerpoint/2010/main" val="3559423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793</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10</cp:revision>
  <dcterms:created xsi:type="dcterms:W3CDTF">2019-06-22T20:45:21Z</dcterms:created>
  <dcterms:modified xsi:type="dcterms:W3CDTF">2019-06-23T12:41:45Z</dcterms:modified>
</cp:coreProperties>
</file>