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064EB-82A3-43CF-9B5C-6CD786B97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0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4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F5A18-2EFF-4DE9-AAED-1AEB1FE72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69221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2" y="1692068"/>
            <a:ext cx="8694812" cy="507455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88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9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8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9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6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798B-1525-4B0C-A6FC-938642F16C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24B1-BD0D-4ED9-B867-78482F5EF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2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E09736-582E-421C-B599-6F26287D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0AF34F-1479-475A-835D-A03952450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237A9B4-3D45-46BF-9481-3B5BD5C7730E}"/>
              </a:ext>
            </a:extLst>
          </p:cNvPr>
          <p:cNvSpPr/>
          <p:nvPr/>
        </p:nvSpPr>
        <p:spPr>
          <a:xfrm>
            <a:off x="4761781" y="4201064"/>
            <a:ext cx="120770" cy="1207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7B89A-9A81-4612-972A-207CC6E7F7BE}"/>
              </a:ext>
            </a:extLst>
          </p:cNvPr>
          <p:cNvSpPr txBox="1"/>
          <p:nvPr/>
        </p:nvSpPr>
        <p:spPr>
          <a:xfrm>
            <a:off x="4244196" y="3778370"/>
            <a:ext cx="11559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Jericho </a:t>
            </a:r>
          </a:p>
        </p:txBody>
      </p:sp>
    </p:spTree>
    <p:extLst>
      <p:ext uri="{BB962C8B-B14F-4D97-AF65-F5344CB8AC3E}">
        <p14:creationId xmlns:p14="http://schemas.microsoft.com/office/powerpoint/2010/main" val="1545773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790814"/>
          </a:xfrm>
        </p:spPr>
        <p:txBody>
          <a:bodyPr>
            <a:normAutofit/>
          </a:bodyPr>
          <a:lstStyle/>
          <a:p>
            <a:r>
              <a:rPr lang="en-US" dirty="0"/>
              <a:t>We Learn What Biblical GRACE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1811215"/>
            <a:ext cx="8758069" cy="51120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BEFORE giving the instructions about what to DO, God told Joshua that it was a GIFT (Josh. 6:2)</a:t>
            </a:r>
          </a:p>
          <a:p>
            <a:r>
              <a:rPr lang="en-US" dirty="0"/>
              <a:t>The city was a GIFT of God—by His GRACE they would possess it (Ex. 6:8; Deut. 6:10-11)</a:t>
            </a:r>
          </a:p>
          <a:p>
            <a:r>
              <a:rPr lang="en-US" dirty="0"/>
              <a:t>The possession of His GIFT was conditional &amp; required OBEDIENCE to His instructions</a:t>
            </a:r>
          </a:p>
          <a:p>
            <a:r>
              <a:rPr lang="en-US" dirty="0"/>
              <a:t>Can a GIFT from God actually require ACTION/WORK on our part to receive?</a:t>
            </a:r>
          </a:p>
          <a:p>
            <a:pPr lvl="1"/>
            <a:r>
              <a:rPr lang="en-US" dirty="0"/>
              <a:t>Our DAILY BREAD is a GIFT of God (Matt. 6:11) that requires work (2 Thess. 3:10)</a:t>
            </a:r>
          </a:p>
          <a:p>
            <a:pPr lvl="1"/>
            <a:r>
              <a:rPr lang="en-US" dirty="0"/>
              <a:t>Our SALVATION is a GIFT of God (Eph. 2:5, 8-10) that requires work (Mark 16:16; Luke 13:3; John 3:5; Heb. 5:9; James 2:14-26)</a:t>
            </a:r>
          </a:p>
          <a:p>
            <a:r>
              <a:rPr lang="en-US" dirty="0"/>
              <a:t>Biblical grace is a gift from God which requires action on man’s part to secure</a:t>
            </a:r>
          </a:p>
        </p:txBody>
      </p:sp>
    </p:spTree>
    <p:extLst>
      <p:ext uri="{BB962C8B-B14F-4D97-AF65-F5344CB8AC3E}">
        <p14:creationId xmlns:p14="http://schemas.microsoft.com/office/powerpoint/2010/main" val="2128885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790814"/>
          </a:xfrm>
        </p:spPr>
        <p:txBody>
          <a:bodyPr>
            <a:normAutofit/>
          </a:bodyPr>
          <a:lstStyle/>
          <a:p>
            <a:r>
              <a:rPr lang="en-US" dirty="0"/>
              <a:t>We Learn What Biblical FAITH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1811215"/>
            <a:ext cx="8758069" cy="5112099"/>
          </a:xfrm>
        </p:spPr>
        <p:txBody>
          <a:bodyPr>
            <a:normAutofit/>
          </a:bodyPr>
          <a:lstStyle/>
          <a:p>
            <a:r>
              <a:rPr lang="en-US" dirty="0"/>
              <a:t>The events at Jericho are summarized in Hebrews 11:30</a:t>
            </a:r>
          </a:p>
          <a:p>
            <a:r>
              <a:rPr lang="en-US" dirty="0"/>
              <a:t>Biblical faith is wholeheartedly accepting what God says because God says it (cf. Isa. 55:8-9)</a:t>
            </a:r>
          </a:p>
          <a:p>
            <a:pPr lvl="1"/>
            <a:r>
              <a:rPr lang="en-US" dirty="0"/>
              <a:t>Israelites saving their firstborn during the Passover may have been non-sensical to man (Ex. 12:1-14)</a:t>
            </a:r>
          </a:p>
          <a:p>
            <a:pPr lvl="1"/>
            <a:r>
              <a:rPr lang="en-US" dirty="0"/>
              <a:t>Israelites being saved during the plague of fiery serpents may have been non-sensical to man (Num. 21:4-9)</a:t>
            </a:r>
          </a:p>
          <a:p>
            <a:pPr lvl="1"/>
            <a:r>
              <a:rPr lang="en-US" dirty="0"/>
              <a:t>Naaman being saved from leprosy may have been non-sensical to man (2 Kgs. 5:1-14)</a:t>
            </a:r>
          </a:p>
          <a:p>
            <a:pPr lvl="1"/>
            <a:r>
              <a:rPr lang="en-US" dirty="0"/>
              <a:t>Modern man being saved from sins through baptism may seem non-sensical to man </a:t>
            </a:r>
          </a:p>
          <a:p>
            <a:pPr lvl="1"/>
            <a:r>
              <a:rPr lang="en-US" dirty="0"/>
              <a:t>Marching around city walls for seven days to win a battle may have been non-sensical to man (Josh. 6:1-25)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28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790814"/>
          </a:xfrm>
        </p:spPr>
        <p:txBody>
          <a:bodyPr>
            <a:normAutofit/>
          </a:bodyPr>
          <a:lstStyle/>
          <a:p>
            <a:r>
              <a:rPr lang="en-US" dirty="0"/>
              <a:t>We Learn What Biblical FAITH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1811215"/>
            <a:ext cx="8758069" cy="5112099"/>
          </a:xfrm>
        </p:spPr>
        <p:txBody>
          <a:bodyPr>
            <a:normAutofit/>
          </a:bodyPr>
          <a:lstStyle/>
          <a:p>
            <a:r>
              <a:rPr lang="en-US" dirty="0"/>
              <a:t>Biblical faith has three equally essential components:</a:t>
            </a:r>
          </a:p>
          <a:p>
            <a:pPr lvl="1"/>
            <a:r>
              <a:rPr lang="en-US" dirty="0"/>
              <a:t>Firm conviction (Rom. 4:21),</a:t>
            </a:r>
          </a:p>
          <a:p>
            <a:pPr lvl="1"/>
            <a:r>
              <a:rPr lang="en-US" dirty="0"/>
              <a:t>Trustful surrender (Luke 9:23),</a:t>
            </a:r>
          </a:p>
          <a:p>
            <a:pPr lvl="1"/>
            <a:r>
              <a:rPr lang="en-US" dirty="0"/>
              <a:t>And obedience (Heb. 11; John 3:36)</a:t>
            </a:r>
          </a:p>
          <a:p>
            <a:r>
              <a:rPr lang="en-US" dirty="0"/>
              <a:t> Biblical faith includes &amp; involves personal obedience</a:t>
            </a:r>
          </a:p>
          <a:p>
            <a:pPr lvl="1"/>
            <a:r>
              <a:rPr lang="en-US" dirty="0"/>
              <a:t>The first generation of Israelites did not enter the Promised Land due to “unbelief” or being “disobedient” (Heb. 3:18-19)</a:t>
            </a:r>
          </a:p>
          <a:p>
            <a:pPr lvl="1"/>
            <a:r>
              <a:rPr lang="en-US" dirty="0"/>
              <a:t>The second generation entered the Promised Land by obeying the commands at Jericho (Heb. 11:30)</a:t>
            </a:r>
          </a:p>
          <a:p>
            <a:pPr lvl="1"/>
            <a:r>
              <a:rPr lang="en-US" dirty="0"/>
              <a:t>Biblical faith is confident and complete trust in God that prompts immediate action/response</a:t>
            </a:r>
          </a:p>
        </p:txBody>
      </p:sp>
    </p:spTree>
    <p:extLst>
      <p:ext uri="{BB962C8B-B14F-4D97-AF65-F5344CB8AC3E}">
        <p14:creationId xmlns:p14="http://schemas.microsoft.com/office/powerpoint/2010/main" val="666073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7573-CDEC-4EB9-84BE-413EFA7B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1" y="897309"/>
            <a:ext cx="8694811" cy="790814"/>
          </a:xfrm>
        </p:spPr>
        <p:txBody>
          <a:bodyPr>
            <a:normAutofit/>
          </a:bodyPr>
          <a:lstStyle/>
          <a:p>
            <a:r>
              <a:rPr lang="en-US" dirty="0"/>
              <a:t>We Learn What Biblical OBEDIENCE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151-9013-4E7D-844D-AB3914D0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1" y="1811215"/>
            <a:ext cx="8712229" cy="5112099"/>
          </a:xfrm>
        </p:spPr>
        <p:txBody>
          <a:bodyPr>
            <a:noAutofit/>
          </a:bodyPr>
          <a:lstStyle/>
          <a:p>
            <a:r>
              <a:rPr lang="en-US" sz="2400" dirty="0"/>
              <a:t>Biblical Obedience Requires STEPPING OUT FROM THE CROWD (Josh. 2:1-24; 6:17, 22-23, 25; Heb. 11:31; Jas. 2:25)</a:t>
            </a:r>
          </a:p>
          <a:p>
            <a:r>
              <a:rPr lang="en-US" sz="2400" dirty="0"/>
              <a:t>Biblical Obedience Requires LISTENING (6:2, 6, 7, 10; Rom. 10:17)</a:t>
            </a:r>
          </a:p>
          <a:p>
            <a:r>
              <a:rPr lang="en-US" sz="2400" dirty="0"/>
              <a:t>Biblical Obedience Requires ATTENTION TO DETAIL (Josh. 6:1-16)</a:t>
            </a:r>
          </a:p>
          <a:p>
            <a:r>
              <a:rPr lang="en-US" sz="2400" dirty="0"/>
              <a:t>Biblical Obedience Requires PROPER ORDER </a:t>
            </a:r>
          </a:p>
          <a:p>
            <a:pPr lvl="1"/>
            <a:r>
              <a:rPr lang="en-US" dirty="0"/>
              <a:t>The order in which they marched (6:4, 9, 13)</a:t>
            </a:r>
          </a:p>
          <a:p>
            <a:pPr lvl="1"/>
            <a:r>
              <a:rPr lang="en-US" dirty="0"/>
              <a:t>The order in which they shouted (6:5 + 6:10, 16, 20)</a:t>
            </a:r>
          </a:p>
          <a:p>
            <a:r>
              <a:rPr lang="en-US" sz="2400" dirty="0"/>
              <a:t>Biblical Obedience Requires CONSISTENT &amp; REPEATED PRACTICE (6:14)</a:t>
            </a:r>
          </a:p>
          <a:p>
            <a:r>
              <a:rPr lang="en-US" sz="2400" dirty="0"/>
              <a:t>Biblical Obedience Cannot Tolerate DISOBEDIENCE (6:18-19 + 7:11, 15, 20-21)</a:t>
            </a:r>
          </a:p>
          <a:p>
            <a:r>
              <a:rPr lang="en-US" sz="2400" dirty="0"/>
              <a:t>Do EXACTLY what God commands &amp; EVERYTHING God commands</a:t>
            </a:r>
          </a:p>
        </p:txBody>
      </p:sp>
    </p:spTree>
    <p:extLst>
      <p:ext uri="{BB962C8B-B14F-4D97-AF65-F5344CB8AC3E}">
        <p14:creationId xmlns:p14="http://schemas.microsoft.com/office/powerpoint/2010/main" val="224179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508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We Learn What Biblical GRACE Is</vt:lpstr>
      <vt:lpstr>We Learn What Biblical FAITH Is</vt:lpstr>
      <vt:lpstr>We Learn What Biblical FAITH Is</vt:lpstr>
      <vt:lpstr>We Learn What Biblical OBEDIENCE 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2018-06-14T18:42:29Z</dcterms:created>
  <dcterms:modified xsi:type="dcterms:W3CDTF">2018-06-18T22:12:43Z</dcterms:modified>
</cp:coreProperties>
</file>