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2D2C2-A9F2-4F6D-8BDA-61F4971D5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5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3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92DE6D-F360-4484-948F-4360EB822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3401D-E8EF-4C1E-AE58-8BC2A01374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471FC1-2A9D-4F3F-AE75-7B2C0B97DF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8" y="2315910"/>
            <a:ext cx="8993914" cy="4542090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 marL="1255713" indent="-228600">
              <a:buSzPct val="90000"/>
              <a:buFont typeface="Wingdings" panose="05000000000000000000" pitchFamily="2" charset="2"/>
              <a:buChar char=""/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6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8" y="2290273"/>
            <a:ext cx="8993914" cy="170915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B63BD-6027-4AFC-A585-C95EFD572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04"/>
          <a:stretch/>
        </p:blipFill>
        <p:spPr>
          <a:xfrm>
            <a:off x="0" y="0"/>
            <a:ext cx="9144000" cy="22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9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8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E487-D866-43C8-92F3-4AA0513002A5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11D5-E178-45EA-928D-168AF5F9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7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736F8-A99A-4B0A-90E8-1C93AC98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2311878"/>
            <a:ext cx="8946399" cy="4546121"/>
          </a:xfrm>
        </p:spPr>
        <p:txBody>
          <a:bodyPr>
            <a:normAutofit/>
          </a:bodyPr>
          <a:lstStyle/>
          <a:p>
            <a:r>
              <a:rPr lang="en-US" dirty="0"/>
              <a:t>Binding together is God’s will for us (John 17:20-21)</a:t>
            </a:r>
            <a:endParaRPr lang="en-US" sz="4000" dirty="0"/>
          </a:p>
          <a:p>
            <a:r>
              <a:rPr lang="en-US" dirty="0"/>
              <a:t>Binding together requires giving our all to our God</a:t>
            </a:r>
            <a:endParaRPr lang="en-US" sz="4000" dirty="0"/>
          </a:p>
          <a:p>
            <a:r>
              <a:rPr lang="en-US" dirty="0"/>
              <a:t>Binding together requires giving our all to our brethren</a:t>
            </a:r>
            <a:endParaRPr lang="en-US" sz="4000" dirty="0"/>
          </a:p>
          <a:p>
            <a:r>
              <a:rPr lang="en-US" dirty="0"/>
              <a:t>“Please let there be no strife between you and me…for we are brethren” (Gen. 13:8)</a:t>
            </a:r>
            <a:endParaRPr lang="en-US" sz="4000" dirty="0"/>
          </a:p>
          <a:p>
            <a:r>
              <a:rPr lang="en-US" dirty="0"/>
              <a:t>How can we do that today?</a:t>
            </a:r>
            <a:endParaRPr lang="en-US" sz="4000" dirty="0"/>
          </a:p>
          <a:p>
            <a:r>
              <a:rPr lang="en-US" dirty="0"/>
              <a:t>Saying what OTHERS need to do is saying </a:t>
            </a:r>
            <a:br>
              <a:rPr lang="en-US" dirty="0"/>
            </a:br>
            <a:r>
              <a:rPr lang="en-US" dirty="0"/>
              <a:t>what I/YOU/EACH/ALL need to do!!! </a:t>
            </a:r>
            <a:br>
              <a:rPr lang="en-US" dirty="0"/>
            </a:br>
            <a:r>
              <a:rPr lang="en-US" sz="3200" dirty="0"/>
              <a:t>= PERSONAL RESPONSIBILITY!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EDD4E-D08B-45ED-984F-6F2BA3C21778}"/>
              </a:ext>
            </a:extLst>
          </p:cNvPr>
          <p:cNvSpPr/>
          <p:nvPr/>
        </p:nvSpPr>
        <p:spPr>
          <a:xfrm>
            <a:off x="1906438" y="1207698"/>
            <a:ext cx="1992702" cy="32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0CBBE-9DD0-400F-8B3E-B3178079B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F07B2-7FBA-4B7A-9D84-F94A90989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9"/>
          <a:stretch/>
        </p:blipFill>
        <p:spPr>
          <a:xfrm>
            <a:off x="0" y="2130724"/>
            <a:ext cx="9144000" cy="47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31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80C30-5F0E-4170-B359-78D5CC07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18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7F6F96-2527-408F-BDFB-EBAA1DCF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2238517"/>
            <a:ext cx="8993914" cy="1709159"/>
          </a:xfrm>
        </p:spPr>
        <p:txBody>
          <a:bodyPr>
            <a:normAutofit fontScale="92500"/>
          </a:bodyPr>
          <a:lstStyle/>
          <a:p>
            <a:r>
              <a:rPr lang="en-US" dirty="0"/>
              <a:t>Stronger together than separate (</a:t>
            </a:r>
            <a:r>
              <a:rPr lang="en-US" dirty="0" err="1"/>
              <a:t>Ecc</a:t>
            </a:r>
            <a:r>
              <a:rPr lang="en-US" dirty="0"/>
              <a:t>. 4:12)</a:t>
            </a:r>
          </a:p>
          <a:p>
            <a:r>
              <a:rPr lang="en-US" dirty="0"/>
              <a:t>More resistant to enemy together (1 Pet. 5:8-9; Eph. 6:10-18)</a:t>
            </a:r>
          </a:p>
          <a:p>
            <a:r>
              <a:rPr lang="en-US" dirty="0"/>
              <a:t>Able to do more together than apart (Phil. 1:27)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60664-5D51-4434-93CC-00DDF1558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3" b="30131"/>
          <a:stretch/>
        </p:blipFill>
        <p:spPr>
          <a:xfrm>
            <a:off x="0" y="3853909"/>
            <a:ext cx="9144000" cy="911794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B6CF68-E210-436D-AFA0-D81B31547B66}"/>
              </a:ext>
            </a:extLst>
          </p:cNvPr>
          <p:cNvSpPr txBox="1">
            <a:spLocks/>
          </p:cNvSpPr>
          <p:nvPr/>
        </p:nvSpPr>
        <p:spPr>
          <a:xfrm>
            <a:off x="91216" y="4745923"/>
            <a:ext cx="8993914" cy="54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Eph. 4:3; Rom. 12:18; 14:19; 1 Thess. 5:13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54FE6BB-4139-41B7-8C09-05BE682E6C91}"/>
              </a:ext>
            </a:extLst>
          </p:cNvPr>
          <p:cNvSpPr txBox="1">
            <a:spLocks/>
          </p:cNvSpPr>
          <p:nvPr/>
        </p:nvSpPr>
        <p:spPr>
          <a:xfrm>
            <a:off x="96970" y="6295795"/>
            <a:ext cx="8993914" cy="54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John 17:20-23; 1 Cor. 1:10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42A7E-167D-46C3-8A03-597FE73F0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2" b="8553"/>
          <a:stretch/>
        </p:blipFill>
        <p:spPr>
          <a:xfrm>
            <a:off x="0" y="5477769"/>
            <a:ext cx="9144000" cy="8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1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736F8-A99A-4B0A-90E8-1C93AC98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Christians at PBL are not bound together:</a:t>
            </a:r>
          </a:p>
          <a:p>
            <a:pPr lvl="1"/>
            <a:r>
              <a:rPr lang="en-US" sz="2800" dirty="0"/>
              <a:t>Who is to blame?  </a:t>
            </a:r>
          </a:p>
          <a:p>
            <a:pPr lvl="1"/>
            <a:r>
              <a:rPr lang="en-US" sz="2800" dirty="0"/>
              <a:t>Who is responsible?</a:t>
            </a:r>
          </a:p>
          <a:p>
            <a:r>
              <a:rPr lang="en-US" dirty="0"/>
              <a:t>God wants “no divisions” among His people. </a:t>
            </a:r>
          </a:p>
          <a:p>
            <a:pPr lvl="1"/>
            <a:r>
              <a:rPr lang="en-US" sz="2800" dirty="0"/>
              <a:t>Are you contributing (even a little)?</a:t>
            </a:r>
          </a:p>
          <a:p>
            <a:r>
              <a:rPr lang="en-US" dirty="0"/>
              <a:t>True unity is not “everyone else’s responsibility”!  </a:t>
            </a:r>
          </a:p>
          <a:p>
            <a:r>
              <a:rPr lang="en-US" dirty="0"/>
              <a:t>True unity is YOUR responsibility!</a:t>
            </a:r>
          </a:p>
          <a:p>
            <a:r>
              <a:rPr lang="en-US" dirty="0"/>
              <a:t>EVERY Christian should DEPLORE division and do everything in his power to keep unity!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C2946-1CE5-48B7-8ED9-8FAE1F199F63}"/>
              </a:ext>
            </a:extLst>
          </p:cNvPr>
          <p:cNvSpPr/>
          <p:nvPr/>
        </p:nvSpPr>
        <p:spPr>
          <a:xfrm>
            <a:off x="1906438" y="1207698"/>
            <a:ext cx="1992702" cy="32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94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736F8-A99A-4B0A-90E8-1C93AC98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2311878"/>
            <a:ext cx="8946399" cy="4546121"/>
          </a:xfrm>
        </p:spPr>
        <p:txBody>
          <a:bodyPr/>
          <a:lstStyle/>
          <a:p>
            <a:r>
              <a:rPr lang="en-US" dirty="0"/>
              <a:t>Personal Responsibility #1: </a:t>
            </a:r>
            <a:r>
              <a:rPr lang="en-US" u="sng" dirty="0"/>
              <a:t>Give Your All to Your God</a:t>
            </a:r>
            <a:endParaRPr lang="en-US" sz="4000" u="sng" dirty="0"/>
          </a:p>
          <a:p>
            <a:pPr lvl="1"/>
            <a:r>
              <a:rPr lang="en-US" dirty="0"/>
              <a:t>“Walk worthy of the calling with which you were called” (4:1)</a:t>
            </a:r>
            <a:endParaRPr lang="en-US" sz="3600" dirty="0"/>
          </a:p>
          <a:p>
            <a:pPr lvl="2"/>
            <a:r>
              <a:rPr lang="en-US" sz="2200" dirty="0"/>
              <a:t>Called by the gospel of Christ UNTO Christ (2 Thess. 2:14)</a:t>
            </a:r>
          </a:p>
          <a:p>
            <a:pPr lvl="2"/>
            <a:r>
              <a:rPr lang="en-US" sz="2200" dirty="0"/>
              <a:t>Called out of darkness into light (1 Pet. 2:9)</a:t>
            </a:r>
          </a:p>
          <a:p>
            <a:pPr lvl="2"/>
            <a:r>
              <a:rPr lang="en-US" sz="2200" dirty="0"/>
              <a:t>“Walk” emphasizes your daily conduct</a:t>
            </a:r>
          </a:p>
          <a:p>
            <a:pPr lvl="2"/>
            <a:r>
              <a:rPr lang="en-US" sz="2200" dirty="0"/>
              <a:t>“Worthy” emphasizes a corresponding to a standard (Phil. 1:27)</a:t>
            </a:r>
          </a:p>
          <a:p>
            <a:pPr lvl="1"/>
            <a:r>
              <a:rPr lang="en-US" dirty="0"/>
              <a:t>True and effective binding together comes about only with proper binding with God (1 John 1:5-7)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7512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736F8-A99A-4B0A-90E8-1C93AC98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2311878"/>
            <a:ext cx="8946399" cy="4546121"/>
          </a:xfrm>
        </p:spPr>
        <p:txBody>
          <a:bodyPr>
            <a:normAutofit/>
          </a:bodyPr>
          <a:lstStyle/>
          <a:p>
            <a:r>
              <a:rPr lang="en-US" dirty="0"/>
              <a:t>Personal Responsibility #2: </a:t>
            </a:r>
            <a:r>
              <a:rPr lang="en-US" u="sng" dirty="0"/>
              <a:t>Give Your All to Your Brethren</a:t>
            </a:r>
            <a:endParaRPr lang="en-US" sz="4000" u="sng" dirty="0"/>
          </a:p>
          <a:p>
            <a:pPr lvl="1"/>
            <a:r>
              <a:rPr lang="en-US" dirty="0"/>
              <a:t>True and effective binding comes about only with “ALL” (4:2-3):</a:t>
            </a:r>
            <a:endParaRPr lang="en-US" sz="3600" dirty="0"/>
          </a:p>
          <a:p>
            <a:pPr lvl="2"/>
            <a:r>
              <a:rPr lang="en-US" sz="2400" dirty="0"/>
              <a:t>“</a:t>
            </a:r>
            <a:r>
              <a:rPr lang="en-US" sz="2400" u="sng" dirty="0"/>
              <a:t>Lowliness</a:t>
            </a:r>
            <a:r>
              <a:rPr lang="en-US" sz="2400" dirty="0"/>
              <a:t>” = humility; humble opinion of one’s self; deep sense of one’s littleness; not insisting on one’s own way</a:t>
            </a:r>
            <a:endParaRPr lang="en-US" sz="3200" dirty="0"/>
          </a:p>
          <a:p>
            <a:pPr lvl="3"/>
            <a:r>
              <a:rPr lang="en-US" sz="2200" dirty="0"/>
              <a:t>Example of JESUS:  Philippians 2:3-5</a:t>
            </a:r>
          </a:p>
          <a:p>
            <a:pPr lvl="2"/>
            <a:r>
              <a:rPr lang="en-US" sz="2400" dirty="0"/>
              <a:t>“</a:t>
            </a:r>
            <a:r>
              <a:rPr lang="en-US" sz="2400" u="sng" dirty="0"/>
              <a:t>Gentleness</a:t>
            </a:r>
            <a:r>
              <a:rPr lang="en-US" sz="2400" dirty="0"/>
              <a:t>” = meek, mild or gentle character expressed in patient submissiveness to offense; free from malice or desire for revenge</a:t>
            </a:r>
            <a:endParaRPr lang="en-US" sz="3200" dirty="0"/>
          </a:p>
          <a:p>
            <a:pPr lvl="3"/>
            <a:r>
              <a:rPr lang="en-US" sz="2200" dirty="0"/>
              <a:t>Example of JESUS:  Matthew 11:29</a:t>
            </a:r>
          </a:p>
        </p:txBody>
      </p:sp>
    </p:spTree>
    <p:extLst>
      <p:ext uri="{BB962C8B-B14F-4D97-AF65-F5344CB8AC3E}">
        <p14:creationId xmlns:p14="http://schemas.microsoft.com/office/powerpoint/2010/main" val="4215729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736F8-A99A-4B0A-90E8-1C93AC98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2311878"/>
            <a:ext cx="8946399" cy="4546121"/>
          </a:xfrm>
        </p:spPr>
        <p:txBody>
          <a:bodyPr>
            <a:normAutofit/>
          </a:bodyPr>
          <a:lstStyle/>
          <a:p>
            <a:r>
              <a:rPr lang="en-US" dirty="0"/>
              <a:t>Personal Responsibility #2: </a:t>
            </a:r>
            <a:r>
              <a:rPr lang="en-US" u="sng" dirty="0"/>
              <a:t>Give Your All to Your Brethren</a:t>
            </a:r>
            <a:endParaRPr lang="en-US" sz="4000" u="sng" dirty="0"/>
          </a:p>
          <a:p>
            <a:pPr lvl="1"/>
            <a:r>
              <a:rPr lang="en-US" dirty="0"/>
              <a:t>True and effective binding comes about only with “ALL” (4:2-3):</a:t>
            </a:r>
            <a:endParaRPr lang="en-US" sz="3600" dirty="0"/>
          </a:p>
          <a:p>
            <a:pPr lvl="2"/>
            <a:r>
              <a:rPr lang="en-US" sz="2400" dirty="0"/>
              <a:t>“</a:t>
            </a:r>
            <a:r>
              <a:rPr lang="en-US" sz="2400" u="sng" dirty="0"/>
              <a:t>Longsuffering</a:t>
            </a:r>
            <a:r>
              <a:rPr lang="en-US" sz="2400" dirty="0"/>
              <a:t>” = patient; slow to avenge wrong or to retaliate; not being short-tempered, either with person or circumstance; patiently enduring all thing</a:t>
            </a:r>
          </a:p>
          <a:p>
            <a:pPr lvl="3"/>
            <a:r>
              <a:rPr lang="en-US" sz="2200" dirty="0"/>
              <a:t>Example of JESUS:  2 Peter 3:9</a:t>
            </a:r>
          </a:p>
          <a:p>
            <a:pPr lvl="2"/>
            <a:r>
              <a:rPr lang="en-US" sz="2400" dirty="0"/>
              <a:t>“</a:t>
            </a:r>
            <a:r>
              <a:rPr lang="en-US" sz="2400" u="sng" dirty="0"/>
              <a:t>Bearing with one another in LOVE</a:t>
            </a:r>
            <a:r>
              <a:rPr lang="en-US" sz="2400" dirty="0"/>
              <a:t>” = to bear up, to hold oneself back; self-restraint; giving patience to someone till the provocation is past; putting up with each other because of love; control one’s feelings</a:t>
            </a:r>
          </a:p>
          <a:p>
            <a:pPr lvl="3"/>
            <a:r>
              <a:rPr lang="en-US" sz="2200" dirty="0"/>
              <a:t>Example of JESUS:  Hebrews 12:1-2</a:t>
            </a:r>
          </a:p>
        </p:txBody>
      </p:sp>
    </p:spTree>
    <p:extLst>
      <p:ext uri="{BB962C8B-B14F-4D97-AF65-F5344CB8AC3E}">
        <p14:creationId xmlns:p14="http://schemas.microsoft.com/office/powerpoint/2010/main" val="3640004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736F8-A99A-4B0A-90E8-1C93AC98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2311878"/>
            <a:ext cx="8946399" cy="4546121"/>
          </a:xfrm>
        </p:spPr>
        <p:txBody>
          <a:bodyPr>
            <a:normAutofit/>
          </a:bodyPr>
          <a:lstStyle/>
          <a:p>
            <a:r>
              <a:rPr lang="en-US" dirty="0"/>
              <a:t>Personal Responsibility #2: </a:t>
            </a:r>
            <a:r>
              <a:rPr lang="en-US" u="sng" dirty="0"/>
              <a:t>Give Your All to Your Brethren</a:t>
            </a:r>
            <a:endParaRPr lang="en-US" sz="4000" u="sng" dirty="0"/>
          </a:p>
          <a:p>
            <a:pPr lvl="1"/>
            <a:r>
              <a:rPr lang="en-US" dirty="0"/>
              <a:t>True and effective binding comes about only with “ALL” (4:2-3):</a:t>
            </a:r>
            <a:endParaRPr lang="en-US" sz="3600" dirty="0"/>
          </a:p>
          <a:p>
            <a:pPr lvl="2"/>
            <a:r>
              <a:rPr lang="en-US" sz="2400" dirty="0"/>
              <a:t>“</a:t>
            </a:r>
            <a:r>
              <a:rPr lang="en-US" sz="2400" u="sng" dirty="0"/>
              <a:t>Endeavoring</a:t>
            </a:r>
            <a:r>
              <a:rPr lang="en-US" sz="2400" dirty="0"/>
              <a:t>” = to give diligence; to be eager; to make every effort; exert all strength for accomplishing of object; to strive, struggle</a:t>
            </a:r>
          </a:p>
          <a:p>
            <a:pPr lvl="3"/>
            <a:r>
              <a:rPr lang="en-US" sz="2100" dirty="0"/>
              <a:t>Binding together takes endeavoring, exerting, effort, working at it!</a:t>
            </a:r>
          </a:p>
          <a:p>
            <a:pPr lvl="3"/>
            <a:r>
              <a:rPr lang="en-US" sz="2100" dirty="0"/>
              <a:t>Example of JESUS:  John 9:4; 19:30; Phil. 2:8</a:t>
            </a:r>
          </a:p>
        </p:txBody>
      </p:sp>
    </p:spTree>
    <p:extLst>
      <p:ext uri="{BB962C8B-B14F-4D97-AF65-F5344CB8AC3E}">
        <p14:creationId xmlns:p14="http://schemas.microsoft.com/office/powerpoint/2010/main" val="2447757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552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2018-07-11T19:22:55Z</dcterms:created>
  <dcterms:modified xsi:type="dcterms:W3CDTF">2018-07-11T21:21:19Z</dcterms:modified>
</cp:coreProperties>
</file>