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36"/>
  </p:notesMasterIdLst>
  <p:handoutMasterIdLst>
    <p:handoutMasterId r:id="rId37"/>
  </p:handoutMasterIdLst>
  <p:sldIdLst>
    <p:sldId id="256" r:id="rId2"/>
    <p:sldId id="266" r:id="rId3"/>
    <p:sldId id="267" r:id="rId4"/>
    <p:sldId id="268" r:id="rId5"/>
    <p:sldId id="263" r:id="rId6"/>
    <p:sldId id="269" r:id="rId7"/>
    <p:sldId id="271" r:id="rId8"/>
    <p:sldId id="284" r:id="rId9"/>
    <p:sldId id="270" r:id="rId10"/>
    <p:sldId id="286" r:id="rId11"/>
    <p:sldId id="287" r:id="rId12"/>
    <p:sldId id="257" r:id="rId13"/>
    <p:sldId id="285" r:id="rId14"/>
    <p:sldId id="259" r:id="rId15"/>
    <p:sldId id="273" r:id="rId16"/>
    <p:sldId id="275" r:id="rId17"/>
    <p:sldId id="274" r:id="rId18"/>
    <p:sldId id="276" r:id="rId19"/>
    <p:sldId id="277" r:id="rId20"/>
    <p:sldId id="262" r:id="rId21"/>
    <p:sldId id="278" r:id="rId22"/>
    <p:sldId id="279" r:id="rId23"/>
    <p:sldId id="280" r:id="rId24"/>
    <p:sldId id="282" r:id="rId25"/>
    <p:sldId id="281" r:id="rId26"/>
    <p:sldId id="290" r:id="rId27"/>
    <p:sldId id="289" r:id="rId28"/>
    <p:sldId id="291" r:id="rId29"/>
    <p:sldId id="292" r:id="rId30"/>
    <p:sldId id="293" r:id="rId31"/>
    <p:sldId id="294" r:id="rId32"/>
    <p:sldId id="295" r:id="rId33"/>
    <p:sldId id="296" r:id="rId34"/>
    <p:sldId id="29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18F"/>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p:normalViewPr>
  <p:slideViewPr>
    <p:cSldViewPr snapToGrid="0">
      <p:cViewPr varScale="1">
        <p:scale>
          <a:sx n="73" d="100"/>
          <a:sy n="73" d="100"/>
        </p:scale>
        <p:origin x="76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07E256-C19A-4287-B546-F9D6EFE4332C}" type="datetimeFigureOut">
              <a:rPr lang="en-US" smtClean="0"/>
              <a:t>5/31/2018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3782CC-BEDF-4BD9-8F51-B4EE931708F8}" type="slidenum">
              <a:rPr lang="en-US" smtClean="0"/>
              <a:t>‹#›</a:t>
            </a:fld>
            <a:endParaRPr lang="en-US"/>
          </a:p>
        </p:txBody>
      </p:sp>
    </p:spTree>
    <p:extLst>
      <p:ext uri="{BB962C8B-B14F-4D97-AF65-F5344CB8AC3E}">
        <p14:creationId xmlns:p14="http://schemas.microsoft.com/office/powerpoint/2010/main" val="142837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EDAF0-FBB5-4209-8B98-22F5DE888058}" type="datetimeFigureOut">
              <a:rPr lang="en-US" smtClean="0"/>
              <a:t>5/31/2018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B8A0C-CE32-4191-98EC-9B6CB02C506D}" type="slidenum">
              <a:rPr lang="en-US" smtClean="0"/>
              <a:t>‹#›</a:t>
            </a:fld>
            <a:endParaRPr lang="en-US"/>
          </a:p>
        </p:txBody>
      </p:sp>
    </p:spTree>
    <p:extLst>
      <p:ext uri="{BB962C8B-B14F-4D97-AF65-F5344CB8AC3E}">
        <p14:creationId xmlns:p14="http://schemas.microsoft.com/office/powerpoint/2010/main" val="271159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 of the brightest &amp; most gifted Jewish leaders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Our first introduction</a:t>
            </a:r>
          </a:p>
          <a:p>
            <a:endParaRPr lang="en-US" dirty="0"/>
          </a:p>
        </p:txBody>
      </p:sp>
      <p:sp>
        <p:nvSpPr>
          <p:cNvPr id="4" name="Slide Number Placeholder 3"/>
          <p:cNvSpPr>
            <a:spLocks noGrp="1"/>
          </p:cNvSpPr>
          <p:nvPr>
            <p:ph type="sldNum" sz="quarter" idx="10"/>
          </p:nvPr>
        </p:nvSpPr>
        <p:spPr/>
        <p:txBody>
          <a:bodyPr/>
          <a:lstStyle/>
          <a:p>
            <a:fld id="{670B8A0C-CE32-4191-98EC-9B6CB02C506D}" type="slidenum">
              <a:rPr lang="en-US" smtClean="0"/>
              <a:t>15</a:t>
            </a:fld>
            <a:endParaRPr lang="en-US"/>
          </a:p>
        </p:txBody>
      </p:sp>
    </p:spTree>
    <p:extLst>
      <p:ext uri="{BB962C8B-B14F-4D97-AF65-F5344CB8AC3E}">
        <p14:creationId xmlns:p14="http://schemas.microsoft.com/office/powerpoint/2010/main" val="179516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Kept proper perspective</a:t>
            </a:r>
          </a:p>
          <a:p>
            <a:endParaRPr lang="en-US" dirty="0"/>
          </a:p>
        </p:txBody>
      </p:sp>
      <p:sp>
        <p:nvSpPr>
          <p:cNvPr id="4" name="Slide Number Placeholder 3"/>
          <p:cNvSpPr>
            <a:spLocks noGrp="1"/>
          </p:cNvSpPr>
          <p:nvPr>
            <p:ph type="sldNum" sz="quarter" idx="10"/>
          </p:nvPr>
        </p:nvSpPr>
        <p:spPr/>
        <p:txBody>
          <a:bodyPr/>
          <a:lstStyle/>
          <a:p>
            <a:fld id="{670B8A0C-CE32-4191-98EC-9B6CB02C506D}" type="slidenum">
              <a:rPr lang="en-US" smtClean="0"/>
              <a:t>17</a:t>
            </a:fld>
            <a:endParaRPr lang="en-US"/>
          </a:p>
        </p:txBody>
      </p:sp>
    </p:spTree>
    <p:extLst>
      <p:ext uri="{BB962C8B-B14F-4D97-AF65-F5344CB8AC3E}">
        <p14:creationId xmlns:p14="http://schemas.microsoft.com/office/powerpoint/2010/main" val="37879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18</a:t>
            </a:fld>
            <a:endParaRPr lang="en-US"/>
          </a:p>
        </p:txBody>
      </p:sp>
    </p:spTree>
    <p:extLst>
      <p:ext uri="{BB962C8B-B14F-4D97-AF65-F5344CB8AC3E}">
        <p14:creationId xmlns:p14="http://schemas.microsoft.com/office/powerpoint/2010/main" val="352888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19</a:t>
            </a:fld>
            <a:endParaRPr lang="en-US"/>
          </a:p>
        </p:txBody>
      </p:sp>
    </p:spTree>
    <p:extLst>
      <p:ext uri="{BB962C8B-B14F-4D97-AF65-F5344CB8AC3E}">
        <p14:creationId xmlns:p14="http://schemas.microsoft.com/office/powerpoint/2010/main" val="132665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21</a:t>
            </a:fld>
            <a:endParaRPr lang="en-US"/>
          </a:p>
        </p:txBody>
      </p:sp>
    </p:spTree>
    <p:extLst>
      <p:ext uri="{BB962C8B-B14F-4D97-AF65-F5344CB8AC3E}">
        <p14:creationId xmlns:p14="http://schemas.microsoft.com/office/powerpoint/2010/main" val="177016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22</a:t>
            </a:fld>
            <a:endParaRPr lang="en-US"/>
          </a:p>
        </p:txBody>
      </p:sp>
    </p:spTree>
    <p:extLst>
      <p:ext uri="{BB962C8B-B14F-4D97-AF65-F5344CB8AC3E}">
        <p14:creationId xmlns:p14="http://schemas.microsoft.com/office/powerpoint/2010/main" val="24456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23</a:t>
            </a:fld>
            <a:endParaRPr lang="en-US"/>
          </a:p>
        </p:txBody>
      </p:sp>
    </p:spTree>
    <p:extLst>
      <p:ext uri="{BB962C8B-B14F-4D97-AF65-F5344CB8AC3E}">
        <p14:creationId xmlns:p14="http://schemas.microsoft.com/office/powerpoint/2010/main" val="367350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33</a:t>
            </a:fld>
            <a:endParaRPr lang="en-US"/>
          </a:p>
        </p:txBody>
      </p:sp>
    </p:spTree>
    <p:extLst>
      <p:ext uri="{BB962C8B-B14F-4D97-AF65-F5344CB8AC3E}">
        <p14:creationId xmlns:p14="http://schemas.microsoft.com/office/powerpoint/2010/main" val="217204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humility is on display</a:t>
            </a:r>
          </a:p>
        </p:txBody>
      </p:sp>
      <p:sp>
        <p:nvSpPr>
          <p:cNvPr id="4" name="Slide Number Placeholder 3"/>
          <p:cNvSpPr>
            <a:spLocks noGrp="1"/>
          </p:cNvSpPr>
          <p:nvPr>
            <p:ph type="sldNum" sz="quarter" idx="10"/>
          </p:nvPr>
        </p:nvSpPr>
        <p:spPr/>
        <p:txBody>
          <a:bodyPr/>
          <a:lstStyle/>
          <a:p>
            <a:fld id="{670B8A0C-CE32-4191-98EC-9B6CB02C506D}" type="slidenum">
              <a:rPr lang="en-US" smtClean="0"/>
              <a:t>34</a:t>
            </a:fld>
            <a:endParaRPr lang="en-US"/>
          </a:p>
        </p:txBody>
      </p:sp>
    </p:spTree>
    <p:extLst>
      <p:ext uri="{BB962C8B-B14F-4D97-AF65-F5344CB8AC3E}">
        <p14:creationId xmlns:p14="http://schemas.microsoft.com/office/powerpoint/2010/main" val="253021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19617874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CE56E8-D47E-4EA8-845E-B92BE920E460}"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409075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30039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8038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1730520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88892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11709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30837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19554290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305438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30064337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E56E8-D47E-4EA8-845E-B92BE920E460}"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407982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E56E8-D47E-4EA8-845E-B92BE920E460}"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69985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382939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10282731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9CE56E8-D47E-4EA8-845E-B92BE920E460}" type="datetimeFigureOut">
              <a:rPr lang="en-US" smtClean="0"/>
              <a:t>5/31/2018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18679676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CE56E8-D47E-4EA8-845E-B92BE920E460}"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34B0D9-DD85-4BF5-9E3A-CB0A41BEB9B5}" type="slidenum">
              <a:rPr lang="en-US" smtClean="0"/>
              <a:t>‹#›</a:t>
            </a:fld>
            <a:endParaRPr lang="en-US"/>
          </a:p>
        </p:txBody>
      </p:sp>
    </p:spTree>
    <p:extLst>
      <p:ext uri="{BB962C8B-B14F-4D97-AF65-F5344CB8AC3E}">
        <p14:creationId xmlns:p14="http://schemas.microsoft.com/office/powerpoint/2010/main" val="64776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CE56E8-D47E-4EA8-845E-B92BE920E460}" type="datetimeFigureOut">
              <a:rPr lang="en-US" smtClean="0"/>
              <a:t>5/31/2018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A34B0D9-DD85-4BF5-9E3A-CB0A41BEB9B5}" type="slidenum">
              <a:rPr lang="en-US" smtClean="0"/>
              <a:t>‹#›</a:t>
            </a:fld>
            <a:endParaRPr lang="en-US"/>
          </a:p>
        </p:txBody>
      </p:sp>
    </p:spTree>
    <p:extLst>
      <p:ext uri="{BB962C8B-B14F-4D97-AF65-F5344CB8AC3E}">
        <p14:creationId xmlns:p14="http://schemas.microsoft.com/office/powerpoint/2010/main" val="295482036"/>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
            <a:ext cx="8277558" cy="4777382"/>
          </a:xfrm>
        </p:spPr>
        <p:txBody>
          <a:bodyPr>
            <a:normAutofit/>
          </a:bodyPr>
          <a:lstStyle/>
          <a:p>
            <a:r>
              <a:rPr lang="en-US" sz="6000" dirty="0"/>
              <a:t>Bind Us Together</a:t>
            </a:r>
            <a:br>
              <a:rPr lang="en-US" sz="6000" dirty="0"/>
            </a:br>
            <a:br>
              <a:rPr lang="en-US" sz="6000" dirty="0"/>
            </a:br>
            <a:r>
              <a:rPr lang="en-US" sz="6000" dirty="0"/>
              <a:t>The Heart of Binding:</a:t>
            </a:r>
            <a:br>
              <a:rPr lang="en-US" sz="6000" dirty="0"/>
            </a:br>
            <a:r>
              <a:rPr lang="en-US" sz="6000" dirty="0"/>
              <a:t>Impartial Humility</a:t>
            </a:r>
          </a:p>
        </p:txBody>
      </p:sp>
      <p:sp>
        <p:nvSpPr>
          <p:cNvPr id="3" name="Subtitle 2"/>
          <p:cNvSpPr>
            <a:spLocks noGrp="1"/>
          </p:cNvSpPr>
          <p:nvPr>
            <p:ph type="subTitle" idx="1"/>
          </p:nvPr>
        </p:nvSpPr>
        <p:spPr>
          <a:xfrm>
            <a:off x="1028020" y="5795633"/>
            <a:ext cx="7080026" cy="1049867"/>
          </a:xfrm>
        </p:spPr>
        <p:txBody>
          <a:bodyPr/>
          <a:lstStyle/>
          <a:p>
            <a:r>
              <a:rPr lang="en-US" dirty="0"/>
              <a:t>Ron Brackett</a:t>
            </a:r>
          </a:p>
          <a:p>
            <a:r>
              <a:rPr lang="en-US" dirty="0"/>
              <a:t>Central Florida Bible Camp</a:t>
            </a:r>
          </a:p>
        </p:txBody>
      </p:sp>
    </p:spTree>
    <p:extLst>
      <p:ext uri="{BB962C8B-B14F-4D97-AF65-F5344CB8AC3E}">
        <p14:creationId xmlns:p14="http://schemas.microsoft.com/office/powerpoint/2010/main" val="387293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What the Bible Says…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Luke 18:14</a:t>
            </a:r>
            <a:br>
              <a:rPr lang="en-US" sz="2400" dirty="0"/>
            </a:br>
            <a:r>
              <a:rPr lang="en-US" sz="2400" i="1" dirty="0"/>
              <a:t>I tell you, this man went down to his house justified rather than the other; for everyone who exalts himself will be </a:t>
            </a:r>
            <a:r>
              <a:rPr lang="en-US" sz="2400" b="1" i="1" dirty="0"/>
              <a:t>humbled</a:t>
            </a:r>
            <a:r>
              <a:rPr lang="en-US" sz="2400" i="1" dirty="0"/>
              <a:t>, and he who </a:t>
            </a:r>
            <a:r>
              <a:rPr lang="en-US" sz="2400" b="1" i="1" dirty="0"/>
              <a:t>humbles</a:t>
            </a:r>
            <a:r>
              <a:rPr lang="en-US" sz="2400" i="1" dirty="0"/>
              <a:t> himself will be exalted.</a:t>
            </a:r>
          </a:p>
          <a:p>
            <a:r>
              <a:rPr lang="en-US" sz="2400" b="1" dirty="0"/>
              <a:t>James 4:6</a:t>
            </a:r>
            <a:br>
              <a:rPr lang="en-US" sz="2400" b="1" dirty="0"/>
            </a:br>
            <a:r>
              <a:rPr lang="en-US" sz="2400" dirty="0"/>
              <a:t>But He gives more grace. Therefore He says: “God resists the proud, But gives grace to the </a:t>
            </a:r>
            <a:r>
              <a:rPr lang="en-US" sz="2400" b="1" dirty="0"/>
              <a:t>humble</a:t>
            </a:r>
            <a:r>
              <a:rPr lang="en-US" sz="2400" dirty="0"/>
              <a:t>.”</a:t>
            </a:r>
          </a:p>
          <a:p>
            <a:r>
              <a:rPr lang="en-US" sz="2400" b="1" dirty="0"/>
              <a:t>James 4:10</a:t>
            </a:r>
            <a:br>
              <a:rPr lang="en-US" sz="2400" b="1" dirty="0"/>
            </a:br>
            <a:r>
              <a:rPr lang="en-US" sz="2400" b="1" dirty="0"/>
              <a:t>Humble</a:t>
            </a:r>
            <a:r>
              <a:rPr lang="en-US" sz="2400" dirty="0"/>
              <a:t> yourselves in the sight of the Lord, and He will lift you up.</a:t>
            </a:r>
          </a:p>
        </p:txBody>
      </p:sp>
    </p:spTree>
    <p:extLst>
      <p:ext uri="{BB962C8B-B14F-4D97-AF65-F5344CB8AC3E}">
        <p14:creationId xmlns:p14="http://schemas.microsoft.com/office/powerpoint/2010/main" val="4500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What the Bible Says…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1 Peter 5:5-6</a:t>
            </a:r>
            <a:br>
              <a:rPr lang="en-US" sz="2400" dirty="0"/>
            </a:br>
            <a:r>
              <a:rPr lang="en-US" sz="2400" dirty="0"/>
              <a:t>Likewise you younger people, submit yourselves to </a:t>
            </a:r>
            <a:r>
              <a:rPr lang="en-US" sz="2400" i="1" dirty="0"/>
              <a:t>your</a:t>
            </a:r>
            <a:r>
              <a:rPr lang="en-US" sz="2400" dirty="0"/>
              <a:t> elders. Yes, all of </a:t>
            </a:r>
            <a:r>
              <a:rPr lang="en-US" sz="2400" i="1" dirty="0"/>
              <a:t>you </a:t>
            </a:r>
            <a:r>
              <a:rPr lang="en-US" sz="2400" dirty="0"/>
              <a:t>be submissive to one another, and be clothed with </a:t>
            </a:r>
            <a:r>
              <a:rPr lang="en-US" sz="2400" b="1" dirty="0"/>
              <a:t>humility</a:t>
            </a:r>
            <a:r>
              <a:rPr lang="en-US" sz="2400" dirty="0"/>
              <a:t>, for “God resists the proud, But gives grace to the </a:t>
            </a:r>
            <a:r>
              <a:rPr lang="en-US" sz="2400" b="1" dirty="0"/>
              <a:t>humble</a:t>
            </a:r>
            <a:r>
              <a:rPr lang="en-US" sz="2400" dirty="0"/>
              <a:t>.”  </a:t>
            </a:r>
            <a:br>
              <a:rPr lang="en-US" sz="2400" dirty="0"/>
            </a:br>
            <a:r>
              <a:rPr lang="en-US" sz="2400" baseline="30000" dirty="0"/>
              <a:t>6</a:t>
            </a:r>
            <a:r>
              <a:rPr lang="en-US" sz="2400" dirty="0"/>
              <a:t> Therefore </a:t>
            </a:r>
            <a:r>
              <a:rPr lang="en-US" sz="2400" b="1" dirty="0"/>
              <a:t>humble</a:t>
            </a:r>
            <a:r>
              <a:rPr lang="en-US" sz="2400" dirty="0"/>
              <a:t> yourselves under the mighty hand of God, that He may exalt you in due time,</a:t>
            </a:r>
          </a:p>
        </p:txBody>
      </p:sp>
    </p:spTree>
    <p:extLst>
      <p:ext uri="{BB962C8B-B14F-4D97-AF65-F5344CB8AC3E}">
        <p14:creationId xmlns:p14="http://schemas.microsoft.com/office/powerpoint/2010/main" val="1641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4566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Moses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Numbers 12:3</a:t>
            </a:r>
            <a:br>
              <a:rPr lang="en-US" sz="2400" b="1" baseline="30000" dirty="0"/>
            </a:br>
            <a:r>
              <a:rPr lang="en-US" sz="2400" i="1" dirty="0"/>
              <a:t>Now the man Moses was very humble, more than all men who were on the face of the earth.  </a:t>
            </a:r>
            <a:r>
              <a:rPr lang="en-US" sz="2400" dirty="0"/>
              <a:t>(NKJV)</a:t>
            </a:r>
          </a:p>
          <a:p>
            <a:pPr lvl="1"/>
            <a:r>
              <a:rPr lang="en-US" sz="2000" dirty="0"/>
              <a:t>“meek” (KJV)</a:t>
            </a:r>
          </a:p>
          <a:p>
            <a:r>
              <a:rPr lang="en-US" sz="2400" dirty="0"/>
              <a:t>“Meek” (humble) does not equal “weak”</a:t>
            </a:r>
          </a:p>
          <a:p>
            <a:pPr lvl="1"/>
            <a:r>
              <a:rPr lang="en-US" sz="2000" dirty="0"/>
              <a:t>Moses intercedes for Israel (Exod. 32:10-14)</a:t>
            </a:r>
          </a:p>
          <a:p>
            <a:pPr lvl="1"/>
            <a:r>
              <a:rPr lang="en-US" sz="2000" dirty="0"/>
              <a:t>Moses punishes wrong-doing (Exod. 32:19-20, 25-28)</a:t>
            </a:r>
          </a:p>
          <a:p>
            <a:pPr lvl="1"/>
            <a:endParaRPr lang="en-US" sz="2000" dirty="0"/>
          </a:p>
        </p:txBody>
      </p:sp>
    </p:spTree>
    <p:extLst>
      <p:ext uri="{BB962C8B-B14F-4D97-AF65-F5344CB8AC3E}">
        <p14:creationId xmlns:p14="http://schemas.microsoft.com/office/powerpoint/2010/main" val="11078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002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Paul</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Acts 8:1, 3</a:t>
            </a:r>
            <a:br>
              <a:rPr lang="en-US" sz="2400" b="1" dirty="0"/>
            </a:br>
            <a:r>
              <a:rPr lang="en-US" sz="2400" i="1" dirty="0"/>
              <a:t>At that time a great persecution arose against the church which was at Jerusalem; and they were all scattered throughout the regions of Judea and Samaria, except the apostles. </a:t>
            </a:r>
            <a:r>
              <a:rPr lang="en-US" sz="2400" b="1" i="1" baseline="30000" dirty="0"/>
              <a:t>3 </a:t>
            </a:r>
            <a:r>
              <a:rPr lang="en-US" sz="2400" i="1" dirty="0"/>
              <a:t>As for Saul, he made havoc of the church, entering every house, and dragging off men and women, committing them to prison.</a:t>
            </a:r>
          </a:p>
          <a:p>
            <a:r>
              <a:rPr lang="en-US" sz="2400" b="1" dirty="0"/>
              <a:t>Acts 9:1-2</a:t>
            </a:r>
            <a:br>
              <a:rPr lang="en-US" sz="2400" b="1" dirty="0"/>
            </a:br>
            <a:r>
              <a:rPr lang="en-US" sz="2400" i="1" dirty="0"/>
              <a:t>Then Saul, still breathing threats and murder against the disciples of the Lord, went to the high priest </a:t>
            </a:r>
            <a:r>
              <a:rPr lang="en-US" sz="2400" b="1" i="1" baseline="30000" dirty="0"/>
              <a:t>2 </a:t>
            </a:r>
            <a:r>
              <a:rPr lang="en-US" sz="2400" i="1" dirty="0"/>
              <a:t>and asked letters from him to the synagogues of Damascus, so that if he found any who were of the Way, whether men or women, he might bring them bound to Jerusalem.</a:t>
            </a:r>
          </a:p>
        </p:txBody>
      </p:sp>
    </p:spTree>
    <p:extLst>
      <p:ext uri="{BB962C8B-B14F-4D97-AF65-F5344CB8AC3E}">
        <p14:creationId xmlns:p14="http://schemas.microsoft.com/office/powerpoint/2010/main" val="31952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Paul</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Philippians 3:4-6</a:t>
            </a:r>
            <a:br>
              <a:rPr lang="en-US" sz="2400" b="1" dirty="0"/>
            </a:br>
            <a:r>
              <a:rPr lang="en-US" sz="2400" i="1" dirty="0"/>
              <a:t>though I also might have confidence in the flesh. If anyone else thinks he may have confidence in the flesh, I more so: </a:t>
            </a:r>
            <a:r>
              <a:rPr lang="en-US" sz="2400" b="1" i="1" baseline="30000" dirty="0"/>
              <a:t>5 </a:t>
            </a:r>
            <a:r>
              <a:rPr lang="en-US" sz="2400" i="1" dirty="0"/>
              <a:t>circumcised the eighth day, of the stock of Israel, of the tribe of Benjamin, a Hebrew of the Hebrews; concerning the law, a Pharisee; </a:t>
            </a:r>
            <a:r>
              <a:rPr lang="en-US" sz="2400" b="1" i="1" baseline="30000" dirty="0"/>
              <a:t>6 </a:t>
            </a:r>
            <a:r>
              <a:rPr lang="en-US" sz="2400" i="1" dirty="0"/>
              <a:t>concerning zeal, persecuting the church; concerning the righteousness which is in the law, blameless.</a:t>
            </a:r>
          </a:p>
        </p:txBody>
      </p:sp>
    </p:spTree>
    <p:extLst>
      <p:ext uri="{BB962C8B-B14F-4D97-AF65-F5344CB8AC3E}">
        <p14:creationId xmlns:p14="http://schemas.microsoft.com/office/powerpoint/2010/main" val="41853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Paul</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Philippians 3:7-11</a:t>
            </a:r>
            <a:br>
              <a:rPr lang="en-US" sz="2400" dirty="0"/>
            </a:br>
            <a:r>
              <a:rPr lang="en-US" sz="2400" i="1" dirty="0"/>
              <a:t>But what things were gain to me, these I have counted loss for Christ. </a:t>
            </a:r>
            <a:r>
              <a:rPr lang="en-US" sz="2400" b="1" i="1" baseline="30000" dirty="0"/>
              <a:t>8 </a:t>
            </a:r>
            <a:r>
              <a:rPr lang="en-US" sz="2400" i="1" dirty="0"/>
              <a:t>Yet indeed I also count all things loss for the excellence of the knowledge of Christ Jesus my Lord, for whom I have suffered the loss of all things, and count them as rubbish, that I may gain Christ </a:t>
            </a:r>
            <a:r>
              <a:rPr lang="en-US" sz="2400" b="1" i="1" baseline="30000" dirty="0"/>
              <a:t>9 </a:t>
            </a:r>
            <a:r>
              <a:rPr lang="en-US" sz="2400" i="1" dirty="0"/>
              <a:t>and be found in Him, not having my own righteousness, which is from the law, but that which is through faith in Christ, the righteousness which is from God by faith; </a:t>
            </a:r>
            <a:r>
              <a:rPr lang="en-US" sz="2400" b="1" i="1" baseline="30000" dirty="0"/>
              <a:t>10 </a:t>
            </a:r>
            <a:r>
              <a:rPr lang="en-US" sz="2400" i="1" dirty="0"/>
              <a:t>that I may know Him and the power of His resurrection, and the fellowship of His sufferings, being conformed to His death, </a:t>
            </a:r>
            <a:r>
              <a:rPr lang="en-US" sz="2400" b="1" i="1" baseline="30000" dirty="0"/>
              <a:t>11 </a:t>
            </a:r>
            <a:r>
              <a:rPr lang="en-US" sz="2400" i="1" dirty="0"/>
              <a:t>if, by any means, I may attain to the resurrection from the dead.</a:t>
            </a:r>
          </a:p>
        </p:txBody>
      </p:sp>
    </p:spTree>
    <p:extLst>
      <p:ext uri="{BB962C8B-B14F-4D97-AF65-F5344CB8AC3E}">
        <p14:creationId xmlns:p14="http://schemas.microsoft.com/office/powerpoint/2010/main" val="26515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Paul</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1 Corinthians 15:8-9</a:t>
            </a:r>
            <a:br>
              <a:rPr lang="en-US" sz="2400" dirty="0"/>
            </a:br>
            <a:r>
              <a:rPr lang="en-US" sz="2400" i="1" dirty="0"/>
              <a:t>Then last of all He was seen by me also, as by one born out of due time.  </a:t>
            </a:r>
            <a:r>
              <a:rPr lang="en-US" sz="2400" b="1" i="1" baseline="30000" dirty="0"/>
              <a:t>9 </a:t>
            </a:r>
            <a:r>
              <a:rPr lang="en-US" sz="2400" i="1" dirty="0"/>
              <a:t>For I am the least of the apostles, who am not worthy to be called an apostle, because I persecuted the church of God. </a:t>
            </a:r>
          </a:p>
        </p:txBody>
      </p:sp>
    </p:spTree>
    <p:extLst>
      <p:ext uri="{BB962C8B-B14F-4D97-AF65-F5344CB8AC3E}">
        <p14:creationId xmlns:p14="http://schemas.microsoft.com/office/powerpoint/2010/main" val="21897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Paul</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1 Timothy 1:12-15</a:t>
            </a:r>
            <a:br>
              <a:rPr lang="en-US" sz="2400" i="1" dirty="0"/>
            </a:br>
            <a:r>
              <a:rPr lang="en-US" sz="2400" i="1" dirty="0"/>
              <a:t>And I thank Christ Jesus our Lord who has enabled me, because He counted me faithful, putting me into the ministry, </a:t>
            </a:r>
            <a:r>
              <a:rPr lang="en-US" sz="2400" b="1" i="1" baseline="30000" dirty="0"/>
              <a:t>13 </a:t>
            </a:r>
            <a:r>
              <a:rPr lang="en-US" sz="2400" i="1" dirty="0"/>
              <a:t>although I was formerly a blasphemer, a persecutor, and an insolent man; but I obtained mercy because I did it ignorantly in unbelief. </a:t>
            </a:r>
            <a:r>
              <a:rPr lang="en-US" sz="2400" b="1" i="1" baseline="30000" dirty="0"/>
              <a:t>14 </a:t>
            </a:r>
            <a:r>
              <a:rPr lang="en-US" sz="2400" i="1" dirty="0"/>
              <a:t>And the grace of our Lord was exceedingly abundant, with faith and love which are in Christ Jesus. </a:t>
            </a:r>
            <a:r>
              <a:rPr lang="en-US" sz="2400" b="1" i="1" baseline="30000" dirty="0"/>
              <a:t>15 </a:t>
            </a:r>
            <a:r>
              <a:rPr lang="en-US" sz="2400" i="1" dirty="0"/>
              <a:t>This is a faithful saying and worthy of all acceptance, that Christ Jesus came into the world to save sinners, of whom I am chief.</a:t>
            </a:r>
          </a:p>
        </p:txBody>
      </p:sp>
    </p:spTree>
    <p:extLst>
      <p:ext uri="{BB962C8B-B14F-4D97-AF65-F5344CB8AC3E}">
        <p14:creationId xmlns:p14="http://schemas.microsoft.com/office/powerpoint/2010/main" val="335158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Humility/Humble</a:t>
            </a:r>
          </a:p>
        </p:txBody>
      </p:sp>
      <p:sp>
        <p:nvSpPr>
          <p:cNvPr id="3" name="Content Placeholder 2"/>
          <p:cNvSpPr>
            <a:spLocks noGrp="1"/>
          </p:cNvSpPr>
          <p:nvPr>
            <p:ph idx="1"/>
          </p:nvPr>
        </p:nvSpPr>
        <p:spPr>
          <a:xfrm>
            <a:off x="685346" y="1160060"/>
            <a:ext cx="8021926" cy="5438628"/>
          </a:xfrm>
        </p:spPr>
        <p:txBody>
          <a:bodyPr>
            <a:noAutofit/>
          </a:bodyPr>
          <a:lstStyle/>
          <a:p>
            <a:pPr marL="36900" indent="0">
              <a:buNone/>
            </a:pPr>
            <a:r>
              <a:rPr lang="en-US" dirty="0">
                <a:effectLst/>
              </a:rPr>
              <a:t>The quality or condition of being humble;  modest opinion or</a:t>
            </a:r>
            <a:br>
              <a:rPr lang="en-US" dirty="0">
                <a:effectLst/>
              </a:rPr>
            </a:br>
            <a:r>
              <a:rPr lang="en-US" dirty="0">
                <a:effectLst/>
              </a:rPr>
              <a:t>estimate of one's own importance, rank, etc.</a:t>
            </a:r>
          </a:p>
          <a:p>
            <a:pPr marL="36900" indent="0">
              <a:buNone/>
            </a:pPr>
            <a:r>
              <a:rPr lang="en-US" b="1" dirty="0">
                <a:effectLst/>
              </a:rPr>
              <a:t>Humble:</a:t>
            </a:r>
            <a:r>
              <a:rPr lang="en-US" dirty="0">
                <a:effectLst/>
              </a:rPr>
              <a:t>  Adjective:</a:t>
            </a:r>
          </a:p>
          <a:p>
            <a:pPr marL="494100" lvl="0" indent="-457200">
              <a:buFont typeface="+mj-lt"/>
              <a:buAutoNum type="arabicPeriod"/>
            </a:pPr>
            <a:r>
              <a:rPr lang="en-US" dirty="0">
                <a:effectLst/>
              </a:rPr>
              <a:t>not proud or arrogant; modest</a:t>
            </a:r>
            <a:r>
              <a:rPr lang="en-US" dirty="0"/>
              <a:t> -- </a:t>
            </a:r>
            <a:r>
              <a:rPr lang="en-US" i="1" dirty="0">
                <a:effectLst/>
              </a:rPr>
              <a:t>to be humble although successful.</a:t>
            </a:r>
            <a:endParaRPr lang="en-US" dirty="0">
              <a:effectLst/>
            </a:endParaRPr>
          </a:p>
          <a:p>
            <a:pPr marL="494100" lvl="0" indent="-457200">
              <a:buFont typeface="+mj-lt"/>
              <a:buAutoNum type="arabicPeriod"/>
            </a:pPr>
            <a:r>
              <a:rPr lang="en-US" dirty="0">
                <a:effectLst/>
              </a:rPr>
              <a:t>having a feeling of insignificance, inferiority, subservience, etc. – </a:t>
            </a:r>
            <a:r>
              <a:rPr lang="en-US" i="1" dirty="0">
                <a:effectLst/>
              </a:rPr>
              <a:t>In the presence of so many world-famous writers I felt very humble.</a:t>
            </a:r>
            <a:endParaRPr lang="en-US" dirty="0">
              <a:effectLst/>
            </a:endParaRPr>
          </a:p>
          <a:p>
            <a:pPr marL="494100" lvl="0" indent="-457200">
              <a:buFont typeface="+mj-lt"/>
              <a:buAutoNum type="arabicPeriod"/>
            </a:pPr>
            <a:r>
              <a:rPr lang="en-US" dirty="0">
                <a:effectLst/>
              </a:rPr>
              <a:t>low in rank, importance, status, quality, etc.; lowly – </a:t>
            </a:r>
            <a:br>
              <a:rPr lang="en-US" dirty="0">
                <a:effectLst/>
              </a:rPr>
            </a:br>
            <a:r>
              <a:rPr lang="en-US" i="1" dirty="0">
                <a:effectLst/>
              </a:rPr>
              <a:t>of humble origin; a humble home.</a:t>
            </a:r>
            <a:endParaRPr lang="en-US" dirty="0">
              <a:effectLst/>
            </a:endParaRPr>
          </a:p>
          <a:p>
            <a:pPr marL="494100" lvl="0" indent="-457200">
              <a:buFont typeface="+mj-lt"/>
              <a:buAutoNum type="arabicPeriod"/>
            </a:pPr>
            <a:r>
              <a:rPr lang="en-US" dirty="0">
                <a:effectLst/>
              </a:rPr>
              <a:t>courteously respectful -- </a:t>
            </a:r>
            <a:r>
              <a:rPr lang="en-US" i="1" dirty="0">
                <a:effectLst/>
              </a:rPr>
              <a:t>In my humble opinion you are wrong.</a:t>
            </a:r>
            <a:endParaRPr lang="en-US" dirty="0">
              <a:effectLst/>
            </a:endParaRPr>
          </a:p>
          <a:p>
            <a:pPr marL="494100" lvl="0" indent="-457200">
              <a:buFont typeface="+mj-lt"/>
              <a:buAutoNum type="arabicPeriod"/>
            </a:pPr>
            <a:r>
              <a:rPr lang="en-US" dirty="0">
                <a:effectLst/>
              </a:rPr>
              <a:t>low in height, level, etc.; small in size – </a:t>
            </a:r>
            <a:r>
              <a:rPr lang="en-US" i="1" dirty="0">
                <a:effectLst/>
              </a:rPr>
              <a:t>a humble member of the galaxy.</a:t>
            </a:r>
            <a:endParaRPr lang="en-US" dirty="0">
              <a:effectLst/>
            </a:endParaRPr>
          </a:p>
        </p:txBody>
      </p:sp>
      <p:sp>
        <p:nvSpPr>
          <p:cNvPr id="4" name="TextBox 3"/>
          <p:cNvSpPr txBox="1"/>
          <p:nvPr/>
        </p:nvSpPr>
        <p:spPr>
          <a:xfrm>
            <a:off x="4749422" y="522740"/>
            <a:ext cx="2920622" cy="369332"/>
          </a:xfrm>
          <a:prstGeom prst="rect">
            <a:avLst/>
          </a:prstGeom>
          <a:noFill/>
        </p:spPr>
        <p:txBody>
          <a:bodyPr wrap="square" rtlCol="0">
            <a:spAutoFit/>
          </a:bodyPr>
          <a:lstStyle/>
          <a:p>
            <a:pPr algn="r"/>
            <a:r>
              <a:rPr lang="en-US" dirty="0"/>
              <a:t>Dictionary.com</a:t>
            </a:r>
          </a:p>
        </p:txBody>
      </p:sp>
    </p:spTree>
    <p:extLst>
      <p:ext uri="{BB962C8B-B14F-4D97-AF65-F5344CB8AC3E}">
        <p14:creationId xmlns:p14="http://schemas.microsoft.com/office/powerpoint/2010/main" val="332970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516" b="15110"/>
          <a:stretch/>
        </p:blipFill>
        <p:spPr>
          <a:xfrm>
            <a:off x="-2" y="0"/>
            <a:ext cx="9144001" cy="6857999"/>
          </a:xfrm>
          <a:prstGeom prst="rect">
            <a:avLst/>
          </a:prstGeom>
        </p:spPr>
      </p:pic>
    </p:spTree>
    <p:extLst>
      <p:ext uri="{BB962C8B-B14F-4D97-AF65-F5344CB8AC3E}">
        <p14:creationId xmlns:p14="http://schemas.microsoft.com/office/powerpoint/2010/main" val="373705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Jesus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Philippians 2:3-4     </a:t>
            </a:r>
            <a:r>
              <a:rPr lang="en-US" sz="2400" i="1" dirty="0"/>
              <a:t>Let </a:t>
            </a:r>
            <a:r>
              <a:rPr lang="en-US" sz="2400" dirty="0"/>
              <a:t>nothing </a:t>
            </a:r>
            <a:r>
              <a:rPr lang="en-US" sz="2400" i="1" dirty="0"/>
              <a:t>be done</a:t>
            </a:r>
            <a:r>
              <a:rPr lang="en-US" sz="2400" dirty="0"/>
              <a:t> through selfish ambition or conceit, but in lowliness of mind let each esteem others better than himself. </a:t>
            </a:r>
            <a:r>
              <a:rPr lang="en-US" sz="2400" b="1" baseline="30000" dirty="0"/>
              <a:t>4 </a:t>
            </a:r>
            <a:r>
              <a:rPr lang="en-US" sz="2400" dirty="0"/>
              <a:t>Let each of you look out not only for his own interests, but also for the interests of others.</a:t>
            </a:r>
          </a:p>
          <a:p>
            <a:r>
              <a:rPr lang="en-US" sz="2400" b="1" dirty="0"/>
              <a:t>Philippians 2:5-8     </a:t>
            </a:r>
            <a:r>
              <a:rPr lang="en-US" sz="2400" dirty="0"/>
              <a:t>Let this mind be in you which was also in Christ Jesus, </a:t>
            </a:r>
            <a:r>
              <a:rPr lang="en-US" sz="2400" b="1" baseline="30000" dirty="0"/>
              <a:t>6 </a:t>
            </a:r>
            <a:r>
              <a:rPr lang="en-US" sz="2400" dirty="0"/>
              <a:t>who, being in the form of God, did not consider it robbery to be equal with God, </a:t>
            </a:r>
            <a:r>
              <a:rPr lang="en-US" sz="2400" b="1" baseline="30000" dirty="0"/>
              <a:t>7 </a:t>
            </a:r>
            <a:r>
              <a:rPr lang="en-US" sz="2400" dirty="0"/>
              <a:t>but made Himself of no reputation, taking the form of a bondservant, </a:t>
            </a:r>
            <a:r>
              <a:rPr lang="en-US" sz="2400" i="1" dirty="0"/>
              <a:t>and</a:t>
            </a:r>
            <a:r>
              <a:rPr lang="en-US" sz="2400" dirty="0"/>
              <a:t> coming in the likeness of men. </a:t>
            </a:r>
            <a:r>
              <a:rPr lang="en-US" sz="2400" b="1" baseline="30000" dirty="0"/>
              <a:t>8 </a:t>
            </a:r>
            <a:r>
              <a:rPr lang="en-US" sz="2400" dirty="0"/>
              <a:t>And being found in appearance as a man, He humbled Himself and became obedient to </a:t>
            </a:r>
            <a:r>
              <a:rPr lang="en-US" sz="2400" i="1" dirty="0"/>
              <a:t>the point of</a:t>
            </a:r>
            <a:r>
              <a:rPr lang="en-US" sz="2400" dirty="0"/>
              <a:t> death, even the death of the cross. </a:t>
            </a:r>
            <a:endParaRPr lang="en-US" sz="3200" dirty="0"/>
          </a:p>
        </p:txBody>
      </p:sp>
    </p:spTree>
    <p:extLst>
      <p:ext uri="{BB962C8B-B14F-4D97-AF65-F5344CB8AC3E}">
        <p14:creationId xmlns:p14="http://schemas.microsoft.com/office/powerpoint/2010/main" val="12002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Jesus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Mark 10:42-45</a:t>
            </a:r>
            <a:br>
              <a:rPr lang="en-US" sz="2400" dirty="0"/>
            </a:br>
            <a:r>
              <a:rPr lang="en-US" sz="2400" b="1" i="1" baseline="30000" dirty="0"/>
              <a:t>42 </a:t>
            </a:r>
            <a:r>
              <a:rPr lang="en-US" sz="2400" i="1" dirty="0"/>
              <a:t>But Jesus called them to Himself and said to them, “You know that those who are considered rulers over the Gentiles lord it over them, and their great ones exercise authority over them.  </a:t>
            </a:r>
            <a:r>
              <a:rPr lang="en-US" sz="2400" b="1" i="1" baseline="30000" dirty="0"/>
              <a:t>43 </a:t>
            </a:r>
            <a:r>
              <a:rPr lang="en-US" sz="2400" i="1" dirty="0"/>
              <a:t>Yet it shall not be so among you; but whoever desires to become great among you shall be your servant.  </a:t>
            </a:r>
            <a:r>
              <a:rPr lang="en-US" sz="2400" b="1" i="1" baseline="30000" dirty="0"/>
              <a:t>44 </a:t>
            </a:r>
            <a:r>
              <a:rPr lang="en-US" sz="2400" i="1" dirty="0"/>
              <a:t>And whoever of you desires to be first shall be slave of all.  </a:t>
            </a:r>
            <a:r>
              <a:rPr lang="en-US" sz="2400" b="1" i="1" baseline="30000" dirty="0"/>
              <a:t>45 </a:t>
            </a:r>
            <a:r>
              <a:rPr lang="en-US" sz="2400" i="1" dirty="0"/>
              <a:t>For even the Son of Man did not come to be served, but to serve, and to give His life a ransom for many.”</a:t>
            </a:r>
            <a:endParaRPr lang="en-US" sz="3600" i="1" dirty="0"/>
          </a:p>
        </p:txBody>
      </p:sp>
    </p:spTree>
    <p:extLst>
      <p:ext uri="{BB962C8B-B14F-4D97-AF65-F5344CB8AC3E}">
        <p14:creationId xmlns:p14="http://schemas.microsoft.com/office/powerpoint/2010/main" val="53896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The Example of Jesus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John 13:12-17</a:t>
            </a:r>
            <a:br>
              <a:rPr lang="en-US" sz="2400" dirty="0"/>
            </a:br>
            <a:r>
              <a:rPr lang="en-US" sz="2400" b="1" baseline="30000" dirty="0"/>
              <a:t>12 </a:t>
            </a:r>
            <a:r>
              <a:rPr lang="en-US" sz="2400" dirty="0"/>
              <a:t>So when He had washed their feet, taken His garments, and sat down again, He said to them, “Do you know what I have done to you? </a:t>
            </a:r>
            <a:r>
              <a:rPr lang="en-US" sz="2400" b="1" baseline="30000" dirty="0"/>
              <a:t>13 </a:t>
            </a:r>
            <a:r>
              <a:rPr lang="en-US" sz="2400" dirty="0"/>
              <a:t>You call Me Teacher and Lord, and you say well, for </a:t>
            </a:r>
            <a:r>
              <a:rPr lang="en-US" sz="2400" i="1" dirty="0"/>
              <a:t>so</a:t>
            </a:r>
            <a:r>
              <a:rPr lang="en-US" sz="2400" dirty="0"/>
              <a:t> I am. </a:t>
            </a:r>
            <a:r>
              <a:rPr lang="en-US" sz="2400" b="1" baseline="30000" dirty="0"/>
              <a:t>14 </a:t>
            </a:r>
            <a:r>
              <a:rPr lang="en-US" sz="2400" dirty="0"/>
              <a:t>If I then, </a:t>
            </a:r>
            <a:r>
              <a:rPr lang="en-US" sz="2400" i="1" dirty="0"/>
              <a:t>your</a:t>
            </a:r>
            <a:r>
              <a:rPr lang="en-US" sz="2400" dirty="0"/>
              <a:t> Lord and Teacher, have washed your feet, you also ought to wash one another’s feet. </a:t>
            </a:r>
            <a:r>
              <a:rPr lang="en-US" sz="2400" b="1" baseline="30000" dirty="0"/>
              <a:t>15 </a:t>
            </a:r>
            <a:r>
              <a:rPr lang="en-US" sz="2400" dirty="0"/>
              <a:t>For I have given you an example, that you should do as I have done to you. </a:t>
            </a:r>
            <a:r>
              <a:rPr lang="en-US" sz="2400" b="1" baseline="30000" dirty="0"/>
              <a:t>16 </a:t>
            </a:r>
            <a:r>
              <a:rPr lang="en-US" sz="2400" dirty="0"/>
              <a:t>Most assuredly, I say to you, a servant is not greater than his master; nor is he who is sent greater than he who sent him. </a:t>
            </a:r>
            <a:r>
              <a:rPr lang="en-US" sz="2400" b="1" baseline="30000" dirty="0"/>
              <a:t>17 </a:t>
            </a:r>
            <a:r>
              <a:rPr lang="en-US" sz="2400" dirty="0"/>
              <a:t>If you know these things, blessed are you if you do them.</a:t>
            </a:r>
          </a:p>
        </p:txBody>
      </p:sp>
    </p:spTree>
    <p:extLst>
      <p:ext uri="{BB962C8B-B14F-4D97-AF65-F5344CB8AC3E}">
        <p14:creationId xmlns:p14="http://schemas.microsoft.com/office/powerpoint/2010/main" val="7296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5C18F"/>
        </a:solidFill>
        <a:effectLst/>
      </p:bgPr>
    </p:bg>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122" y="0"/>
            <a:ext cx="67367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6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solidFill>
                  <a:srgbClr val="FFFF00"/>
                </a:solidFill>
              </a:rPr>
              <a:t>…affirms the worth of all people</a:t>
            </a:r>
          </a:p>
        </p:txBody>
      </p:sp>
      <p:sp>
        <p:nvSpPr>
          <p:cNvPr id="6" name="Rectangle 5"/>
          <p:cNvSpPr/>
          <p:nvPr/>
        </p:nvSpPr>
        <p:spPr>
          <a:xfrm>
            <a:off x="345534" y="5206233"/>
            <a:ext cx="8701549" cy="1631216"/>
          </a:xfrm>
          <a:prstGeom prst="rect">
            <a:avLst/>
          </a:prstGeom>
        </p:spPr>
        <p:txBody>
          <a:bodyPr wrap="square">
            <a:spAutoFit/>
          </a:bodyPr>
          <a:lstStyle/>
          <a:p>
            <a:r>
              <a:rPr lang="en-US" sz="2000" b="1" dirty="0">
                <a:solidFill>
                  <a:srgbClr val="FFFF00"/>
                </a:solidFill>
              </a:rPr>
              <a:t>Romans 5:6-8     </a:t>
            </a:r>
            <a:r>
              <a:rPr lang="en-US" sz="2000" i="1" dirty="0">
                <a:solidFill>
                  <a:srgbClr val="FFFF00"/>
                </a:solidFill>
              </a:rPr>
              <a:t>For when we were still without strength, in due time Christ died for the ungodly. </a:t>
            </a:r>
            <a:r>
              <a:rPr lang="en-US" sz="2000" b="1" i="1" baseline="30000" dirty="0">
                <a:solidFill>
                  <a:srgbClr val="FFFF00"/>
                </a:solidFill>
              </a:rPr>
              <a:t>7 </a:t>
            </a:r>
            <a:r>
              <a:rPr lang="en-US" sz="2000" i="1" dirty="0">
                <a:solidFill>
                  <a:srgbClr val="FFFF00"/>
                </a:solidFill>
              </a:rPr>
              <a:t>For scarcely for a righteous man will one die; yet perhaps for a good man someone would even dare to die. </a:t>
            </a:r>
            <a:r>
              <a:rPr lang="en-US" sz="2000" b="1" i="1" baseline="30000" dirty="0">
                <a:solidFill>
                  <a:srgbClr val="FFFF00"/>
                </a:solidFill>
              </a:rPr>
              <a:t>8 </a:t>
            </a:r>
            <a:r>
              <a:rPr lang="en-US" sz="2000" i="1" dirty="0">
                <a:solidFill>
                  <a:srgbClr val="FFFF00"/>
                </a:solidFill>
              </a:rPr>
              <a:t>But God demonstrates His own love toward us, in that while we were still sinners, Christ died for us.</a:t>
            </a:r>
            <a:endParaRPr lang="en-US" sz="2800" i="1" dirty="0">
              <a:solidFill>
                <a:srgbClr val="FFFF00"/>
              </a:solidFill>
            </a:endParaRPr>
          </a:p>
        </p:txBody>
      </p:sp>
    </p:spTree>
    <p:extLst>
      <p:ext uri="{BB962C8B-B14F-4D97-AF65-F5344CB8AC3E}">
        <p14:creationId xmlns:p14="http://schemas.microsoft.com/office/powerpoint/2010/main" val="20927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…affirms the worth of all people</a:t>
            </a:r>
          </a:p>
          <a:p>
            <a:r>
              <a:rPr lang="en-US" sz="2400" dirty="0">
                <a:solidFill>
                  <a:srgbClr val="FFFF00"/>
                </a:solidFill>
              </a:rPr>
              <a:t>…deflates pride &amp; arrogance</a:t>
            </a:r>
          </a:p>
        </p:txBody>
      </p:sp>
      <p:sp>
        <p:nvSpPr>
          <p:cNvPr id="5" name="Rectangle 4"/>
          <p:cNvSpPr/>
          <p:nvPr/>
        </p:nvSpPr>
        <p:spPr>
          <a:xfrm>
            <a:off x="345534" y="5456949"/>
            <a:ext cx="8701549" cy="1323439"/>
          </a:xfrm>
          <a:prstGeom prst="rect">
            <a:avLst/>
          </a:prstGeom>
        </p:spPr>
        <p:txBody>
          <a:bodyPr wrap="square">
            <a:spAutoFit/>
          </a:bodyPr>
          <a:lstStyle/>
          <a:p>
            <a:r>
              <a:rPr lang="en-US" sz="2000" b="1" dirty="0">
                <a:solidFill>
                  <a:srgbClr val="FFFF00"/>
                </a:solidFill>
              </a:rPr>
              <a:t>Proverbs 27:1-2     </a:t>
            </a:r>
            <a:r>
              <a:rPr lang="en-US" sz="2000" i="1" dirty="0">
                <a:solidFill>
                  <a:srgbClr val="FFFF00"/>
                </a:solidFill>
              </a:rPr>
              <a:t>Do not boast about tomorrow, For you do not know what a day may bring forth.  </a:t>
            </a:r>
            <a:r>
              <a:rPr lang="en-US" sz="2000" b="1" i="1" baseline="30000" dirty="0">
                <a:solidFill>
                  <a:srgbClr val="FFFF00"/>
                </a:solidFill>
              </a:rPr>
              <a:t>2 </a:t>
            </a:r>
            <a:r>
              <a:rPr lang="en-US" sz="2000" i="1" dirty="0">
                <a:solidFill>
                  <a:srgbClr val="FFFF00"/>
                </a:solidFill>
              </a:rPr>
              <a:t>Let another man praise you, and not your own mouth;  A stranger, and not your own lips.</a:t>
            </a:r>
          </a:p>
          <a:p>
            <a:endParaRPr lang="en-US" sz="2000" dirty="0"/>
          </a:p>
        </p:txBody>
      </p:sp>
    </p:spTree>
    <p:extLst>
      <p:ext uri="{BB962C8B-B14F-4D97-AF65-F5344CB8AC3E}">
        <p14:creationId xmlns:p14="http://schemas.microsoft.com/office/powerpoint/2010/main" val="36441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3116972"/>
          </a:xfrm>
        </p:spPr>
        <p:txBody>
          <a:bodyPr>
            <a:noAutofit/>
          </a:bodyPr>
          <a:lstStyle/>
          <a:p>
            <a:r>
              <a:rPr lang="en-US" sz="2400" dirty="0"/>
              <a:t>…affirms the worth of all people</a:t>
            </a:r>
          </a:p>
          <a:p>
            <a:r>
              <a:rPr lang="en-US" sz="2400" dirty="0"/>
              <a:t>…deflates pride &amp; arrogance</a:t>
            </a:r>
          </a:p>
          <a:p>
            <a:r>
              <a:rPr lang="en-US" sz="2400" dirty="0">
                <a:solidFill>
                  <a:srgbClr val="FFFF00"/>
                </a:solidFill>
              </a:rPr>
              <a:t>…elevates God &amp; others above ourselves</a:t>
            </a:r>
          </a:p>
        </p:txBody>
      </p:sp>
      <p:sp>
        <p:nvSpPr>
          <p:cNvPr id="6" name="Rectangle 5"/>
          <p:cNvSpPr/>
          <p:nvPr/>
        </p:nvSpPr>
        <p:spPr>
          <a:xfrm>
            <a:off x="5914102" y="5363986"/>
            <a:ext cx="1946787" cy="1077218"/>
          </a:xfrm>
          <a:prstGeom prst="rect">
            <a:avLst/>
          </a:prstGeom>
        </p:spPr>
        <p:txBody>
          <a:bodyPr wrap="square">
            <a:spAutoFit/>
          </a:bodyPr>
          <a:lstStyle/>
          <a:p>
            <a:pPr algn="ctr"/>
            <a:r>
              <a:rPr lang="en-US" sz="3200" dirty="0">
                <a:solidFill>
                  <a:srgbClr val="FFFF00"/>
                </a:solidFill>
              </a:rPr>
              <a:t>Yourself</a:t>
            </a:r>
            <a:br>
              <a:rPr lang="en-US" sz="3200" dirty="0">
                <a:solidFill>
                  <a:srgbClr val="FFFF00"/>
                </a:solidFill>
              </a:rPr>
            </a:br>
            <a:r>
              <a:rPr lang="en-US" sz="3200" dirty="0">
                <a:solidFill>
                  <a:srgbClr val="FFFF00"/>
                </a:solidFill>
              </a:rPr>
              <a:t>last of all</a:t>
            </a:r>
          </a:p>
        </p:txBody>
      </p:sp>
      <p:sp>
        <p:nvSpPr>
          <p:cNvPr id="7" name="Rectangle 6"/>
          <p:cNvSpPr/>
          <p:nvPr/>
        </p:nvSpPr>
        <p:spPr>
          <a:xfrm>
            <a:off x="5723" y="4532989"/>
            <a:ext cx="9138277" cy="830997"/>
          </a:xfrm>
          <a:prstGeom prst="rect">
            <a:avLst/>
          </a:prstGeom>
        </p:spPr>
        <p:txBody>
          <a:bodyPr wrap="square">
            <a:spAutoFit/>
          </a:bodyPr>
          <a:lstStyle/>
          <a:p>
            <a:pPr algn="ctr"/>
            <a:r>
              <a:rPr lang="en-US" sz="4800" b="1" spc="600" dirty="0">
                <a:solidFill>
                  <a:srgbClr val="FFFF00"/>
                </a:solidFill>
              </a:rPr>
              <a:t>J     O     Y</a:t>
            </a:r>
            <a:endParaRPr lang="en-US" sz="4800" spc="600" dirty="0">
              <a:solidFill>
                <a:srgbClr val="FFFF00"/>
              </a:solidFill>
            </a:endParaRPr>
          </a:p>
        </p:txBody>
      </p:sp>
      <p:sp>
        <p:nvSpPr>
          <p:cNvPr id="8" name="Rectangle 7"/>
          <p:cNvSpPr/>
          <p:nvPr/>
        </p:nvSpPr>
        <p:spPr>
          <a:xfrm>
            <a:off x="1229041" y="5368906"/>
            <a:ext cx="1946787" cy="1077218"/>
          </a:xfrm>
          <a:prstGeom prst="rect">
            <a:avLst/>
          </a:prstGeom>
        </p:spPr>
        <p:txBody>
          <a:bodyPr wrap="square">
            <a:spAutoFit/>
          </a:bodyPr>
          <a:lstStyle/>
          <a:p>
            <a:pPr algn="ctr"/>
            <a:r>
              <a:rPr lang="en-US" sz="3200" dirty="0">
                <a:solidFill>
                  <a:srgbClr val="FFFF00"/>
                </a:solidFill>
              </a:rPr>
              <a:t>Jesus</a:t>
            </a:r>
            <a:br>
              <a:rPr lang="en-US" sz="3200" dirty="0">
                <a:solidFill>
                  <a:srgbClr val="FFFF00"/>
                </a:solidFill>
              </a:rPr>
            </a:br>
            <a:r>
              <a:rPr lang="en-US" sz="3200" dirty="0">
                <a:solidFill>
                  <a:srgbClr val="FFFF00"/>
                </a:solidFill>
              </a:rPr>
              <a:t>first</a:t>
            </a:r>
          </a:p>
        </p:txBody>
      </p:sp>
      <p:sp>
        <p:nvSpPr>
          <p:cNvPr id="9" name="Rectangle 8"/>
          <p:cNvSpPr/>
          <p:nvPr/>
        </p:nvSpPr>
        <p:spPr>
          <a:xfrm>
            <a:off x="3519968" y="5373826"/>
            <a:ext cx="1946787" cy="1077218"/>
          </a:xfrm>
          <a:prstGeom prst="rect">
            <a:avLst/>
          </a:prstGeom>
        </p:spPr>
        <p:txBody>
          <a:bodyPr wrap="square">
            <a:spAutoFit/>
          </a:bodyPr>
          <a:lstStyle/>
          <a:p>
            <a:pPr algn="ctr"/>
            <a:r>
              <a:rPr lang="en-US" sz="3200" dirty="0">
                <a:solidFill>
                  <a:srgbClr val="FFFF00"/>
                </a:solidFill>
              </a:rPr>
              <a:t>Others</a:t>
            </a:r>
            <a:br>
              <a:rPr lang="en-US" sz="3200" dirty="0">
                <a:solidFill>
                  <a:srgbClr val="FFFF00"/>
                </a:solidFill>
              </a:rPr>
            </a:br>
            <a:r>
              <a:rPr lang="en-US" sz="3200" dirty="0">
                <a:solidFill>
                  <a:srgbClr val="FFFF00"/>
                </a:solidFill>
              </a:rPr>
              <a:t>next</a:t>
            </a:r>
          </a:p>
        </p:txBody>
      </p:sp>
    </p:spTree>
    <p:extLst>
      <p:ext uri="{BB962C8B-B14F-4D97-AF65-F5344CB8AC3E}">
        <p14:creationId xmlns:p14="http://schemas.microsoft.com/office/powerpoint/2010/main" val="38055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…affirms the worth of all people</a:t>
            </a:r>
          </a:p>
          <a:p>
            <a:r>
              <a:rPr lang="en-US" sz="2400" dirty="0"/>
              <a:t>…deflates pride &amp; arrogance</a:t>
            </a:r>
          </a:p>
          <a:p>
            <a:r>
              <a:rPr lang="en-US" sz="2400" dirty="0"/>
              <a:t>…elevates God &amp; others above ourselves</a:t>
            </a:r>
          </a:p>
          <a:p>
            <a:r>
              <a:rPr lang="en-US" sz="2400" dirty="0">
                <a:solidFill>
                  <a:srgbClr val="FFFF00"/>
                </a:solidFill>
              </a:rPr>
              <a:t>…silences gossip &amp; hateful talk</a:t>
            </a:r>
          </a:p>
        </p:txBody>
      </p:sp>
      <p:sp>
        <p:nvSpPr>
          <p:cNvPr id="6" name="Rectangle 5"/>
          <p:cNvSpPr/>
          <p:nvPr/>
        </p:nvSpPr>
        <p:spPr>
          <a:xfrm>
            <a:off x="345534" y="5456949"/>
            <a:ext cx="8701549" cy="1015663"/>
          </a:xfrm>
          <a:prstGeom prst="rect">
            <a:avLst/>
          </a:prstGeom>
        </p:spPr>
        <p:txBody>
          <a:bodyPr wrap="square">
            <a:spAutoFit/>
          </a:bodyPr>
          <a:lstStyle/>
          <a:p>
            <a:r>
              <a:rPr lang="en-US" sz="2000" b="1" dirty="0">
                <a:solidFill>
                  <a:srgbClr val="FFFF00"/>
                </a:solidFill>
              </a:rPr>
              <a:t>Ephesians 4:22     </a:t>
            </a:r>
            <a:r>
              <a:rPr lang="en-US" sz="2000" i="1" dirty="0">
                <a:solidFill>
                  <a:srgbClr val="FFFF00"/>
                </a:solidFill>
              </a:rPr>
              <a:t>Let no corrupt word proceed out of your mouth, but what is good for necessary edification, that it may impart grace to the hearers. </a:t>
            </a:r>
          </a:p>
        </p:txBody>
      </p:sp>
    </p:spTree>
    <p:extLst>
      <p:ext uri="{BB962C8B-B14F-4D97-AF65-F5344CB8AC3E}">
        <p14:creationId xmlns:p14="http://schemas.microsoft.com/office/powerpoint/2010/main" val="1722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…affirms the worth of all people</a:t>
            </a:r>
          </a:p>
          <a:p>
            <a:r>
              <a:rPr lang="en-US" sz="2400" dirty="0"/>
              <a:t>…deflates pride &amp; arrogance</a:t>
            </a:r>
          </a:p>
          <a:p>
            <a:r>
              <a:rPr lang="en-US" sz="2400" dirty="0"/>
              <a:t>…elevates God &amp; others above ourselves</a:t>
            </a:r>
          </a:p>
          <a:p>
            <a:r>
              <a:rPr lang="en-US" sz="2400" dirty="0"/>
              <a:t>…silences gossip &amp; hateful talk</a:t>
            </a:r>
          </a:p>
          <a:p>
            <a:r>
              <a:rPr lang="en-US" sz="2400" dirty="0">
                <a:solidFill>
                  <a:srgbClr val="FFFF00"/>
                </a:solidFill>
              </a:rPr>
              <a:t>…eliminates self-righteous criticism &amp; judging</a:t>
            </a:r>
          </a:p>
        </p:txBody>
      </p:sp>
      <p:sp>
        <p:nvSpPr>
          <p:cNvPr id="6" name="Rectangle 5"/>
          <p:cNvSpPr/>
          <p:nvPr/>
        </p:nvSpPr>
        <p:spPr>
          <a:xfrm>
            <a:off x="250724" y="5206233"/>
            <a:ext cx="8657302" cy="1015663"/>
          </a:xfrm>
          <a:prstGeom prst="rect">
            <a:avLst/>
          </a:prstGeom>
        </p:spPr>
        <p:txBody>
          <a:bodyPr wrap="square">
            <a:spAutoFit/>
          </a:bodyPr>
          <a:lstStyle/>
          <a:p>
            <a:r>
              <a:rPr lang="en-US" sz="2000" b="1" dirty="0">
                <a:solidFill>
                  <a:srgbClr val="FFFF00"/>
                </a:solidFill>
              </a:rPr>
              <a:t>Matthew 7:1-2     </a:t>
            </a:r>
            <a:r>
              <a:rPr lang="en-US" sz="2000" b="1" i="1" dirty="0">
                <a:solidFill>
                  <a:srgbClr val="FFFF00"/>
                </a:solidFill>
              </a:rPr>
              <a:t> </a:t>
            </a:r>
            <a:r>
              <a:rPr lang="en-US" sz="2000" i="1" dirty="0">
                <a:solidFill>
                  <a:srgbClr val="FFFF00"/>
                </a:solidFill>
              </a:rPr>
              <a:t>“Judge not, that you be not judged.  </a:t>
            </a:r>
            <a:r>
              <a:rPr lang="en-US" sz="2000" b="1" i="1" baseline="30000" dirty="0">
                <a:solidFill>
                  <a:srgbClr val="FFFF00"/>
                </a:solidFill>
              </a:rPr>
              <a:t>2 </a:t>
            </a:r>
            <a:r>
              <a:rPr lang="en-US" sz="2000" i="1" dirty="0">
                <a:solidFill>
                  <a:srgbClr val="FFFF00"/>
                </a:solidFill>
              </a:rPr>
              <a:t>For with what judgment you judge, you will be judged; and with the measure you use, it will be measured back to you.</a:t>
            </a:r>
          </a:p>
        </p:txBody>
      </p:sp>
    </p:spTree>
    <p:extLst>
      <p:ext uri="{BB962C8B-B14F-4D97-AF65-F5344CB8AC3E}">
        <p14:creationId xmlns:p14="http://schemas.microsoft.com/office/powerpoint/2010/main" val="25089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Humility</a:t>
            </a:r>
            <a:r>
              <a:rPr lang="en-US" sz="2400" dirty="0"/>
              <a:t> is the quality of being </a:t>
            </a:r>
            <a:r>
              <a:rPr lang="en-US" sz="2400" b="1" dirty="0"/>
              <a:t>humble</a:t>
            </a:r>
            <a:r>
              <a:rPr lang="en-US" sz="2400" dirty="0"/>
              <a:t>. </a:t>
            </a:r>
          </a:p>
          <a:p>
            <a:r>
              <a:rPr lang="en-US" sz="2400" dirty="0"/>
              <a:t>Dictionary definitions accentuate humility as a low self-regard and sense of unworthiness.  </a:t>
            </a:r>
          </a:p>
          <a:p>
            <a:r>
              <a:rPr lang="en-US" sz="2400" dirty="0"/>
              <a:t>In a religious context humility can mean a recognition of self in relation to a deity (i.e. God) or deities, and self-debasement with subsequent submission to said deity as a member of that religion. </a:t>
            </a:r>
          </a:p>
          <a:p>
            <a:r>
              <a:rPr lang="en-US" sz="2400" dirty="0"/>
              <a:t>Humility is an outward expression of an appropriate inner, or self regard, and is contrasted with humiliation which is an imposition, often external, of shame upon a person. </a:t>
            </a:r>
          </a:p>
        </p:txBody>
      </p:sp>
      <p:sp>
        <p:nvSpPr>
          <p:cNvPr id="4" name="TextBox 3"/>
          <p:cNvSpPr txBox="1"/>
          <p:nvPr/>
        </p:nvSpPr>
        <p:spPr>
          <a:xfrm>
            <a:off x="4749422" y="522740"/>
            <a:ext cx="2920622" cy="369332"/>
          </a:xfrm>
          <a:prstGeom prst="rect">
            <a:avLst/>
          </a:prstGeom>
          <a:noFill/>
        </p:spPr>
        <p:txBody>
          <a:bodyPr wrap="square" rtlCol="0">
            <a:spAutoFit/>
          </a:bodyPr>
          <a:lstStyle/>
          <a:p>
            <a:pPr algn="r"/>
            <a:r>
              <a:rPr lang="en-US" dirty="0"/>
              <a:t>Wikipedia.org</a:t>
            </a:r>
          </a:p>
        </p:txBody>
      </p:sp>
    </p:spTree>
    <p:extLst>
      <p:ext uri="{BB962C8B-B14F-4D97-AF65-F5344CB8AC3E}">
        <p14:creationId xmlns:p14="http://schemas.microsoft.com/office/powerpoint/2010/main" val="5309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…affirms the worth of all people</a:t>
            </a:r>
          </a:p>
          <a:p>
            <a:r>
              <a:rPr lang="en-US" sz="2400" dirty="0"/>
              <a:t>…deflates pride &amp; arrogance</a:t>
            </a:r>
          </a:p>
          <a:p>
            <a:r>
              <a:rPr lang="en-US" sz="2400" dirty="0"/>
              <a:t>…elevates God &amp; others above ourselves</a:t>
            </a:r>
          </a:p>
          <a:p>
            <a:r>
              <a:rPr lang="en-US" sz="2400" dirty="0"/>
              <a:t>…silences gossip &amp; hateful talk</a:t>
            </a:r>
          </a:p>
          <a:p>
            <a:r>
              <a:rPr lang="en-US" sz="2400" dirty="0"/>
              <a:t>…eliminates self-righteous criticism &amp; judging</a:t>
            </a:r>
          </a:p>
          <a:p>
            <a:r>
              <a:rPr lang="en-US" sz="2400" dirty="0">
                <a:solidFill>
                  <a:srgbClr val="FFFF00"/>
                </a:solidFill>
              </a:rPr>
              <a:t>…quells anger &amp; revenge</a:t>
            </a:r>
          </a:p>
        </p:txBody>
      </p:sp>
      <p:sp>
        <p:nvSpPr>
          <p:cNvPr id="6" name="Rectangle 5"/>
          <p:cNvSpPr/>
          <p:nvPr/>
        </p:nvSpPr>
        <p:spPr>
          <a:xfrm>
            <a:off x="250724" y="5206233"/>
            <a:ext cx="8657302" cy="707886"/>
          </a:xfrm>
          <a:prstGeom prst="rect">
            <a:avLst/>
          </a:prstGeom>
        </p:spPr>
        <p:txBody>
          <a:bodyPr wrap="square">
            <a:spAutoFit/>
          </a:bodyPr>
          <a:lstStyle/>
          <a:p>
            <a:r>
              <a:rPr lang="en-US" sz="2000" b="1" dirty="0">
                <a:solidFill>
                  <a:srgbClr val="FFFF00"/>
                </a:solidFill>
              </a:rPr>
              <a:t>Ephesians 4:26-27     </a:t>
            </a:r>
            <a:r>
              <a:rPr lang="en-US" sz="2000" i="1" dirty="0">
                <a:solidFill>
                  <a:srgbClr val="FFFF00"/>
                </a:solidFill>
              </a:rPr>
              <a:t>Be angry, and do not sin”: do not let the sun go down on your wrath, </a:t>
            </a:r>
            <a:r>
              <a:rPr lang="en-US" sz="2000" b="1" i="1" baseline="30000" dirty="0">
                <a:solidFill>
                  <a:srgbClr val="FFFF00"/>
                </a:solidFill>
              </a:rPr>
              <a:t>27 </a:t>
            </a:r>
            <a:r>
              <a:rPr lang="en-US" sz="2000" i="1" dirty="0">
                <a:solidFill>
                  <a:srgbClr val="FFFF00"/>
                </a:solidFill>
              </a:rPr>
              <a:t>nor give place to the devil.</a:t>
            </a:r>
          </a:p>
        </p:txBody>
      </p:sp>
    </p:spTree>
    <p:extLst>
      <p:ext uri="{BB962C8B-B14F-4D97-AF65-F5344CB8AC3E}">
        <p14:creationId xmlns:p14="http://schemas.microsoft.com/office/powerpoint/2010/main" val="12363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…affirms the worth of all people</a:t>
            </a:r>
          </a:p>
          <a:p>
            <a:r>
              <a:rPr lang="en-US" sz="2400" dirty="0"/>
              <a:t>…deflates pride &amp; arrogance</a:t>
            </a:r>
          </a:p>
          <a:p>
            <a:r>
              <a:rPr lang="en-US" sz="2400" dirty="0"/>
              <a:t>…elevates God &amp; others above ourselves</a:t>
            </a:r>
          </a:p>
          <a:p>
            <a:r>
              <a:rPr lang="en-US" sz="2400" dirty="0"/>
              <a:t>…silences gossip &amp; hateful talk</a:t>
            </a:r>
          </a:p>
          <a:p>
            <a:r>
              <a:rPr lang="en-US" sz="2400" dirty="0"/>
              <a:t>…eliminates self-righteous criticism &amp; judging</a:t>
            </a:r>
          </a:p>
          <a:p>
            <a:r>
              <a:rPr lang="en-US" sz="2400" dirty="0"/>
              <a:t>…quells anger &amp; revenge</a:t>
            </a:r>
          </a:p>
          <a:p>
            <a:r>
              <a:rPr lang="en-US" sz="2400" dirty="0">
                <a:solidFill>
                  <a:srgbClr val="FFFF00"/>
                </a:solidFill>
              </a:rPr>
              <a:t>…projects the Golden Rule</a:t>
            </a:r>
          </a:p>
        </p:txBody>
      </p:sp>
      <p:sp>
        <p:nvSpPr>
          <p:cNvPr id="6" name="Rectangle 5"/>
          <p:cNvSpPr/>
          <p:nvPr/>
        </p:nvSpPr>
        <p:spPr>
          <a:xfrm>
            <a:off x="250724" y="4542555"/>
            <a:ext cx="8893276" cy="2308324"/>
          </a:xfrm>
          <a:prstGeom prst="rect">
            <a:avLst/>
          </a:prstGeom>
        </p:spPr>
        <p:txBody>
          <a:bodyPr wrap="square">
            <a:spAutoFit/>
          </a:bodyPr>
          <a:lstStyle/>
          <a:p>
            <a:r>
              <a:rPr lang="en-US" b="1" dirty="0">
                <a:solidFill>
                  <a:srgbClr val="FFFF00"/>
                </a:solidFill>
              </a:rPr>
              <a:t>Matthew </a:t>
            </a:r>
            <a:r>
              <a:rPr lang="en-US" b="1" i="1" dirty="0">
                <a:solidFill>
                  <a:srgbClr val="FFFF00"/>
                </a:solidFill>
              </a:rPr>
              <a:t>7:7-12     </a:t>
            </a:r>
            <a:r>
              <a:rPr lang="en-US" i="1" dirty="0">
                <a:solidFill>
                  <a:srgbClr val="FFFF00"/>
                </a:solidFill>
              </a:rPr>
              <a:t>“Ask, and it will be given to you; seek, and you will find; knock, and it will be opened to you. </a:t>
            </a:r>
            <a:r>
              <a:rPr lang="en-US" b="1" i="1" baseline="30000" dirty="0">
                <a:solidFill>
                  <a:srgbClr val="FFFF00"/>
                </a:solidFill>
              </a:rPr>
              <a:t>8 </a:t>
            </a:r>
            <a:r>
              <a:rPr lang="en-US" i="1" dirty="0">
                <a:solidFill>
                  <a:srgbClr val="FFFF00"/>
                </a:solidFill>
              </a:rPr>
              <a:t>For everyone who asks receives, and he who seeks finds, and to him who knocks it will be opened. </a:t>
            </a:r>
            <a:r>
              <a:rPr lang="en-US" b="1" i="1" baseline="30000" dirty="0">
                <a:solidFill>
                  <a:srgbClr val="FFFF00"/>
                </a:solidFill>
              </a:rPr>
              <a:t>9 </a:t>
            </a:r>
            <a:r>
              <a:rPr lang="en-US" i="1" dirty="0">
                <a:solidFill>
                  <a:srgbClr val="FFFF00"/>
                </a:solidFill>
              </a:rPr>
              <a:t>Or what man is there among you who, if his son asks for bread, will give him a stone? </a:t>
            </a:r>
            <a:r>
              <a:rPr lang="en-US" b="1" i="1" baseline="30000" dirty="0">
                <a:solidFill>
                  <a:srgbClr val="FFFF00"/>
                </a:solidFill>
              </a:rPr>
              <a:t>10 </a:t>
            </a:r>
            <a:r>
              <a:rPr lang="en-US" i="1" dirty="0">
                <a:solidFill>
                  <a:srgbClr val="FFFF00"/>
                </a:solidFill>
              </a:rPr>
              <a:t>Or if he asks for a fish, will he give him a serpent? </a:t>
            </a:r>
            <a:r>
              <a:rPr lang="en-US" b="1" i="1" baseline="30000" dirty="0">
                <a:solidFill>
                  <a:srgbClr val="FFFF00"/>
                </a:solidFill>
              </a:rPr>
              <a:t>11 </a:t>
            </a:r>
            <a:r>
              <a:rPr lang="en-US" i="1" dirty="0">
                <a:solidFill>
                  <a:srgbClr val="FFFF00"/>
                </a:solidFill>
              </a:rPr>
              <a:t>If you then, being evil, know how to give good gifts to your children, how much more will your Father who is in heaven give good things to those who ask Him!</a:t>
            </a:r>
            <a:r>
              <a:rPr lang="en-US" b="1" i="1" baseline="30000" dirty="0">
                <a:solidFill>
                  <a:srgbClr val="FFFF00"/>
                </a:solidFill>
              </a:rPr>
              <a:t>12 </a:t>
            </a:r>
            <a:r>
              <a:rPr lang="en-US" i="1" dirty="0">
                <a:solidFill>
                  <a:srgbClr val="FFFF00"/>
                </a:solidFill>
              </a:rPr>
              <a:t>Therefore, whatever you want men to do to you, do also to them, for this is the Law and the Prophets.</a:t>
            </a:r>
          </a:p>
        </p:txBody>
      </p:sp>
    </p:spTree>
    <p:extLst>
      <p:ext uri="{BB962C8B-B14F-4D97-AF65-F5344CB8AC3E}">
        <p14:creationId xmlns:p14="http://schemas.microsoft.com/office/powerpoint/2010/main" val="9932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Bind Us Together: 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…affirms the worth of all people</a:t>
            </a:r>
          </a:p>
          <a:p>
            <a:r>
              <a:rPr lang="en-US" sz="2400" dirty="0"/>
              <a:t>…deflates pride &amp; arrogance</a:t>
            </a:r>
          </a:p>
          <a:p>
            <a:r>
              <a:rPr lang="en-US" sz="2400" dirty="0"/>
              <a:t>…elevates God &amp; others above ourselves</a:t>
            </a:r>
          </a:p>
          <a:p>
            <a:r>
              <a:rPr lang="en-US" sz="2400" dirty="0"/>
              <a:t>…silences gossip &amp; hateful talk</a:t>
            </a:r>
          </a:p>
          <a:p>
            <a:r>
              <a:rPr lang="en-US" sz="2400" dirty="0"/>
              <a:t>…eliminates self-righteous criticism &amp; judging</a:t>
            </a:r>
          </a:p>
          <a:p>
            <a:r>
              <a:rPr lang="en-US" sz="2400" dirty="0"/>
              <a:t>…quells anger &amp; revenge</a:t>
            </a:r>
          </a:p>
          <a:p>
            <a:r>
              <a:rPr lang="en-US" sz="2400" dirty="0"/>
              <a:t>…projects the Golden Rule</a:t>
            </a:r>
          </a:p>
          <a:p>
            <a:r>
              <a:rPr lang="en-US" sz="2400" dirty="0">
                <a:solidFill>
                  <a:srgbClr val="FFFF00"/>
                </a:solidFill>
              </a:rPr>
              <a:t>…forgives quickly</a:t>
            </a:r>
          </a:p>
          <a:p>
            <a:endParaRPr lang="en-US" sz="2400" dirty="0"/>
          </a:p>
        </p:txBody>
      </p:sp>
      <p:sp>
        <p:nvSpPr>
          <p:cNvPr id="6" name="Rectangle 5"/>
          <p:cNvSpPr/>
          <p:nvPr/>
        </p:nvSpPr>
        <p:spPr>
          <a:xfrm>
            <a:off x="250724" y="5206233"/>
            <a:ext cx="8657302" cy="769441"/>
          </a:xfrm>
          <a:prstGeom prst="rect">
            <a:avLst/>
          </a:prstGeom>
        </p:spPr>
        <p:txBody>
          <a:bodyPr wrap="square">
            <a:spAutoFit/>
          </a:bodyPr>
          <a:lstStyle/>
          <a:p>
            <a:r>
              <a:rPr lang="en-US" sz="2200" b="1" dirty="0">
                <a:solidFill>
                  <a:srgbClr val="FFFF00"/>
                </a:solidFill>
              </a:rPr>
              <a:t>Ephesians 4:32     </a:t>
            </a:r>
            <a:r>
              <a:rPr lang="en-US" sz="2200" i="1" dirty="0">
                <a:solidFill>
                  <a:srgbClr val="FFFF00"/>
                </a:solidFill>
              </a:rPr>
              <a:t>And be kind to one another, tenderhearted, forgiving one another, even as God in Christ forgave you.</a:t>
            </a:r>
          </a:p>
        </p:txBody>
      </p:sp>
    </p:spTree>
    <p:extLst>
      <p:ext uri="{BB962C8B-B14F-4D97-AF65-F5344CB8AC3E}">
        <p14:creationId xmlns:p14="http://schemas.microsoft.com/office/powerpoint/2010/main" val="5645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Behave Humbly</a:t>
            </a:r>
          </a:p>
        </p:txBody>
      </p:sp>
      <p:sp>
        <p:nvSpPr>
          <p:cNvPr id="3" name="Content Placeholder 2"/>
          <p:cNvSpPr>
            <a:spLocks noGrp="1"/>
          </p:cNvSpPr>
          <p:nvPr>
            <p:ph idx="1"/>
          </p:nvPr>
        </p:nvSpPr>
        <p:spPr>
          <a:xfrm>
            <a:off x="685346" y="1160060"/>
            <a:ext cx="7765322" cy="5438628"/>
          </a:xfrm>
        </p:spPr>
        <p:txBody>
          <a:bodyPr>
            <a:noAutofit/>
          </a:bodyPr>
          <a:lstStyle/>
          <a:p>
            <a:pPr marL="0" indent="0">
              <a:buNone/>
            </a:pPr>
            <a:r>
              <a:rPr lang="en-US" sz="2400" b="1" dirty="0"/>
              <a:t>Romans 12:9-21</a:t>
            </a:r>
            <a:br>
              <a:rPr lang="en-US" sz="2400" dirty="0"/>
            </a:br>
            <a:r>
              <a:rPr lang="en-US" sz="2200" b="1" baseline="30000" dirty="0"/>
              <a:t>9 </a:t>
            </a:r>
            <a:r>
              <a:rPr lang="en-US" sz="2200" i="1" dirty="0"/>
              <a:t>Let</a:t>
            </a:r>
            <a:r>
              <a:rPr lang="en-US" sz="2200" dirty="0"/>
              <a:t> love </a:t>
            </a:r>
            <a:r>
              <a:rPr lang="en-US" sz="2200" i="1" dirty="0"/>
              <a:t>be</a:t>
            </a:r>
            <a:r>
              <a:rPr lang="en-US" sz="2200" dirty="0"/>
              <a:t> without hypocrisy.  Abhor what is evil.  Cling to what is good.  </a:t>
            </a:r>
            <a:r>
              <a:rPr lang="en-US" sz="2200" b="1" baseline="30000" dirty="0"/>
              <a:t>10 </a:t>
            </a:r>
            <a:r>
              <a:rPr lang="en-US" sz="2200" i="1" dirty="0"/>
              <a:t>Be</a:t>
            </a:r>
            <a:r>
              <a:rPr lang="en-US" sz="2200" dirty="0"/>
              <a:t> kindly affectionate to one another with brotherly love, in honor giving preference to one another;  </a:t>
            </a:r>
            <a:r>
              <a:rPr lang="en-US" sz="2200" b="1" baseline="30000" dirty="0"/>
              <a:t>11 </a:t>
            </a:r>
            <a:r>
              <a:rPr lang="en-US" sz="2200" dirty="0"/>
              <a:t>not lagging in diligence, fervent in spirit, serving the Lord;  </a:t>
            </a:r>
            <a:r>
              <a:rPr lang="en-US" sz="2200" b="1" baseline="30000" dirty="0"/>
              <a:t>12 </a:t>
            </a:r>
            <a:r>
              <a:rPr lang="en-US" sz="2200" dirty="0"/>
              <a:t>rejoicing in hope, patient in tribulation, continuing steadfastly in prayer; </a:t>
            </a:r>
            <a:r>
              <a:rPr lang="en-US" sz="2200" b="1" baseline="30000" dirty="0"/>
              <a:t>13 </a:t>
            </a:r>
            <a:r>
              <a:rPr lang="en-US" sz="2200" dirty="0"/>
              <a:t>distributing to the needs of the saints, given to hospitality.</a:t>
            </a:r>
          </a:p>
          <a:p>
            <a:pPr marL="0" indent="0">
              <a:buNone/>
            </a:pPr>
            <a:r>
              <a:rPr lang="en-US" sz="2200" b="1" baseline="30000" dirty="0"/>
              <a:t>14 </a:t>
            </a:r>
            <a:r>
              <a:rPr lang="en-US" sz="2200" dirty="0"/>
              <a:t>Bless those who persecute you; bless and do not curse.  </a:t>
            </a:r>
            <a:r>
              <a:rPr lang="en-US" sz="2200" b="1" baseline="30000" dirty="0"/>
              <a:t>15 </a:t>
            </a:r>
            <a:r>
              <a:rPr lang="en-US" sz="2200" dirty="0"/>
              <a:t>Rejoice with those who rejoice, and weep with those who weep.  </a:t>
            </a:r>
            <a:r>
              <a:rPr lang="en-US" sz="2200" b="1" baseline="30000" dirty="0"/>
              <a:t>16 </a:t>
            </a:r>
            <a:r>
              <a:rPr lang="en-US" sz="2200" dirty="0"/>
              <a:t>Be of the same mind toward one another. Do not set your mind on high things, but associate with the humble. Do not be wise in your own opinion.</a:t>
            </a:r>
          </a:p>
        </p:txBody>
      </p:sp>
    </p:spTree>
    <p:extLst>
      <p:ext uri="{BB962C8B-B14F-4D97-AF65-F5344CB8AC3E}">
        <p14:creationId xmlns:p14="http://schemas.microsoft.com/office/powerpoint/2010/main" val="3753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4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Behave Humbly</a:t>
            </a:r>
          </a:p>
        </p:txBody>
      </p:sp>
      <p:sp>
        <p:nvSpPr>
          <p:cNvPr id="3" name="Content Placeholder 2"/>
          <p:cNvSpPr>
            <a:spLocks noGrp="1"/>
          </p:cNvSpPr>
          <p:nvPr>
            <p:ph idx="1"/>
          </p:nvPr>
        </p:nvSpPr>
        <p:spPr>
          <a:xfrm>
            <a:off x="685344" y="1160060"/>
            <a:ext cx="7986708" cy="5438628"/>
          </a:xfrm>
        </p:spPr>
        <p:txBody>
          <a:bodyPr>
            <a:noAutofit/>
          </a:bodyPr>
          <a:lstStyle/>
          <a:p>
            <a:pPr marL="0" indent="0">
              <a:buNone/>
            </a:pPr>
            <a:r>
              <a:rPr lang="en-US" sz="2400" b="1" dirty="0"/>
              <a:t>Romans 12:9-21</a:t>
            </a:r>
            <a:br>
              <a:rPr lang="en-US" sz="2400" dirty="0"/>
            </a:br>
            <a:r>
              <a:rPr lang="en-US" sz="2200" b="1" baseline="30000" dirty="0"/>
              <a:t>17 </a:t>
            </a:r>
            <a:r>
              <a:rPr lang="en-US" sz="2200" dirty="0"/>
              <a:t>Repay no one evil for evil.  Have regard for good </a:t>
            </a:r>
            <a:br>
              <a:rPr lang="en-US" sz="2200" dirty="0"/>
            </a:br>
            <a:r>
              <a:rPr lang="en-US" sz="2200" dirty="0"/>
              <a:t>things in the sight of all men.  </a:t>
            </a:r>
            <a:r>
              <a:rPr lang="en-US" sz="2200" b="1" baseline="30000" dirty="0"/>
              <a:t>18 </a:t>
            </a:r>
            <a:r>
              <a:rPr lang="en-US" sz="2200" dirty="0"/>
              <a:t>If it is possible, as much </a:t>
            </a:r>
            <a:br>
              <a:rPr lang="en-US" sz="2200" dirty="0"/>
            </a:br>
            <a:r>
              <a:rPr lang="en-US" sz="2200" dirty="0"/>
              <a:t>as depends on you, live peaceably with all men.  </a:t>
            </a:r>
            <a:r>
              <a:rPr lang="en-US" sz="2200" b="1" baseline="30000" dirty="0"/>
              <a:t>19 </a:t>
            </a:r>
            <a:r>
              <a:rPr lang="en-US" sz="2200" dirty="0"/>
              <a:t>Beloved, do not avenge yourselves, but </a:t>
            </a:r>
            <a:r>
              <a:rPr lang="en-US" sz="2200" i="1" dirty="0"/>
              <a:t>rather</a:t>
            </a:r>
            <a:r>
              <a:rPr lang="en-US" sz="2200" dirty="0"/>
              <a:t> give place to wrath; for it is written, “Vengeance </a:t>
            </a:r>
            <a:r>
              <a:rPr lang="en-US" sz="2200" i="1" dirty="0"/>
              <a:t>is</a:t>
            </a:r>
            <a:r>
              <a:rPr lang="en-US" sz="2200" dirty="0"/>
              <a:t> Mine, I </a:t>
            </a:r>
            <a:br>
              <a:rPr lang="en-US" sz="2200" dirty="0"/>
            </a:br>
            <a:r>
              <a:rPr lang="en-US" sz="2200" dirty="0"/>
              <a:t>will repay,” says the Lord.  </a:t>
            </a:r>
            <a:r>
              <a:rPr lang="en-US" sz="2200" b="1" baseline="30000" dirty="0"/>
              <a:t>20 </a:t>
            </a:r>
            <a:r>
              <a:rPr lang="en-US" sz="2200" dirty="0"/>
              <a:t>Therefore</a:t>
            </a:r>
          </a:p>
          <a:p>
            <a:pPr marL="0" indent="0">
              <a:buNone/>
            </a:pPr>
            <a:r>
              <a:rPr lang="en-US" sz="2200" dirty="0"/>
              <a:t>	“If your enemy is hungry, feed him;</a:t>
            </a:r>
            <a:br>
              <a:rPr lang="en-US" sz="2200" dirty="0"/>
            </a:br>
            <a:r>
              <a:rPr lang="en-US" sz="2200" dirty="0"/>
              <a:t>	If he is thirsty, give him a drink;</a:t>
            </a:r>
            <a:br>
              <a:rPr lang="en-US" sz="2200" dirty="0"/>
            </a:br>
            <a:r>
              <a:rPr lang="en-US" sz="2200" dirty="0"/>
              <a:t>	For in so doing you will heap coals of fire on his head.”</a:t>
            </a:r>
          </a:p>
          <a:p>
            <a:pPr marL="0" indent="0">
              <a:buNone/>
            </a:pPr>
            <a:r>
              <a:rPr lang="en-US" sz="2200" b="1" baseline="30000" dirty="0"/>
              <a:t>21 </a:t>
            </a:r>
            <a:r>
              <a:rPr lang="en-US" sz="2200" dirty="0"/>
              <a:t>Do not be overcome by evil, but overcome evil with good.</a:t>
            </a:r>
          </a:p>
          <a:p>
            <a:endParaRPr lang="en-US" sz="2200" dirty="0"/>
          </a:p>
        </p:txBody>
      </p:sp>
    </p:spTree>
    <p:extLst>
      <p:ext uri="{BB962C8B-B14F-4D97-AF65-F5344CB8AC3E}">
        <p14:creationId xmlns:p14="http://schemas.microsoft.com/office/powerpoint/2010/main" val="21493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43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65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Humility</a:t>
            </a:r>
          </a:p>
        </p:txBody>
      </p:sp>
      <p:sp>
        <p:nvSpPr>
          <p:cNvPr id="3" name="Content Placeholder 2"/>
          <p:cNvSpPr>
            <a:spLocks noGrp="1"/>
          </p:cNvSpPr>
          <p:nvPr>
            <p:ph idx="1"/>
          </p:nvPr>
        </p:nvSpPr>
        <p:spPr>
          <a:xfrm>
            <a:off x="685346" y="1160060"/>
            <a:ext cx="8021926" cy="5438628"/>
          </a:xfrm>
        </p:spPr>
        <p:txBody>
          <a:bodyPr>
            <a:noAutofit/>
          </a:bodyPr>
          <a:lstStyle/>
          <a:p>
            <a:r>
              <a:rPr lang="en-US" sz="2400" dirty="0"/>
              <a:t>Humility may be misappropriated as ability to suffer humiliation through self-denouncements which in itself remains focus on self rather than low self-focus.</a:t>
            </a:r>
          </a:p>
          <a:p>
            <a:r>
              <a:rPr lang="en-US" sz="2400" dirty="0"/>
              <a:t>Humility, in various interpretations, is widely seen as a virtue which centers on low self-preoccupation, or unwillingness to put oneself forward, so it is in many religious and philosophical traditions, it contrasts with narcissism, hubris and other forms of pride and is an idealistic and rare intrinsic construct that has an extrinsic side.</a:t>
            </a:r>
          </a:p>
        </p:txBody>
      </p:sp>
      <p:sp>
        <p:nvSpPr>
          <p:cNvPr id="4" name="TextBox 3"/>
          <p:cNvSpPr txBox="1"/>
          <p:nvPr/>
        </p:nvSpPr>
        <p:spPr>
          <a:xfrm>
            <a:off x="4749422" y="522740"/>
            <a:ext cx="2920622" cy="369332"/>
          </a:xfrm>
          <a:prstGeom prst="rect">
            <a:avLst/>
          </a:prstGeom>
          <a:noFill/>
        </p:spPr>
        <p:txBody>
          <a:bodyPr wrap="square" rtlCol="0">
            <a:spAutoFit/>
          </a:bodyPr>
          <a:lstStyle/>
          <a:p>
            <a:pPr algn="r"/>
            <a:r>
              <a:rPr lang="en-US" dirty="0"/>
              <a:t>Wikipedia.org</a:t>
            </a:r>
          </a:p>
        </p:txBody>
      </p:sp>
    </p:spTree>
    <p:extLst>
      <p:ext uri="{BB962C8B-B14F-4D97-AF65-F5344CB8AC3E}">
        <p14:creationId xmlns:p14="http://schemas.microsoft.com/office/powerpoint/2010/main" val="25977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87808"/>
            <a:ext cx="8760542" cy="4524315"/>
          </a:xfrm>
          <a:prstGeom prst="rect">
            <a:avLst/>
          </a:prstGeom>
        </p:spPr>
        <p:txBody>
          <a:bodyPr wrap="square">
            <a:spAutoFit/>
          </a:bodyPr>
          <a:lstStyle/>
          <a:p>
            <a:pPr algn="r"/>
            <a:r>
              <a:rPr lang="en-US" sz="4800" b="1" dirty="0">
                <a:effectLst>
                  <a:outerShdw blurRad="38100" dist="38100" dir="2700000" algn="tl">
                    <a:srgbClr val="000000">
                      <a:alpha val="43137"/>
                    </a:srgbClr>
                  </a:outerShdw>
                </a:effectLst>
                <a:latin typeface="+mj-lt"/>
              </a:rPr>
              <a:t>Humility</a:t>
            </a:r>
          </a:p>
          <a:p>
            <a:pPr algn="r"/>
            <a:endParaRPr lang="en-US" sz="4000" b="1" dirty="0">
              <a:effectLst>
                <a:outerShdw blurRad="38100" dist="38100" dir="2700000" algn="tl">
                  <a:srgbClr val="000000">
                    <a:alpha val="43137"/>
                  </a:srgbClr>
                </a:outerShdw>
              </a:effectLst>
              <a:latin typeface="+mj-lt"/>
            </a:endParaRPr>
          </a:p>
          <a:p>
            <a:pPr algn="r"/>
            <a:r>
              <a:rPr lang="en-US" sz="4000" b="1" i="1" dirty="0">
                <a:effectLst>
                  <a:outerShdw blurRad="38100" dist="38100" dir="2700000" algn="tl">
                    <a:srgbClr val="000000">
                      <a:alpha val="43137"/>
                    </a:srgbClr>
                  </a:outerShdw>
                </a:effectLst>
                <a:latin typeface="+mj-lt"/>
              </a:rPr>
              <a:t>“a personal quality</a:t>
            </a:r>
            <a:br>
              <a:rPr lang="en-US" sz="4000" b="1" i="1" dirty="0">
                <a:effectLst>
                  <a:outerShdw blurRad="38100" dist="38100" dir="2700000" algn="tl">
                    <a:srgbClr val="000000">
                      <a:alpha val="43137"/>
                    </a:srgbClr>
                  </a:outerShdw>
                </a:effectLst>
                <a:latin typeface="+mj-lt"/>
              </a:rPr>
            </a:br>
            <a:r>
              <a:rPr lang="en-US" sz="4000" b="1" i="1" dirty="0">
                <a:effectLst>
                  <a:outerShdw blurRad="38100" dist="38100" dir="2700000" algn="tl">
                    <a:srgbClr val="000000">
                      <a:alpha val="43137"/>
                    </a:srgbClr>
                  </a:outerShdw>
                </a:effectLst>
                <a:latin typeface="+mj-lt"/>
              </a:rPr>
              <a:t>in which an individual</a:t>
            </a:r>
            <a:br>
              <a:rPr lang="en-US" sz="4000" b="1" i="1" dirty="0">
                <a:effectLst>
                  <a:outerShdw blurRad="38100" dist="38100" dir="2700000" algn="tl">
                    <a:srgbClr val="000000">
                      <a:alpha val="43137"/>
                    </a:srgbClr>
                  </a:outerShdw>
                </a:effectLst>
                <a:latin typeface="+mj-lt"/>
              </a:rPr>
            </a:br>
            <a:r>
              <a:rPr lang="en-US" sz="4000" b="1" i="1" dirty="0">
                <a:effectLst>
                  <a:outerShdw blurRad="38100" dist="38100" dir="2700000" algn="tl">
                    <a:srgbClr val="000000">
                      <a:alpha val="43137"/>
                    </a:srgbClr>
                  </a:outerShdw>
                </a:effectLst>
                <a:latin typeface="+mj-lt"/>
              </a:rPr>
              <a:t>shows dependence</a:t>
            </a:r>
            <a:br>
              <a:rPr lang="en-US" sz="4000" b="1" i="1" dirty="0">
                <a:effectLst>
                  <a:outerShdw blurRad="38100" dist="38100" dir="2700000" algn="tl">
                    <a:srgbClr val="000000">
                      <a:alpha val="43137"/>
                    </a:srgbClr>
                  </a:outerShdw>
                </a:effectLst>
                <a:latin typeface="+mj-lt"/>
              </a:rPr>
            </a:br>
            <a:r>
              <a:rPr lang="en-US" sz="4000" b="1" i="1" dirty="0">
                <a:effectLst>
                  <a:outerShdw blurRad="38100" dist="38100" dir="2700000" algn="tl">
                    <a:srgbClr val="000000">
                      <a:alpha val="43137"/>
                    </a:srgbClr>
                  </a:outerShdw>
                </a:effectLst>
                <a:latin typeface="+mj-lt"/>
              </a:rPr>
              <a:t>on God and respect</a:t>
            </a:r>
            <a:br>
              <a:rPr lang="en-US" sz="4000" b="1" i="1" dirty="0">
                <a:effectLst>
                  <a:outerShdw blurRad="38100" dist="38100" dir="2700000" algn="tl">
                    <a:srgbClr val="000000">
                      <a:alpha val="43137"/>
                    </a:srgbClr>
                  </a:outerShdw>
                </a:effectLst>
                <a:latin typeface="+mj-lt"/>
              </a:rPr>
            </a:br>
            <a:r>
              <a:rPr lang="en-US" sz="4000" b="1" i="1" dirty="0">
                <a:effectLst>
                  <a:outerShdw blurRad="38100" dist="38100" dir="2700000" algn="tl">
                    <a:srgbClr val="000000">
                      <a:alpha val="43137"/>
                    </a:srgbClr>
                  </a:outerShdw>
                </a:effectLst>
                <a:latin typeface="+mj-lt"/>
              </a:rPr>
              <a:t>for other persons”</a:t>
            </a:r>
            <a:r>
              <a:rPr lang="en-US" sz="4000" b="1" dirty="0">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285706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Psychology Today</a:t>
            </a:r>
          </a:p>
        </p:txBody>
      </p:sp>
      <p:sp>
        <p:nvSpPr>
          <p:cNvPr id="3" name="Content Placeholder 2"/>
          <p:cNvSpPr>
            <a:spLocks noGrp="1"/>
          </p:cNvSpPr>
          <p:nvPr>
            <p:ph idx="1"/>
          </p:nvPr>
        </p:nvSpPr>
        <p:spPr>
          <a:xfrm>
            <a:off x="685346" y="1160060"/>
            <a:ext cx="7765322" cy="5438628"/>
          </a:xfrm>
        </p:spPr>
        <p:txBody>
          <a:bodyPr>
            <a:noAutofit/>
          </a:bodyPr>
          <a:lstStyle/>
          <a:p>
            <a:pPr marL="0" indent="0">
              <a:buNone/>
            </a:pPr>
            <a:r>
              <a:rPr lang="en-US" sz="2400" dirty="0"/>
              <a:t>Recent studies show that humility is connected with many forms of prosocial behavior.  While some misunderstand humility as low self-esteem or self-denigration, a proper conception of this virtue has both self-regarding and other-regarding components.  The humble person keeps her accomplishments, gifts, and talents in a proper perspective.  She has self-knowledge, and is aware of her limitations as an individual and as a human being.  But humble individuals are also oriented towards others, they value the welfare of other people and have the ability to "forget themselves" as well, when appropriate.</a:t>
            </a:r>
          </a:p>
        </p:txBody>
      </p:sp>
      <p:sp>
        <p:nvSpPr>
          <p:cNvPr id="5" name="TextBox 4"/>
          <p:cNvSpPr txBox="1"/>
          <p:nvPr/>
        </p:nvSpPr>
        <p:spPr>
          <a:xfrm>
            <a:off x="4749422" y="522740"/>
            <a:ext cx="2920622" cy="369332"/>
          </a:xfrm>
          <a:prstGeom prst="rect">
            <a:avLst/>
          </a:prstGeom>
          <a:noFill/>
        </p:spPr>
        <p:txBody>
          <a:bodyPr wrap="square" rtlCol="0">
            <a:spAutoFit/>
          </a:bodyPr>
          <a:lstStyle/>
          <a:p>
            <a:pPr algn="r"/>
            <a:r>
              <a:rPr lang="en-US" dirty="0"/>
              <a:t>June 27, 2012</a:t>
            </a:r>
          </a:p>
        </p:txBody>
      </p:sp>
    </p:spTree>
    <p:extLst>
      <p:ext uri="{BB962C8B-B14F-4D97-AF65-F5344CB8AC3E}">
        <p14:creationId xmlns:p14="http://schemas.microsoft.com/office/powerpoint/2010/main" val="28842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Psychology Today</a:t>
            </a:r>
          </a:p>
        </p:txBody>
      </p:sp>
      <p:sp>
        <p:nvSpPr>
          <p:cNvPr id="3" name="Content Placeholder 2"/>
          <p:cNvSpPr>
            <a:spLocks noGrp="1"/>
          </p:cNvSpPr>
          <p:nvPr>
            <p:ph idx="1"/>
          </p:nvPr>
        </p:nvSpPr>
        <p:spPr>
          <a:xfrm>
            <a:off x="685346" y="1160060"/>
            <a:ext cx="7765322" cy="5438628"/>
          </a:xfrm>
        </p:spPr>
        <p:txBody>
          <a:bodyPr>
            <a:noAutofit/>
          </a:bodyPr>
          <a:lstStyle/>
          <a:p>
            <a:pPr marL="0" indent="0">
              <a:buNone/>
            </a:pPr>
            <a:r>
              <a:rPr lang="en-US" sz="2400" dirty="0"/>
              <a:t>Interestingly, the empirical research on humility shows that this trait has great value.  Humility has been linked with better academic performance, job performance, and excellence in leadership.  Humble people have better social relationships, avoid deception in their social interactions, and they tend to be forgiving, grateful, and cooperative.  A recent set of studies also shows that humility is a consistent predictor of generosity.  People who are humble tend to be more generous with both their time and their money.</a:t>
            </a:r>
          </a:p>
        </p:txBody>
      </p:sp>
      <p:sp>
        <p:nvSpPr>
          <p:cNvPr id="4" name="TextBox 3"/>
          <p:cNvSpPr txBox="1"/>
          <p:nvPr/>
        </p:nvSpPr>
        <p:spPr>
          <a:xfrm>
            <a:off x="4749422" y="522740"/>
            <a:ext cx="2920622" cy="369332"/>
          </a:xfrm>
          <a:prstGeom prst="rect">
            <a:avLst/>
          </a:prstGeom>
          <a:noFill/>
        </p:spPr>
        <p:txBody>
          <a:bodyPr wrap="square" rtlCol="0">
            <a:spAutoFit/>
          </a:bodyPr>
          <a:lstStyle/>
          <a:p>
            <a:pPr algn="r"/>
            <a:r>
              <a:rPr lang="en-US" dirty="0"/>
              <a:t>June 27, 2012</a:t>
            </a:r>
          </a:p>
        </p:txBody>
      </p:sp>
    </p:spTree>
    <p:extLst>
      <p:ext uri="{BB962C8B-B14F-4D97-AF65-F5344CB8AC3E}">
        <p14:creationId xmlns:p14="http://schemas.microsoft.com/office/powerpoint/2010/main" val="31150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6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7456"/>
            <a:ext cx="7765322" cy="970450"/>
          </a:xfrm>
        </p:spPr>
        <p:txBody>
          <a:bodyPr/>
          <a:lstStyle/>
          <a:p>
            <a:r>
              <a:rPr lang="en-US" dirty="0"/>
              <a:t>What the Bible Says…</a:t>
            </a:r>
          </a:p>
        </p:txBody>
      </p:sp>
      <p:sp>
        <p:nvSpPr>
          <p:cNvPr id="3" name="Content Placeholder 2"/>
          <p:cNvSpPr>
            <a:spLocks noGrp="1"/>
          </p:cNvSpPr>
          <p:nvPr>
            <p:ph idx="1"/>
          </p:nvPr>
        </p:nvSpPr>
        <p:spPr>
          <a:xfrm>
            <a:off x="685346" y="1160060"/>
            <a:ext cx="8021926" cy="5438628"/>
          </a:xfrm>
        </p:spPr>
        <p:txBody>
          <a:bodyPr>
            <a:noAutofit/>
          </a:bodyPr>
          <a:lstStyle/>
          <a:p>
            <a:r>
              <a:rPr lang="en-US" sz="2400" b="1" dirty="0"/>
              <a:t>2 Chronicles 7:14</a:t>
            </a:r>
            <a:br>
              <a:rPr lang="en-US" sz="2400" dirty="0"/>
            </a:br>
            <a:r>
              <a:rPr lang="en-US" sz="2400" dirty="0"/>
              <a:t>if My people who are called by My name will </a:t>
            </a:r>
            <a:r>
              <a:rPr lang="en-US" sz="2400" b="1" dirty="0"/>
              <a:t>humble </a:t>
            </a:r>
            <a:r>
              <a:rPr lang="en-US" sz="2400" dirty="0"/>
              <a:t>themselves, and pray and seek My face, and turn from their wicked ways, then I will hear from heaven, and will forgive their sin and heal their land.</a:t>
            </a:r>
          </a:p>
          <a:p>
            <a:r>
              <a:rPr lang="en-US" sz="2400" b="1" dirty="0"/>
              <a:t>Psalm 147:6</a:t>
            </a:r>
            <a:br>
              <a:rPr lang="en-US" sz="2400" b="1" dirty="0"/>
            </a:br>
            <a:r>
              <a:rPr lang="en-US" sz="2400" dirty="0"/>
              <a:t>The </a:t>
            </a:r>
            <a:r>
              <a:rPr lang="en-US" sz="2400" cap="small" dirty="0"/>
              <a:t>Lord</a:t>
            </a:r>
            <a:r>
              <a:rPr lang="en-US" sz="2400" dirty="0"/>
              <a:t> lifts up the </a:t>
            </a:r>
            <a:r>
              <a:rPr lang="en-US" sz="2400" b="1" dirty="0"/>
              <a:t>humble</a:t>
            </a:r>
            <a:r>
              <a:rPr lang="en-US" sz="2400" dirty="0"/>
              <a:t>;</a:t>
            </a:r>
            <a:br>
              <a:rPr lang="en-US" sz="2400" dirty="0"/>
            </a:br>
            <a:r>
              <a:rPr lang="en-US" sz="2400" dirty="0"/>
              <a:t>He casts the wicked down to the ground.</a:t>
            </a:r>
          </a:p>
          <a:p>
            <a:r>
              <a:rPr lang="en-US" sz="2400" b="1" dirty="0"/>
              <a:t>Matthew 18:4</a:t>
            </a:r>
            <a:br>
              <a:rPr lang="en-US" sz="2400" dirty="0"/>
            </a:br>
            <a:r>
              <a:rPr lang="en-US" sz="2400" i="1" dirty="0"/>
              <a:t>Therefore whoever </a:t>
            </a:r>
            <a:r>
              <a:rPr lang="en-US" sz="2400" b="1" i="1" dirty="0"/>
              <a:t>humbles</a:t>
            </a:r>
            <a:r>
              <a:rPr lang="en-US" sz="2400" i="1" dirty="0"/>
              <a:t> himself as this little child is the greatest in the kingdom of heaven.</a:t>
            </a:r>
          </a:p>
        </p:txBody>
      </p:sp>
    </p:spTree>
    <p:extLst>
      <p:ext uri="{BB962C8B-B14F-4D97-AF65-F5344CB8AC3E}">
        <p14:creationId xmlns:p14="http://schemas.microsoft.com/office/powerpoint/2010/main" val="15992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11084</TotalTime>
  <Words>609</Words>
  <Application>Microsoft Office PowerPoint</Application>
  <PresentationFormat>On-screen Show (4:3)</PresentationFormat>
  <Paragraphs>146</Paragraphs>
  <Slides>34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vt:lpstr>
      <vt:lpstr>Bind Us Together  The Heart of Binding: Impartial Humility</vt:lpstr>
      <vt:lpstr>Humility/Humble</vt:lpstr>
      <vt:lpstr>Humility</vt:lpstr>
      <vt:lpstr>Humility</vt:lpstr>
      <vt:lpstr>PowerPoint Presentation</vt:lpstr>
      <vt:lpstr>Psychology Today</vt:lpstr>
      <vt:lpstr>Psychology Today</vt:lpstr>
      <vt:lpstr>PowerPoint Presentation</vt:lpstr>
      <vt:lpstr>What the Bible Says…</vt:lpstr>
      <vt:lpstr>What the Bible Says…</vt:lpstr>
      <vt:lpstr>What the Bible Says…</vt:lpstr>
      <vt:lpstr>PowerPoint Presentation</vt:lpstr>
      <vt:lpstr>The Example of Moses</vt:lpstr>
      <vt:lpstr>PowerPoint Presentation</vt:lpstr>
      <vt:lpstr>The Example of Paul</vt:lpstr>
      <vt:lpstr>The Example of Paul</vt:lpstr>
      <vt:lpstr>The Example of Paul</vt:lpstr>
      <vt:lpstr>The Example of Paul</vt:lpstr>
      <vt:lpstr>The Example of Paul</vt:lpstr>
      <vt:lpstr>PowerPoint Presentation</vt:lpstr>
      <vt:lpstr>The Example of Jesus</vt:lpstr>
      <vt:lpstr>The Example of Jesus</vt:lpstr>
      <vt:lpstr>The Example of Jesus</vt:lpstr>
      <vt:lpstr>PowerPoint Presentation</vt:lpstr>
      <vt:lpstr>Bind Us Together: Humility…</vt:lpstr>
      <vt:lpstr>Bind Us Together: Humility…</vt:lpstr>
      <vt:lpstr>Bind Us Together: Humility…</vt:lpstr>
      <vt:lpstr>Bind Us Together: Humility…</vt:lpstr>
      <vt:lpstr>Bind Us Together: Humility…</vt:lpstr>
      <vt:lpstr>Bind Us Together: Humility…</vt:lpstr>
      <vt:lpstr>Bind Us Together: Humility…</vt:lpstr>
      <vt:lpstr>Bind Us Together: Humility…</vt:lpstr>
      <vt:lpstr>Behave Humbly</vt:lpstr>
      <vt:lpstr>Behave Humbly</vt:lpstr>
    </vt:vector>
  </TitlesOfParts>
  <Company>Central Florida Bible Camp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brackett</dc:creator>
  <cp:lastModifiedBy>Cindy Nelson</cp:lastModifiedBy>
  <cp:revision>97</cp:revision>
  <cp:lastPrinted>2018-05-30T10:22:27Z</cp:lastPrinted>
  <dcterms:created xsi:type="dcterms:W3CDTF">2018-05-22T20:46:38Z</dcterms:created>
  <dcterms:modified xsi:type="dcterms:W3CDTF">2018-05-31T13:49:55Z</dcterms:modified>
</cp:coreProperties>
</file>