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2246"/>
            <a:ext cx="7886700" cy="49849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828801"/>
            <a:ext cx="8058151" cy="457835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1033-252F-47E4-A17E-A115C01849F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1C71-17A6-4CD4-8CE7-39271CBE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History of the Tithe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Tithe = the tenth </a:t>
            </a:r>
            <a:r>
              <a:rPr lang="en-US" dirty="0" smtClean="0"/>
              <a:t>part</a:t>
            </a:r>
            <a:endParaRPr lang="en-US" sz="4000" dirty="0"/>
          </a:p>
          <a:p>
            <a:r>
              <a:rPr lang="en-US" dirty="0"/>
              <a:t>History </a:t>
            </a:r>
            <a:r>
              <a:rPr lang="en-US" dirty="0" smtClean="0"/>
              <a:t>does not show when </a:t>
            </a:r>
            <a:r>
              <a:rPr lang="en-US" dirty="0"/>
              <a:t>giving one-tenth tribute to rulers and as religious offerings began</a:t>
            </a:r>
            <a:endParaRPr lang="en-US" sz="4000" dirty="0"/>
          </a:p>
          <a:p>
            <a:r>
              <a:rPr lang="en-US" dirty="0" smtClean="0"/>
              <a:t>Tithing </a:t>
            </a:r>
            <a:r>
              <a:rPr lang="en-US" dirty="0"/>
              <a:t>was practiced in ancient times among the Babylonians, Persians and Egyptians </a:t>
            </a:r>
            <a:r>
              <a:rPr lang="en-US" dirty="0" smtClean="0"/>
              <a:t>(even </a:t>
            </a:r>
            <a:r>
              <a:rPr lang="en-US" dirty="0"/>
              <a:t>in China</a:t>
            </a:r>
            <a:r>
              <a:rPr lang="en-US" dirty="0" smtClean="0"/>
              <a:t>), and then among the Romans &amp; Greeks</a:t>
            </a:r>
            <a:endParaRPr lang="en-US" sz="4000" dirty="0"/>
          </a:p>
          <a:p>
            <a:r>
              <a:rPr lang="en-US" dirty="0" smtClean="0"/>
              <a:t>The </a:t>
            </a:r>
            <a:r>
              <a:rPr lang="en-US" dirty="0"/>
              <a:t>earliest Biblical record of a tithe is in Genesis </a:t>
            </a:r>
            <a:r>
              <a:rPr lang="en-US" dirty="0" smtClean="0"/>
              <a:t>14:17-20, and then in Genesis 28:22</a:t>
            </a:r>
            <a:endParaRPr lang="en-US" sz="3600" dirty="0"/>
          </a:p>
          <a:p>
            <a:r>
              <a:rPr lang="en-US" dirty="0" smtClean="0"/>
              <a:t>Since </a:t>
            </a:r>
            <a:r>
              <a:rPr lang="en-US" dirty="0"/>
              <a:t>all ancient people centered their giving around the tithe, </a:t>
            </a:r>
            <a:r>
              <a:rPr lang="en-US" dirty="0" smtClean="0"/>
              <a:t>is it likely </a:t>
            </a:r>
            <a:r>
              <a:rPr lang="en-US" dirty="0"/>
              <a:t>that tithing began with Adam?</a:t>
            </a:r>
            <a:endParaRPr lang="en-US" sz="4000" dirty="0"/>
          </a:p>
          <a:p>
            <a:r>
              <a:rPr lang="en-US" dirty="0" smtClean="0"/>
              <a:t>Are </a:t>
            </a:r>
            <a:r>
              <a:rPr lang="en-US" dirty="0"/>
              <a:t>we to tithe today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That’s not the law we live under, but there is much to learn!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0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Mosaic Law Required Tithes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There were THREE main tithes that the Jews </a:t>
            </a:r>
            <a:r>
              <a:rPr lang="en-US" dirty="0" smtClean="0"/>
              <a:t>gave:</a:t>
            </a:r>
            <a:endParaRPr lang="en-US" sz="4000" dirty="0"/>
          </a:p>
          <a:p>
            <a:r>
              <a:rPr lang="en-US" dirty="0"/>
              <a:t>First, the Levitical/Priestly Tithe </a:t>
            </a:r>
            <a:r>
              <a:rPr lang="en-US" dirty="0" smtClean="0"/>
              <a:t>(</a:t>
            </a:r>
            <a:r>
              <a:rPr lang="en-US" dirty="0"/>
              <a:t>Lev. 27:30-33)</a:t>
            </a:r>
            <a:endParaRPr lang="en-US" sz="4000" dirty="0"/>
          </a:p>
          <a:p>
            <a:pPr lvl="1"/>
            <a:r>
              <a:rPr lang="en-US" dirty="0" smtClean="0"/>
              <a:t>This tithe was given to support the priests, who had </a:t>
            </a:r>
            <a:r>
              <a:rPr lang="en-US" dirty="0"/>
              <a:t>no inheritance in Canaan (Num. 18:20-24)</a:t>
            </a:r>
            <a:endParaRPr lang="en-US" sz="34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Levites were to give one-tenth </a:t>
            </a:r>
            <a:r>
              <a:rPr lang="en-US" dirty="0" smtClean="0"/>
              <a:t>to </a:t>
            </a:r>
            <a:r>
              <a:rPr lang="en-US" dirty="0"/>
              <a:t>the priests (18:25-32)</a:t>
            </a:r>
            <a:endParaRPr lang="en-US" sz="3400" dirty="0"/>
          </a:p>
          <a:p>
            <a:pPr lvl="1"/>
            <a:r>
              <a:rPr lang="en-US" dirty="0"/>
              <a:t>One-tenth of the flocks &amp; herds was taken by having them pass “under the </a:t>
            </a:r>
            <a:r>
              <a:rPr lang="en-US" dirty="0" smtClean="0"/>
              <a:t>rod” (</a:t>
            </a:r>
            <a:r>
              <a:rPr lang="en-US" dirty="0"/>
              <a:t>Lev. </a:t>
            </a:r>
            <a:r>
              <a:rPr lang="en-US" dirty="0" smtClean="0"/>
              <a:t>27:32-33)</a:t>
            </a:r>
            <a:endParaRPr lang="en-US" sz="3400" dirty="0"/>
          </a:p>
          <a:p>
            <a:r>
              <a:rPr lang="en-US" dirty="0"/>
              <a:t>Second, the Festival Tithe (Deut. 14:22-27)</a:t>
            </a:r>
            <a:endParaRPr lang="en-US" sz="4000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tithe was to be eaten by the worshiper, his household and the Levites at Jerusalem (Deut. </a:t>
            </a:r>
            <a:r>
              <a:rPr lang="en-US" dirty="0" smtClean="0"/>
              <a:t>14:23)</a:t>
            </a:r>
            <a:endParaRPr lang="en-US" sz="3400" dirty="0"/>
          </a:p>
          <a:p>
            <a:r>
              <a:rPr lang="en-US" dirty="0" smtClean="0"/>
              <a:t>Third</a:t>
            </a:r>
            <a:r>
              <a:rPr lang="en-US" dirty="0"/>
              <a:t>, the Poor/Charity Tithe (Deut. 14:28-29)</a:t>
            </a:r>
            <a:endParaRPr lang="en-US" sz="4000" dirty="0"/>
          </a:p>
          <a:p>
            <a:pPr lvl="1"/>
            <a:r>
              <a:rPr lang="en-US" dirty="0"/>
              <a:t>This tithe was every third year (the first two were annual)</a:t>
            </a:r>
            <a:endParaRPr lang="en-US" sz="3400" dirty="0"/>
          </a:p>
          <a:p>
            <a:pPr lvl="1"/>
            <a:r>
              <a:rPr lang="en-US" dirty="0"/>
              <a:t>This was </a:t>
            </a:r>
            <a:r>
              <a:rPr lang="en-US" dirty="0" smtClean="0"/>
              <a:t>for the </a:t>
            </a:r>
            <a:r>
              <a:rPr lang="en-US" dirty="0"/>
              <a:t>Levite, the stranger, the fatherless and widow (within your </a:t>
            </a:r>
            <a:r>
              <a:rPr lang="en-US" dirty="0" smtClean="0"/>
              <a:t>gates)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122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5" y="1222246"/>
            <a:ext cx="8058151" cy="498490"/>
          </a:xfrm>
        </p:spPr>
        <p:txBody>
          <a:bodyPr/>
          <a:lstStyle/>
          <a:p>
            <a:r>
              <a:rPr lang="en-US" sz="3400" dirty="0" smtClean="0"/>
              <a:t>The </a:t>
            </a:r>
            <a:r>
              <a:rPr lang="en-US" sz="3400" dirty="0"/>
              <a:t>Mosaic Law Required Other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edges and corners of their fields were not to be reaped (Lev. 19:9-10)</a:t>
            </a:r>
            <a:endParaRPr lang="en-US" sz="4000" dirty="0"/>
          </a:p>
          <a:p>
            <a:r>
              <a:rPr lang="en-US" dirty="0"/>
              <a:t>Any dropped fruit, grapes or olives were not to be gathered (Deut. 24:19-21)</a:t>
            </a:r>
            <a:endParaRPr lang="en-US" sz="4000" dirty="0"/>
          </a:p>
          <a:p>
            <a:pPr lvl="1"/>
            <a:r>
              <a:rPr lang="en-US" dirty="0"/>
              <a:t>These were left for the poor, the stranger, the fatherless &amp; the widow</a:t>
            </a:r>
            <a:endParaRPr lang="en-US" sz="3600" dirty="0"/>
          </a:p>
          <a:p>
            <a:r>
              <a:rPr lang="en-US" dirty="0" smtClean="0"/>
              <a:t>They </a:t>
            </a:r>
            <a:r>
              <a:rPr lang="en-US" dirty="0"/>
              <a:t>were to offer their first </a:t>
            </a:r>
            <a:r>
              <a:rPr lang="en-US" dirty="0" smtClean="0"/>
              <a:t>fruits:</a:t>
            </a:r>
            <a:endParaRPr lang="en-US" sz="4000" dirty="0"/>
          </a:p>
          <a:p>
            <a:pPr lvl="1"/>
            <a:r>
              <a:rPr lang="en-US" dirty="0"/>
              <a:t>Of ripe produce and juices (Ex. 22:29)</a:t>
            </a:r>
            <a:endParaRPr lang="en-US" sz="3600" dirty="0"/>
          </a:p>
          <a:p>
            <a:pPr lvl="1"/>
            <a:r>
              <a:rPr lang="en-US" dirty="0"/>
              <a:t>Of cattle and sheep (Ex. </a:t>
            </a:r>
            <a:r>
              <a:rPr lang="en-US" dirty="0" smtClean="0"/>
              <a:t>22:30; Deut</a:t>
            </a:r>
            <a:r>
              <a:rPr lang="en-US" dirty="0"/>
              <a:t>. 15:19-21)</a:t>
            </a:r>
            <a:endParaRPr lang="en-US" sz="3600" dirty="0"/>
          </a:p>
          <a:p>
            <a:pPr lvl="1"/>
            <a:r>
              <a:rPr lang="en-US" dirty="0"/>
              <a:t>Of sons (Ex. 22:29; 13:2, 11-16; Num. </a:t>
            </a:r>
            <a:r>
              <a:rPr lang="en-US" dirty="0" smtClean="0"/>
              <a:t>3:46-51)</a:t>
            </a:r>
            <a:endParaRPr lang="en-US" sz="3600" dirty="0"/>
          </a:p>
          <a:p>
            <a:r>
              <a:rPr lang="en-US" dirty="0"/>
              <a:t>There were </a:t>
            </a:r>
            <a:r>
              <a:rPr lang="en-US" dirty="0" smtClean="0"/>
              <a:t>other free-will </a:t>
            </a:r>
            <a:r>
              <a:rPr lang="en-US" dirty="0"/>
              <a:t>offerings </a:t>
            </a:r>
            <a:r>
              <a:rPr lang="en-US" dirty="0" smtClean="0"/>
              <a:t>(</a:t>
            </a:r>
            <a:r>
              <a:rPr lang="en-US" dirty="0"/>
              <a:t>Deut. 16:10-11, 16-17)</a:t>
            </a:r>
            <a:endParaRPr lang="en-US" sz="4000" dirty="0"/>
          </a:p>
          <a:p>
            <a:r>
              <a:rPr lang="en-US" dirty="0"/>
              <a:t>They were to be punctual </a:t>
            </a:r>
            <a:r>
              <a:rPr lang="en-US" dirty="0" smtClean="0"/>
              <a:t>(</a:t>
            </a:r>
            <a:r>
              <a:rPr lang="en-US" dirty="0"/>
              <a:t>Ex. 22:29; Deut. 16:16)</a:t>
            </a:r>
            <a:endParaRPr lang="en-US" sz="4000" dirty="0"/>
          </a:p>
          <a:p>
            <a:r>
              <a:rPr lang="en-US" dirty="0"/>
              <a:t>The Jews gave around 30% of all they had to the Lord!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43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5" y="1222246"/>
            <a:ext cx="8058151" cy="498490"/>
          </a:xfrm>
        </p:spPr>
        <p:txBody>
          <a:bodyPr/>
          <a:lstStyle/>
          <a:p>
            <a:r>
              <a:rPr lang="en-US" sz="3200" dirty="0"/>
              <a:t>The History of Israel Demonstrates and Warns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history of Israel demonstrates that when God’s people were most liberal to God, they prospered most (Prov. 3:9-10; 11:24-25; Mal. 3:10)</a:t>
            </a:r>
            <a:endParaRPr lang="en-US" sz="4000" dirty="0"/>
          </a:p>
          <a:p>
            <a:r>
              <a:rPr lang="en-US" dirty="0"/>
              <a:t>The history of Israel warns that God’s people are held accountable when they fail to give (Mal. 3:8-12)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35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Israelites and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do not live under a divine law </a:t>
            </a:r>
            <a:r>
              <a:rPr lang="en-US" dirty="0" smtClean="0"/>
              <a:t>that </a:t>
            </a:r>
            <a:r>
              <a:rPr lang="en-US" dirty="0"/>
              <a:t>requires a tithe</a:t>
            </a:r>
            <a:endParaRPr lang="en-US" sz="4000" dirty="0"/>
          </a:p>
          <a:p>
            <a:pPr lvl="1"/>
            <a:r>
              <a:rPr lang="en-US" dirty="0"/>
              <a:t>Christians are to “abound” (2 Cor. 8:7) in their giving, </a:t>
            </a:r>
            <a:br>
              <a:rPr lang="en-US" dirty="0"/>
            </a:br>
            <a:r>
              <a:rPr lang="en-US" dirty="0"/>
              <a:t>as they give “bountifully” (2 Cor. 9:6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and give with </a:t>
            </a:r>
            <a:r>
              <a:rPr lang="en-US" dirty="0"/>
              <a:t>“liberality” (Rom. 12:8), </a:t>
            </a:r>
            <a:br>
              <a:rPr lang="en-US" dirty="0"/>
            </a:br>
            <a:r>
              <a:rPr lang="en-US" dirty="0"/>
              <a:t>according as they “prosper” (1 Cor. 16:2),</a:t>
            </a:r>
            <a:br>
              <a:rPr lang="en-US" dirty="0"/>
            </a:br>
            <a:r>
              <a:rPr lang="en-US" dirty="0"/>
              <a:t>as a “cheerful” (2 Cor. 9:7) expression of </a:t>
            </a:r>
            <a:r>
              <a:rPr lang="en-US" dirty="0" smtClean="0"/>
              <a:t>“</a:t>
            </a:r>
            <a:r>
              <a:rPr lang="en-US" dirty="0"/>
              <a:t>love” (2 Cor. 8:8, 24)</a:t>
            </a:r>
            <a:endParaRPr lang="en-US" sz="3600" dirty="0"/>
          </a:p>
          <a:p>
            <a:pPr lvl="1"/>
            <a:r>
              <a:rPr lang="en-US" dirty="0"/>
              <a:t>But, God does not specify an amount or a </a:t>
            </a:r>
            <a:r>
              <a:rPr lang="en-US" dirty="0" smtClean="0"/>
              <a:t>percentage today</a:t>
            </a:r>
            <a:endParaRPr lang="en-US" sz="3600" dirty="0"/>
          </a:p>
          <a:p>
            <a:r>
              <a:rPr lang="en-US" dirty="0"/>
              <a:t>Scriptures truly challenge us</a:t>
            </a:r>
            <a:endParaRPr lang="en-US" sz="4000" dirty="0"/>
          </a:p>
          <a:p>
            <a:pPr lvl="1"/>
            <a:r>
              <a:rPr lang="en-US" dirty="0"/>
              <a:t>With those in the Patriarchal Age giving one-tenth…</a:t>
            </a:r>
            <a:endParaRPr lang="en-US" sz="3600" dirty="0"/>
          </a:p>
          <a:p>
            <a:pPr lvl="1"/>
            <a:r>
              <a:rPr lang="en-US" dirty="0"/>
              <a:t>With those in the Mosaic Age giving one-tenth </a:t>
            </a:r>
            <a:r>
              <a:rPr lang="en-US" dirty="0" smtClean="0"/>
              <a:t>(actually 1/3)…</a:t>
            </a:r>
            <a:endParaRPr lang="en-US" sz="3600" dirty="0"/>
          </a:p>
          <a:p>
            <a:pPr lvl="1"/>
            <a:r>
              <a:rPr lang="en-US" dirty="0"/>
              <a:t>Can those living in the Christian Age suppose to give any different?  Any less?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73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Israelites and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They lived under </a:t>
            </a:r>
            <a:r>
              <a:rPr lang="en-US" sz="2600" dirty="0" smtClean="0"/>
              <a:t>law.  </a:t>
            </a:r>
            <a:r>
              <a:rPr lang="en-US" sz="2600" dirty="0"/>
              <a:t>We live under grace.  Give less?</a:t>
            </a:r>
          </a:p>
          <a:p>
            <a:r>
              <a:rPr lang="en-US" sz="2600" dirty="0"/>
              <a:t>They gave a percentage by “command.”  </a:t>
            </a:r>
            <a:r>
              <a:rPr lang="en-US" sz="2600" dirty="0" smtClean="0"/>
              <a:t>We give as motivated by “love.”  Give less?</a:t>
            </a:r>
            <a:endParaRPr lang="en-US" sz="2600" dirty="0"/>
          </a:p>
          <a:p>
            <a:r>
              <a:rPr lang="en-US" sz="2600" dirty="0" smtClean="0"/>
              <a:t>Is God pleased </a:t>
            </a:r>
            <a:r>
              <a:rPr lang="en-US" sz="2600" dirty="0"/>
              <a:t>with us </a:t>
            </a:r>
            <a:r>
              <a:rPr lang="en-US" sz="2600" dirty="0" smtClean="0"/>
              <a:t>if we </a:t>
            </a:r>
            <a:r>
              <a:rPr lang="en-US" sz="2600" dirty="0"/>
              <a:t>give less than the Jew?</a:t>
            </a:r>
          </a:p>
          <a:p>
            <a:r>
              <a:rPr lang="en-US" sz="2600" dirty="0" smtClean="0"/>
              <a:t>Any </a:t>
            </a:r>
            <a:r>
              <a:rPr lang="en-US" sz="2600" dirty="0"/>
              <a:t>reason </a:t>
            </a:r>
            <a:r>
              <a:rPr lang="en-US" sz="2600" dirty="0" smtClean="0"/>
              <a:t>our </a:t>
            </a:r>
            <a:r>
              <a:rPr lang="en-US" sz="2600" dirty="0"/>
              <a:t>giving should not begin with the </a:t>
            </a:r>
            <a:r>
              <a:rPr lang="en-US" sz="2600" dirty="0" smtClean="0"/>
              <a:t>tenth?  </a:t>
            </a:r>
            <a:endParaRPr lang="en-US" sz="2600" dirty="0"/>
          </a:p>
          <a:p>
            <a:r>
              <a:rPr lang="en-US" sz="2600" dirty="0"/>
              <a:t>When Jews became Christians on Pentecost, do you suppose they joyed in the opportunity to give less?    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Jewish liberality </a:t>
            </a:r>
            <a:r>
              <a:rPr lang="en-US" sz="2600" dirty="0" smtClean="0"/>
              <a:t>should challenge </a:t>
            </a:r>
            <a:r>
              <a:rPr lang="en-US" sz="2600" dirty="0"/>
              <a:t>me to </a:t>
            </a:r>
            <a:r>
              <a:rPr lang="en-US" sz="2600" dirty="0" smtClean="0"/>
              <a:t>greater</a:t>
            </a:r>
            <a:r>
              <a:rPr lang="en-US" sz="2600" dirty="0"/>
              <a:t> </a:t>
            </a:r>
            <a:r>
              <a:rPr lang="en-US" sz="2600" dirty="0" smtClean="0"/>
              <a:t>depths of love and greater intensity of giving.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826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586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History of the Tithe</vt:lpstr>
      <vt:lpstr>The Mosaic Law Required Tithes</vt:lpstr>
      <vt:lpstr>The Mosaic Law Required Other Offerings</vt:lpstr>
      <vt:lpstr>The History of Israel Demonstrates and Warns</vt:lpstr>
      <vt:lpstr>The Israelites and Us</vt:lpstr>
      <vt:lpstr>The Israelites and Us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14</cp:revision>
  <dcterms:created xsi:type="dcterms:W3CDTF">2018-02-10T02:04:56Z</dcterms:created>
  <dcterms:modified xsi:type="dcterms:W3CDTF">2018-02-11T13:46:26Z</dcterms:modified>
</cp:coreProperties>
</file>