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99" r:id="rId2"/>
    <p:sldId id="286" r:id="rId3"/>
    <p:sldId id="287" r:id="rId4"/>
    <p:sldId id="288" r:id="rId5"/>
    <p:sldId id="289" r:id="rId6"/>
    <p:sldId id="290" r:id="rId7"/>
    <p:sldId id="291" r:id="rId8"/>
    <p:sldId id="292" r:id="rId9"/>
    <p:sldId id="293" r:id="rId10"/>
    <p:sldId id="294" r:id="rId11"/>
    <p:sldId id="295" r:id="rId12"/>
    <p:sldId id="296" r:id="rId13"/>
    <p:sldId id="297" r:id="rId14"/>
    <p:sldId id="298" r:id="rId15"/>
    <p:sldId id="300" r:id="rId16"/>
    <p:sldId id="304" r:id="rId17"/>
    <p:sldId id="301" r:id="rId18"/>
    <p:sldId id="302" r:id="rId19"/>
    <p:sldId id="303" r:id="rId20"/>
    <p:sldId id="305" r:id="rId21"/>
    <p:sldId id="306" r:id="rId22"/>
    <p:sldId id="307" r:id="rId23"/>
    <p:sldId id="308" r:id="rId24"/>
    <p:sldId id="309" r:id="rId25"/>
    <p:sldId id="310" r:id="rId26"/>
    <p:sldId id="311" r:id="rId27"/>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3" autoAdjust="0"/>
    <p:restoredTop sz="61372" autoAdjust="0"/>
  </p:normalViewPr>
  <p:slideViewPr>
    <p:cSldViewPr snapToGrid="0">
      <p:cViewPr varScale="1">
        <p:scale>
          <a:sx n="109" d="100"/>
          <a:sy n="109" d="100"/>
        </p:scale>
        <p:origin x="984" y="102"/>
      </p:cViewPr>
      <p:guideLst/>
    </p:cSldViewPr>
  </p:slideViewPr>
  <p:notesTextViewPr>
    <p:cViewPr>
      <p:scale>
        <a:sx n="1" d="1"/>
        <a:sy n="1" d="1"/>
      </p:scale>
      <p:origin x="0" y="0"/>
    </p:cViewPr>
  </p:notesTextViewPr>
  <p:notesViewPr>
    <p:cSldViewPr snapToGrid="0">
      <p:cViewPr varScale="1">
        <p:scale>
          <a:sx n="73" d="100"/>
          <a:sy n="73" d="100"/>
        </p:scale>
        <p:origin x="1836" y="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D7C16AA7-2BC3-4C91-9C6D-C4DCABAEA09E}" type="datetimeFigureOut">
              <a:rPr lang="en-US" smtClean="0"/>
              <a:t>5/13/2018</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88795C52-7B7A-4802-B9E8-E770DBCC515E}" type="slidenum">
              <a:rPr lang="en-US" smtClean="0"/>
              <a:t>‹#›</a:t>
            </a:fld>
            <a:endParaRPr lang="en-US"/>
          </a:p>
        </p:txBody>
      </p:sp>
    </p:spTree>
    <p:extLst>
      <p:ext uri="{BB962C8B-B14F-4D97-AF65-F5344CB8AC3E}">
        <p14:creationId xmlns:p14="http://schemas.microsoft.com/office/powerpoint/2010/main" val="725328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2</a:t>
            </a:fld>
            <a:endParaRPr lang="en-US"/>
          </a:p>
        </p:txBody>
      </p:sp>
    </p:spTree>
    <p:extLst>
      <p:ext uri="{BB962C8B-B14F-4D97-AF65-F5344CB8AC3E}">
        <p14:creationId xmlns:p14="http://schemas.microsoft.com/office/powerpoint/2010/main" val="170892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11</a:t>
            </a:fld>
            <a:endParaRPr lang="en-US"/>
          </a:p>
        </p:txBody>
      </p:sp>
    </p:spTree>
    <p:extLst>
      <p:ext uri="{BB962C8B-B14F-4D97-AF65-F5344CB8AC3E}">
        <p14:creationId xmlns:p14="http://schemas.microsoft.com/office/powerpoint/2010/main" val="1692626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12</a:t>
            </a:fld>
            <a:endParaRPr lang="en-US"/>
          </a:p>
        </p:txBody>
      </p:sp>
    </p:spTree>
    <p:extLst>
      <p:ext uri="{BB962C8B-B14F-4D97-AF65-F5344CB8AC3E}">
        <p14:creationId xmlns:p14="http://schemas.microsoft.com/office/powerpoint/2010/main" val="32879569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13</a:t>
            </a:fld>
            <a:endParaRPr lang="en-US"/>
          </a:p>
        </p:txBody>
      </p:sp>
    </p:spTree>
    <p:extLst>
      <p:ext uri="{BB962C8B-B14F-4D97-AF65-F5344CB8AC3E}">
        <p14:creationId xmlns:p14="http://schemas.microsoft.com/office/powerpoint/2010/main" val="38060771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14</a:t>
            </a:fld>
            <a:endParaRPr lang="en-US"/>
          </a:p>
        </p:txBody>
      </p:sp>
    </p:spTree>
    <p:extLst>
      <p:ext uri="{BB962C8B-B14F-4D97-AF65-F5344CB8AC3E}">
        <p14:creationId xmlns:p14="http://schemas.microsoft.com/office/powerpoint/2010/main" val="21384152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15</a:t>
            </a:fld>
            <a:endParaRPr lang="en-US"/>
          </a:p>
        </p:txBody>
      </p:sp>
    </p:spTree>
    <p:extLst>
      <p:ext uri="{BB962C8B-B14F-4D97-AF65-F5344CB8AC3E}">
        <p14:creationId xmlns:p14="http://schemas.microsoft.com/office/powerpoint/2010/main" val="14228818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16</a:t>
            </a:fld>
            <a:endParaRPr lang="en-US"/>
          </a:p>
        </p:txBody>
      </p:sp>
    </p:spTree>
    <p:extLst>
      <p:ext uri="{BB962C8B-B14F-4D97-AF65-F5344CB8AC3E}">
        <p14:creationId xmlns:p14="http://schemas.microsoft.com/office/powerpoint/2010/main" val="24782211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17</a:t>
            </a:fld>
            <a:endParaRPr lang="en-US"/>
          </a:p>
        </p:txBody>
      </p:sp>
    </p:spTree>
    <p:extLst>
      <p:ext uri="{BB962C8B-B14F-4D97-AF65-F5344CB8AC3E}">
        <p14:creationId xmlns:p14="http://schemas.microsoft.com/office/powerpoint/2010/main" val="4065781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18</a:t>
            </a:fld>
            <a:endParaRPr lang="en-US"/>
          </a:p>
        </p:txBody>
      </p:sp>
    </p:spTree>
    <p:extLst>
      <p:ext uri="{BB962C8B-B14F-4D97-AF65-F5344CB8AC3E}">
        <p14:creationId xmlns:p14="http://schemas.microsoft.com/office/powerpoint/2010/main" val="36134156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19</a:t>
            </a:fld>
            <a:endParaRPr lang="en-US"/>
          </a:p>
        </p:txBody>
      </p:sp>
    </p:spTree>
    <p:extLst>
      <p:ext uri="{BB962C8B-B14F-4D97-AF65-F5344CB8AC3E}">
        <p14:creationId xmlns:p14="http://schemas.microsoft.com/office/powerpoint/2010/main" val="35915293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20</a:t>
            </a:fld>
            <a:endParaRPr lang="en-US"/>
          </a:p>
        </p:txBody>
      </p:sp>
    </p:spTree>
    <p:extLst>
      <p:ext uri="{BB962C8B-B14F-4D97-AF65-F5344CB8AC3E}">
        <p14:creationId xmlns:p14="http://schemas.microsoft.com/office/powerpoint/2010/main" val="2544614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3</a:t>
            </a:fld>
            <a:endParaRPr lang="en-US"/>
          </a:p>
        </p:txBody>
      </p:sp>
    </p:spTree>
    <p:extLst>
      <p:ext uri="{BB962C8B-B14F-4D97-AF65-F5344CB8AC3E}">
        <p14:creationId xmlns:p14="http://schemas.microsoft.com/office/powerpoint/2010/main" val="23169551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21</a:t>
            </a:fld>
            <a:endParaRPr lang="en-US"/>
          </a:p>
        </p:txBody>
      </p:sp>
    </p:spTree>
    <p:extLst>
      <p:ext uri="{BB962C8B-B14F-4D97-AF65-F5344CB8AC3E}">
        <p14:creationId xmlns:p14="http://schemas.microsoft.com/office/powerpoint/2010/main" val="15404561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22</a:t>
            </a:fld>
            <a:endParaRPr lang="en-US"/>
          </a:p>
        </p:txBody>
      </p:sp>
    </p:spTree>
    <p:extLst>
      <p:ext uri="{BB962C8B-B14F-4D97-AF65-F5344CB8AC3E}">
        <p14:creationId xmlns:p14="http://schemas.microsoft.com/office/powerpoint/2010/main" val="369902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23</a:t>
            </a:fld>
            <a:endParaRPr lang="en-US"/>
          </a:p>
        </p:txBody>
      </p:sp>
    </p:spTree>
    <p:extLst>
      <p:ext uri="{BB962C8B-B14F-4D97-AF65-F5344CB8AC3E}">
        <p14:creationId xmlns:p14="http://schemas.microsoft.com/office/powerpoint/2010/main" val="15604250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24</a:t>
            </a:fld>
            <a:endParaRPr lang="en-US"/>
          </a:p>
        </p:txBody>
      </p:sp>
    </p:spTree>
    <p:extLst>
      <p:ext uri="{BB962C8B-B14F-4D97-AF65-F5344CB8AC3E}">
        <p14:creationId xmlns:p14="http://schemas.microsoft.com/office/powerpoint/2010/main" val="35236152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25</a:t>
            </a:fld>
            <a:endParaRPr lang="en-US"/>
          </a:p>
        </p:txBody>
      </p:sp>
    </p:spTree>
    <p:extLst>
      <p:ext uri="{BB962C8B-B14F-4D97-AF65-F5344CB8AC3E}">
        <p14:creationId xmlns:p14="http://schemas.microsoft.com/office/powerpoint/2010/main" val="26937789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26</a:t>
            </a:fld>
            <a:endParaRPr lang="en-US"/>
          </a:p>
        </p:txBody>
      </p:sp>
    </p:spTree>
    <p:extLst>
      <p:ext uri="{BB962C8B-B14F-4D97-AF65-F5344CB8AC3E}">
        <p14:creationId xmlns:p14="http://schemas.microsoft.com/office/powerpoint/2010/main" val="2827954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4</a:t>
            </a:fld>
            <a:endParaRPr lang="en-US"/>
          </a:p>
        </p:txBody>
      </p:sp>
    </p:spTree>
    <p:extLst>
      <p:ext uri="{BB962C8B-B14F-4D97-AF65-F5344CB8AC3E}">
        <p14:creationId xmlns:p14="http://schemas.microsoft.com/office/powerpoint/2010/main" val="1896541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5</a:t>
            </a:fld>
            <a:endParaRPr lang="en-US"/>
          </a:p>
        </p:txBody>
      </p:sp>
    </p:spTree>
    <p:extLst>
      <p:ext uri="{BB962C8B-B14F-4D97-AF65-F5344CB8AC3E}">
        <p14:creationId xmlns:p14="http://schemas.microsoft.com/office/powerpoint/2010/main" val="182540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6</a:t>
            </a:fld>
            <a:endParaRPr lang="en-US"/>
          </a:p>
        </p:txBody>
      </p:sp>
    </p:spTree>
    <p:extLst>
      <p:ext uri="{BB962C8B-B14F-4D97-AF65-F5344CB8AC3E}">
        <p14:creationId xmlns:p14="http://schemas.microsoft.com/office/powerpoint/2010/main" val="15086394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7</a:t>
            </a:fld>
            <a:endParaRPr lang="en-US"/>
          </a:p>
        </p:txBody>
      </p:sp>
    </p:spTree>
    <p:extLst>
      <p:ext uri="{BB962C8B-B14F-4D97-AF65-F5344CB8AC3E}">
        <p14:creationId xmlns:p14="http://schemas.microsoft.com/office/powerpoint/2010/main" val="22747248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8</a:t>
            </a:fld>
            <a:endParaRPr lang="en-US"/>
          </a:p>
        </p:txBody>
      </p:sp>
    </p:spTree>
    <p:extLst>
      <p:ext uri="{BB962C8B-B14F-4D97-AF65-F5344CB8AC3E}">
        <p14:creationId xmlns:p14="http://schemas.microsoft.com/office/powerpoint/2010/main" val="3450431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9</a:t>
            </a:fld>
            <a:endParaRPr lang="en-US"/>
          </a:p>
        </p:txBody>
      </p:sp>
    </p:spTree>
    <p:extLst>
      <p:ext uri="{BB962C8B-B14F-4D97-AF65-F5344CB8AC3E}">
        <p14:creationId xmlns:p14="http://schemas.microsoft.com/office/powerpoint/2010/main" val="21446572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10</a:t>
            </a:fld>
            <a:endParaRPr lang="en-US"/>
          </a:p>
        </p:txBody>
      </p:sp>
    </p:spTree>
    <p:extLst>
      <p:ext uri="{BB962C8B-B14F-4D97-AF65-F5344CB8AC3E}">
        <p14:creationId xmlns:p14="http://schemas.microsoft.com/office/powerpoint/2010/main" val="1180642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C593B68-774B-4A35-B4D4-6DCBAAEB3464}" type="datetimeFigureOut">
              <a:rPr lang="en-US" smtClean="0"/>
              <a:t>5/13/2018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551596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593B68-774B-4A35-B4D4-6DCBAAEB3464}" type="datetimeFigureOut">
              <a:rPr lang="en-US" smtClean="0"/>
              <a:t>5/13/2018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1262542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593B68-774B-4A35-B4D4-6DCBAAEB3464}" type="datetimeFigureOut">
              <a:rPr lang="en-US" smtClean="0"/>
              <a:t>5/13/2018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815670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593B68-774B-4A35-B4D4-6DCBAAEB3464}" type="datetimeFigureOut">
              <a:rPr lang="en-US" smtClean="0"/>
              <a:t>5/13/2018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1584465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593B68-774B-4A35-B4D4-6DCBAAEB3464}" type="datetimeFigureOut">
              <a:rPr lang="en-US" smtClean="0"/>
              <a:t>5/13/2018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2810849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C593B68-774B-4A35-B4D4-6DCBAAEB3464}" type="datetimeFigureOut">
              <a:rPr lang="en-US" smtClean="0"/>
              <a:t>5/13/2018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45458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593B68-774B-4A35-B4D4-6DCBAAEB3464}" type="datetimeFigureOut">
              <a:rPr lang="en-US" smtClean="0"/>
              <a:t>5/13/2018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3334010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593B68-774B-4A35-B4D4-6DCBAAEB3464}" type="datetimeFigureOut">
              <a:rPr lang="en-US" smtClean="0"/>
              <a:t>5/13/2018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4049654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593B68-774B-4A35-B4D4-6DCBAAEB3464}" type="datetimeFigureOut">
              <a:rPr lang="en-US" smtClean="0"/>
              <a:t>5/13/2018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2535506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C593B68-774B-4A35-B4D4-6DCBAAEB3464}" type="datetimeFigureOut">
              <a:rPr lang="en-US" smtClean="0"/>
              <a:t>5/13/2018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4039958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C593B68-774B-4A35-B4D4-6DCBAAEB3464}" type="datetimeFigureOut">
              <a:rPr lang="en-US" smtClean="0"/>
              <a:t>5/13/2018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1743980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593B68-774B-4A35-B4D4-6DCBAAEB3464}" type="datetimeFigureOut">
              <a:rPr lang="en-US" smtClean="0"/>
              <a:t>5/13/2018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6FAD7-9D1C-4F71-B261-D315535ED196}" type="slidenum">
              <a:rPr lang="en-US" smtClean="0"/>
              <a:t>‹#›</a:t>
            </a:fld>
            <a:endParaRPr lang="en-US"/>
          </a:p>
        </p:txBody>
      </p:sp>
    </p:spTree>
    <p:extLst>
      <p:ext uri="{BB962C8B-B14F-4D97-AF65-F5344CB8AC3E}">
        <p14:creationId xmlns:p14="http://schemas.microsoft.com/office/powerpoint/2010/main" val="13335029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6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7345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b="1" dirty="0">
                <a:latin typeface="Franklin Gothic Book" panose="020B0503020102020204" pitchFamily="34" charset="0"/>
              </a:rPr>
              <a:t>IN ATHENS 17:16-34</a:t>
            </a:r>
          </a:p>
          <a:p>
            <a:pPr marL="0" indent="0">
              <a:spcBef>
                <a:spcPts val="0"/>
              </a:spcBef>
              <a:buNone/>
            </a:pPr>
            <a:r>
              <a:rPr lang="en-US" sz="2400" dirty="0">
                <a:latin typeface="Franklin Gothic Book" panose="020B0503020102020204" pitchFamily="34" charset="0"/>
              </a:rPr>
              <a:t>      1. Paul sends for Silas and Timothy - Ac 17:15</a:t>
            </a:r>
          </a:p>
          <a:p>
            <a:pPr marL="0" indent="0">
              <a:spcBef>
                <a:spcPts val="0"/>
              </a:spcBef>
              <a:buNone/>
            </a:pPr>
            <a:r>
              <a:rPr lang="en-US" sz="2400" dirty="0">
                <a:latin typeface="Franklin Gothic Book" panose="020B0503020102020204" pitchFamily="34" charset="0"/>
              </a:rPr>
              <a:t>      2. Moved by the idolatry, Paul disputes with both Jews and</a:t>
            </a:r>
          </a:p>
          <a:p>
            <a:pPr marL="0" indent="0">
              <a:spcBef>
                <a:spcPts val="0"/>
              </a:spcBef>
              <a:buNone/>
            </a:pPr>
            <a:r>
              <a:rPr lang="en-US" sz="2400" dirty="0">
                <a:latin typeface="Franklin Gothic Book" panose="020B0503020102020204" pitchFamily="34" charset="0"/>
              </a:rPr>
              <a:t>          Greeks - Ac 17:16-17</a:t>
            </a:r>
          </a:p>
          <a:p>
            <a:pPr marL="0" indent="0">
              <a:spcBef>
                <a:spcPts val="0"/>
              </a:spcBef>
              <a:buNone/>
            </a:pPr>
            <a:r>
              <a:rPr lang="en-US" sz="2400" dirty="0">
                <a:latin typeface="Franklin Gothic Book" panose="020B0503020102020204" pitchFamily="34" charset="0"/>
              </a:rPr>
              <a:t>         a. In the synagogue with Jews and other devout persons</a:t>
            </a:r>
          </a:p>
          <a:p>
            <a:pPr marL="0" indent="0">
              <a:spcBef>
                <a:spcPts val="0"/>
              </a:spcBef>
              <a:buNone/>
            </a:pPr>
            <a:r>
              <a:rPr lang="en-US" sz="2400" dirty="0">
                <a:latin typeface="Franklin Gothic Book" panose="020B0503020102020204" pitchFamily="34" charset="0"/>
              </a:rPr>
              <a:t>         b. In the market place daily</a:t>
            </a:r>
          </a:p>
          <a:p>
            <a:pPr marL="0" indent="0">
              <a:spcBef>
                <a:spcPts val="0"/>
              </a:spcBef>
              <a:buNone/>
            </a:pPr>
            <a:r>
              <a:rPr lang="en-US" sz="2400" dirty="0">
                <a:latin typeface="Franklin Gothic Book" panose="020B0503020102020204" pitchFamily="34" charset="0"/>
              </a:rPr>
              <a:t>      3. Invited by the Epicurean and Stoic to speak at the Areopagus </a:t>
            </a:r>
          </a:p>
          <a:p>
            <a:pPr marL="0" indent="0">
              <a:spcBef>
                <a:spcPts val="0"/>
              </a:spcBef>
              <a:buNone/>
            </a:pPr>
            <a:r>
              <a:rPr lang="en-US" sz="2400" dirty="0">
                <a:latin typeface="Franklin Gothic Book" panose="020B0503020102020204" pitchFamily="34" charset="0"/>
              </a:rPr>
              <a:t>         - Ac 17:18-21</a:t>
            </a:r>
          </a:p>
          <a:p>
            <a:pPr marL="0" indent="0">
              <a:spcBef>
                <a:spcPts val="0"/>
              </a:spcBef>
              <a:buNone/>
            </a:pPr>
            <a:r>
              <a:rPr lang="en-US" sz="2400" dirty="0">
                <a:latin typeface="Franklin Gothic Book" panose="020B0503020102020204" pitchFamily="34" charset="0"/>
              </a:rPr>
              <a:t>      4. Paul's sermon on "The Unknown God" - Ac 17:22-34</a:t>
            </a:r>
          </a:p>
          <a:p>
            <a:pPr marL="0" indent="0">
              <a:spcBef>
                <a:spcPts val="0"/>
              </a:spcBef>
              <a:buNone/>
            </a:pPr>
            <a:r>
              <a:rPr lang="en-US" sz="2400" dirty="0">
                <a:latin typeface="Franklin Gothic Book" panose="020B0503020102020204" pitchFamily="34" charset="0"/>
              </a:rPr>
              <a:t>      5. At some point, Timothy is sent back to Thessalonica to</a:t>
            </a:r>
          </a:p>
          <a:p>
            <a:pPr marL="0" indent="0">
              <a:spcBef>
                <a:spcPts val="0"/>
              </a:spcBef>
              <a:buNone/>
            </a:pPr>
            <a:r>
              <a:rPr lang="en-US" sz="2400" dirty="0">
                <a:latin typeface="Franklin Gothic Book" panose="020B0503020102020204" pitchFamily="34" charset="0"/>
              </a:rPr>
              <a:t>          encourage the brethren - 1 Th 3:1-2</a:t>
            </a:r>
          </a:p>
        </p:txBody>
      </p:sp>
    </p:spTree>
    <p:extLst>
      <p:ext uri="{BB962C8B-B14F-4D97-AF65-F5344CB8AC3E}">
        <p14:creationId xmlns:p14="http://schemas.microsoft.com/office/powerpoint/2010/main" val="910654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1000"/>
                                        <p:tgtEl>
                                          <p:spTgt spid="3">
                                            <p:txEl>
                                              <p:pRg st="8" end="8"/>
                                            </p:txEl>
                                          </p:spTgt>
                                        </p:tgtEl>
                                      </p:cBhvr>
                                    </p:animEffect>
                                    <p:anim calcmode="lin" valueType="num">
                                      <p:cBhvr>
                                        <p:cTn id="5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9" end="9"/>
                                            </p:txEl>
                                          </p:spTgt>
                                        </p:tgtEl>
                                        <p:attrNameLst>
                                          <p:attrName>style.visibility</p:attrName>
                                        </p:attrNameLst>
                                      </p:cBhvr>
                                      <p:to>
                                        <p:strVal val="visible"/>
                                      </p:to>
                                    </p:set>
                                    <p:animEffect transition="in" filter="fade">
                                      <p:cBhvr>
                                        <p:cTn id="62" dur="1000"/>
                                        <p:tgtEl>
                                          <p:spTgt spid="3">
                                            <p:txEl>
                                              <p:pRg st="9" end="9"/>
                                            </p:txEl>
                                          </p:spTgt>
                                        </p:tgtEl>
                                      </p:cBhvr>
                                    </p:animEffect>
                                    <p:anim calcmode="lin" valueType="num">
                                      <p:cBhvr>
                                        <p:cTn id="6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9" end="9"/>
                                            </p:tx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Effect transition="in" filter="fade">
                                      <p:cBhvr>
                                        <p:cTn id="67" dur="1000"/>
                                        <p:tgtEl>
                                          <p:spTgt spid="3">
                                            <p:txEl>
                                              <p:pRg st="10" end="10"/>
                                            </p:txEl>
                                          </p:spTgt>
                                        </p:tgtEl>
                                      </p:cBhvr>
                                    </p:animEffect>
                                    <p:anim calcmode="lin" valueType="num">
                                      <p:cBhvr>
                                        <p:cTn id="6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b="1" dirty="0">
                <a:latin typeface="Franklin Gothic Book" panose="020B0503020102020204" pitchFamily="34" charset="0"/>
              </a:rPr>
              <a:t>IN CORINTH 18:1-17</a:t>
            </a:r>
          </a:p>
          <a:p>
            <a:pPr marL="0" indent="0">
              <a:spcBef>
                <a:spcPts val="0"/>
              </a:spcBef>
              <a:buNone/>
            </a:pPr>
            <a:r>
              <a:rPr lang="en-US" sz="2400" dirty="0">
                <a:latin typeface="Franklin Gothic Book" panose="020B0503020102020204" pitchFamily="34" charset="0"/>
              </a:rPr>
              <a:t>      1. Paul arrives and lives with Aquila and Priscilla - Ac 18:1-4</a:t>
            </a:r>
          </a:p>
          <a:p>
            <a:pPr marL="0" indent="0">
              <a:spcBef>
                <a:spcPts val="0"/>
              </a:spcBef>
              <a:buNone/>
            </a:pPr>
            <a:r>
              <a:rPr lang="en-US" sz="2400" dirty="0">
                <a:latin typeface="Franklin Gothic Book" panose="020B0503020102020204" pitchFamily="34" charset="0"/>
              </a:rPr>
              <a:t>         a. He worked together with them as a tent-maker - 1Co 9:6-15</a:t>
            </a:r>
          </a:p>
          <a:p>
            <a:pPr marL="0" indent="0">
              <a:spcBef>
                <a:spcPts val="0"/>
              </a:spcBef>
              <a:buNone/>
            </a:pPr>
            <a:r>
              <a:rPr lang="en-US" sz="2400" dirty="0">
                <a:latin typeface="Franklin Gothic Book" panose="020B0503020102020204" pitchFamily="34" charset="0"/>
              </a:rPr>
              <a:t>         b. He also received support from Philippi </a:t>
            </a:r>
          </a:p>
          <a:p>
            <a:pPr marL="0" indent="0">
              <a:spcBef>
                <a:spcPts val="0"/>
              </a:spcBef>
              <a:buNone/>
            </a:pPr>
            <a:r>
              <a:rPr lang="en-US" sz="2400" dirty="0">
                <a:latin typeface="Franklin Gothic Book" panose="020B0503020102020204" pitchFamily="34" charset="0"/>
              </a:rPr>
              <a:t>             - 2Co 11:7-10; Php 4:15</a:t>
            </a:r>
          </a:p>
          <a:p>
            <a:pPr marL="0" indent="0">
              <a:spcBef>
                <a:spcPts val="0"/>
              </a:spcBef>
              <a:buNone/>
            </a:pPr>
            <a:r>
              <a:rPr lang="en-US" sz="2400" dirty="0">
                <a:latin typeface="Franklin Gothic Book" panose="020B0503020102020204" pitchFamily="34" charset="0"/>
              </a:rPr>
              <a:t>         c. He reasoned with the Jews every Sabbath - 1Co 2:1-5 </a:t>
            </a:r>
          </a:p>
          <a:p>
            <a:pPr marL="0" indent="0">
              <a:spcBef>
                <a:spcPts val="0"/>
              </a:spcBef>
              <a:buNone/>
            </a:pPr>
            <a:r>
              <a:rPr lang="en-US" sz="2400" dirty="0">
                <a:latin typeface="Franklin Gothic Book" panose="020B0503020102020204" pitchFamily="34" charset="0"/>
              </a:rPr>
              <a:t>      2. Silas and Timothy arrive from Macedonia - Ac 18:5; 2Co 1:19</a:t>
            </a:r>
          </a:p>
          <a:p>
            <a:pPr marL="0" indent="0">
              <a:spcBef>
                <a:spcPts val="0"/>
              </a:spcBef>
              <a:buNone/>
            </a:pPr>
            <a:r>
              <a:rPr lang="en-US" sz="2400" dirty="0">
                <a:latin typeface="Franklin Gothic Book" panose="020B0503020102020204" pitchFamily="34" charset="0"/>
              </a:rPr>
              <a:t>         a. With good news regarding the church at Thessalonica </a:t>
            </a:r>
          </a:p>
          <a:p>
            <a:pPr marL="0" indent="0">
              <a:spcBef>
                <a:spcPts val="0"/>
              </a:spcBef>
              <a:buNone/>
            </a:pPr>
            <a:r>
              <a:rPr lang="en-US" sz="2400" dirty="0">
                <a:latin typeface="Franklin Gothic Book" panose="020B0503020102020204" pitchFamily="34" charset="0"/>
              </a:rPr>
              <a:t>             - 1Th 3:6-7</a:t>
            </a:r>
          </a:p>
          <a:p>
            <a:pPr marL="0" indent="0">
              <a:spcBef>
                <a:spcPts val="0"/>
              </a:spcBef>
              <a:buNone/>
            </a:pPr>
            <a:r>
              <a:rPr lang="en-US" sz="2400" dirty="0">
                <a:latin typeface="Franklin Gothic Book" panose="020B0503020102020204" pitchFamily="34" charset="0"/>
              </a:rPr>
              <a:t>         b. Prompting Paul to write First Thessalonians - 1Th 1:1</a:t>
            </a:r>
            <a:r>
              <a:rPr lang="en-US" sz="2200" dirty="0">
                <a:latin typeface="Franklin Gothic Book" panose="020B0503020102020204" pitchFamily="34" charset="0"/>
              </a:rPr>
              <a:t>         </a:t>
            </a:r>
          </a:p>
        </p:txBody>
      </p:sp>
    </p:spTree>
    <p:extLst>
      <p:ext uri="{BB962C8B-B14F-4D97-AF65-F5344CB8AC3E}">
        <p14:creationId xmlns:p14="http://schemas.microsoft.com/office/powerpoint/2010/main" val="2253277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sz="2400" dirty="0">
                <a:latin typeface="Franklin Gothic Book" panose="020B0503020102020204" pitchFamily="34" charset="0"/>
              </a:rPr>
              <a:t> 3. Paul leaves the synagogue, and preaches next door - Ac 18:5-7</a:t>
            </a:r>
          </a:p>
          <a:p>
            <a:pPr marL="0" indent="0">
              <a:spcBef>
                <a:spcPts val="0"/>
              </a:spcBef>
              <a:buNone/>
            </a:pPr>
            <a:r>
              <a:rPr lang="en-US" sz="2400" dirty="0">
                <a:latin typeface="Franklin Gothic Book" panose="020B0503020102020204" pitchFamily="34" charset="0"/>
              </a:rPr>
              <a:t> 4. His success in Corinth - Ac 18:8; 1Co 1:14-16</a:t>
            </a:r>
          </a:p>
          <a:p>
            <a:pPr marL="0" indent="0">
              <a:spcBef>
                <a:spcPts val="0"/>
              </a:spcBef>
              <a:buNone/>
            </a:pPr>
            <a:r>
              <a:rPr lang="en-US" sz="2400" dirty="0">
                <a:latin typeface="Franklin Gothic Book" panose="020B0503020102020204" pitchFamily="34" charset="0"/>
              </a:rPr>
              <a:t>     a. </a:t>
            </a:r>
            <a:r>
              <a:rPr lang="en-US" sz="2400" dirty="0" err="1">
                <a:latin typeface="Franklin Gothic Book" panose="020B0503020102020204" pitchFamily="34" charset="0"/>
              </a:rPr>
              <a:t>Crispus</a:t>
            </a:r>
            <a:r>
              <a:rPr lang="en-US" sz="2400" dirty="0">
                <a:latin typeface="Franklin Gothic Book" panose="020B0503020102020204" pitchFamily="34" charset="0"/>
              </a:rPr>
              <a:t>, ruler of the synagogue, believes with his household,</a:t>
            </a:r>
          </a:p>
          <a:p>
            <a:pPr marL="0" indent="0">
              <a:spcBef>
                <a:spcPts val="0"/>
              </a:spcBef>
              <a:buNone/>
            </a:pPr>
            <a:r>
              <a:rPr lang="en-US" sz="2400" dirty="0">
                <a:latin typeface="Franklin Gothic Book" panose="020B0503020102020204" pitchFamily="34" charset="0"/>
              </a:rPr>
              <a:t>         and is baptized</a:t>
            </a:r>
          </a:p>
          <a:p>
            <a:pPr marL="0" indent="0">
              <a:spcBef>
                <a:spcPts val="0"/>
              </a:spcBef>
              <a:buNone/>
            </a:pPr>
            <a:r>
              <a:rPr lang="en-US" sz="2400" dirty="0">
                <a:latin typeface="Franklin Gothic Book" panose="020B0503020102020204" pitchFamily="34" charset="0"/>
              </a:rPr>
              <a:t>     b. Many of the Corinthians believe and are baptized</a:t>
            </a:r>
          </a:p>
          <a:p>
            <a:pPr marL="0" indent="0">
              <a:spcBef>
                <a:spcPts val="0"/>
              </a:spcBef>
              <a:buNone/>
            </a:pPr>
            <a:r>
              <a:rPr lang="en-US" sz="2400" dirty="0">
                <a:latin typeface="Franklin Gothic Book" panose="020B0503020102020204" pitchFamily="34" charset="0"/>
              </a:rPr>
              <a:t>     c. Gaius is baptized, who later becomes host of the church </a:t>
            </a:r>
          </a:p>
          <a:p>
            <a:pPr marL="0" indent="0">
              <a:spcBef>
                <a:spcPts val="0"/>
              </a:spcBef>
              <a:buNone/>
            </a:pPr>
            <a:r>
              <a:rPr lang="en-US" sz="2400" dirty="0">
                <a:latin typeface="Franklin Gothic Book" panose="020B0503020102020204" pitchFamily="34" charset="0"/>
              </a:rPr>
              <a:t>         - Ro 16:23</a:t>
            </a:r>
          </a:p>
          <a:p>
            <a:pPr marL="0" indent="0">
              <a:spcBef>
                <a:spcPts val="0"/>
              </a:spcBef>
              <a:buNone/>
            </a:pPr>
            <a:r>
              <a:rPr lang="en-US" sz="2400" dirty="0">
                <a:latin typeface="Franklin Gothic Book" panose="020B0503020102020204" pitchFamily="34" charset="0"/>
              </a:rPr>
              <a:t>     d. The household of Stephanas is baptized - 1Co 16:15</a:t>
            </a:r>
          </a:p>
          <a:p>
            <a:pPr marL="0" indent="0">
              <a:spcBef>
                <a:spcPts val="0"/>
              </a:spcBef>
              <a:buNone/>
            </a:pPr>
            <a:r>
              <a:rPr lang="en-US" sz="2400" dirty="0">
                <a:latin typeface="Franklin Gothic Book" panose="020B0503020102020204" pitchFamily="34" charset="0"/>
              </a:rPr>
              <a:t> 5. Paul's vision from the Lord - Ac 18:9-11</a:t>
            </a:r>
          </a:p>
          <a:p>
            <a:pPr marL="0" indent="0">
              <a:spcBef>
                <a:spcPts val="0"/>
              </a:spcBef>
              <a:buNone/>
            </a:pPr>
            <a:r>
              <a:rPr lang="en-US" sz="2400" dirty="0">
                <a:latin typeface="Franklin Gothic Book" panose="020B0503020102020204" pitchFamily="34" charset="0"/>
              </a:rPr>
              <a:t>     a. So Paul remains a year and six months</a:t>
            </a:r>
          </a:p>
          <a:p>
            <a:pPr marL="0" indent="0">
              <a:spcBef>
                <a:spcPts val="0"/>
              </a:spcBef>
              <a:buNone/>
            </a:pPr>
            <a:r>
              <a:rPr lang="en-US" sz="2400" dirty="0">
                <a:latin typeface="Franklin Gothic Book" panose="020B0503020102020204" pitchFamily="34" charset="0"/>
              </a:rPr>
              <a:t>     b. During which he writes Second Thessalonians - 2Th 1:1</a:t>
            </a:r>
          </a:p>
          <a:p>
            <a:pPr marL="0" indent="0">
              <a:spcBef>
                <a:spcPts val="0"/>
              </a:spcBef>
              <a:buNone/>
            </a:pPr>
            <a:r>
              <a:rPr lang="en-US" sz="2400" dirty="0">
                <a:latin typeface="Franklin Gothic Book" panose="020B0503020102020204" pitchFamily="34" charset="0"/>
              </a:rPr>
              <a:t>  6. Paul before Gallio - Ac 18:12-17</a:t>
            </a:r>
          </a:p>
          <a:p>
            <a:pPr marL="0" indent="0">
              <a:spcBef>
                <a:spcPts val="0"/>
              </a:spcBef>
              <a:buNone/>
            </a:pPr>
            <a:r>
              <a:rPr lang="en-US" sz="2400" dirty="0">
                <a:latin typeface="Franklin Gothic Book" panose="020B0503020102020204" pitchFamily="34" charset="0"/>
              </a:rPr>
              <a:t>  7. Paul remains in Corinth a good while - Ac 18:18a</a:t>
            </a:r>
          </a:p>
        </p:txBody>
      </p:sp>
    </p:spTree>
    <p:extLst>
      <p:ext uri="{BB962C8B-B14F-4D97-AF65-F5344CB8AC3E}">
        <p14:creationId xmlns:p14="http://schemas.microsoft.com/office/powerpoint/2010/main" val="3045272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fade">
                                      <p:cBhvr>
                                        <p:cTn id="61" dur="1000"/>
                                        <p:tgtEl>
                                          <p:spTgt spid="3">
                                            <p:txEl>
                                              <p:pRg st="10" end="10"/>
                                            </p:txEl>
                                          </p:spTgt>
                                        </p:tgtEl>
                                      </p:cBhvr>
                                    </p:animEffect>
                                    <p:anim calcmode="lin" valueType="num">
                                      <p:cBhvr>
                                        <p:cTn id="6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fade">
                                      <p:cBhvr>
                                        <p:cTn id="68" dur="1000"/>
                                        <p:tgtEl>
                                          <p:spTgt spid="3">
                                            <p:txEl>
                                              <p:pRg st="11" end="11"/>
                                            </p:txEl>
                                          </p:spTgt>
                                        </p:tgtEl>
                                      </p:cBhvr>
                                    </p:animEffect>
                                    <p:anim calcmode="lin" valueType="num">
                                      <p:cBhvr>
                                        <p:cTn id="69"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3">
                                            <p:txEl>
                                              <p:pRg st="12" end="12"/>
                                            </p:txEl>
                                          </p:spTgt>
                                        </p:tgtEl>
                                        <p:attrNameLst>
                                          <p:attrName>style.visibility</p:attrName>
                                        </p:attrNameLst>
                                      </p:cBhvr>
                                      <p:to>
                                        <p:strVal val="visible"/>
                                      </p:to>
                                    </p:set>
                                    <p:animEffect transition="in" filter="fade">
                                      <p:cBhvr>
                                        <p:cTn id="75" dur="1000"/>
                                        <p:tgtEl>
                                          <p:spTgt spid="3">
                                            <p:txEl>
                                              <p:pRg st="12" end="12"/>
                                            </p:txEl>
                                          </p:spTgt>
                                        </p:tgtEl>
                                      </p:cBhvr>
                                    </p:animEffect>
                                    <p:anim calcmode="lin" valueType="num">
                                      <p:cBhvr>
                                        <p:cTn id="76"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7"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b="1" dirty="0">
                <a:latin typeface="Franklin Gothic Book" panose="020B0503020102020204" pitchFamily="34" charset="0"/>
              </a:rPr>
              <a:t> RETURN TO ANTIOCH IN SYRIA 18:18-23a</a:t>
            </a:r>
          </a:p>
          <a:p>
            <a:pPr marL="0" indent="0">
              <a:spcBef>
                <a:spcPts val="0"/>
              </a:spcBef>
              <a:buNone/>
            </a:pPr>
            <a:r>
              <a:rPr lang="en-US" sz="2400" dirty="0">
                <a:latin typeface="Franklin Gothic Book" panose="020B0503020102020204" pitchFamily="34" charset="0"/>
              </a:rPr>
              <a:t>A. FROM CORINTH TO EPHESUS...</a:t>
            </a:r>
          </a:p>
          <a:p>
            <a:pPr marL="0" indent="0">
              <a:spcBef>
                <a:spcPts val="0"/>
              </a:spcBef>
              <a:buNone/>
            </a:pPr>
            <a:r>
              <a:rPr lang="en-US" sz="2400" dirty="0">
                <a:latin typeface="Franklin Gothic Book" panose="020B0503020102020204" pitchFamily="34" charset="0"/>
              </a:rPr>
              <a:t>      1. Joined by Aquila and Priscilla - Ac 18:18</a:t>
            </a:r>
          </a:p>
          <a:p>
            <a:pPr marL="0" indent="0">
              <a:spcBef>
                <a:spcPts val="0"/>
              </a:spcBef>
              <a:buNone/>
            </a:pPr>
            <a:r>
              <a:rPr lang="en-US" sz="2400" dirty="0">
                <a:latin typeface="Franklin Gothic Book" panose="020B0503020102020204" pitchFamily="34" charset="0"/>
              </a:rPr>
              <a:t>      2. Cut his hair in </a:t>
            </a:r>
            <a:r>
              <a:rPr lang="en-US" sz="2400" dirty="0" err="1">
                <a:latin typeface="Franklin Gothic Book" panose="020B0503020102020204" pitchFamily="34" charset="0"/>
              </a:rPr>
              <a:t>Cenchrea</a:t>
            </a:r>
            <a:r>
              <a:rPr lang="en-US" sz="2400" dirty="0">
                <a:latin typeface="Franklin Gothic Book" panose="020B0503020102020204" pitchFamily="34" charset="0"/>
              </a:rPr>
              <a:t> for a vow - Ac 18:18; Ro 16:1</a:t>
            </a:r>
          </a:p>
          <a:p>
            <a:pPr marL="0" indent="0">
              <a:spcBef>
                <a:spcPts val="0"/>
              </a:spcBef>
              <a:buNone/>
            </a:pPr>
            <a:r>
              <a:rPr lang="en-US" sz="2400" dirty="0">
                <a:latin typeface="Franklin Gothic Book" panose="020B0503020102020204" pitchFamily="34" charset="0"/>
              </a:rPr>
              <a:t>      3. In Ephesus - Ac 18:19-20</a:t>
            </a:r>
          </a:p>
          <a:p>
            <a:pPr marL="0" indent="0">
              <a:spcBef>
                <a:spcPts val="0"/>
              </a:spcBef>
              <a:buNone/>
            </a:pPr>
            <a:r>
              <a:rPr lang="en-US" sz="2400" dirty="0">
                <a:latin typeface="Franklin Gothic Book" panose="020B0503020102020204" pitchFamily="34" charset="0"/>
              </a:rPr>
              <a:t>B. FROM EPHESUS TO JERUSALEM...</a:t>
            </a:r>
          </a:p>
          <a:p>
            <a:pPr marL="0" indent="0">
              <a:spcBef>
                <a:spcPts val="0"/>
              </a:spcBef>
              <a:buNone/>
            </a:pPr>
            <a:r>
              <a:rPr lang="en-US" sz="2400" dirty="0">
                <a:latin typeface="Franklin Gothic Book" panose="020B0503020102020204" pitchFamily="34" charset="0"/>
              </a:rPr>
              <a:t>      1. Anxious to get to Jerusalem in time for the feast - Ac 18:21</a:t>
            </a:r>
          </a:p>
          <a:p>
            <a:pPr marL="0" indent="0">
              <a:spcBef>
                <a:spcPts val="0"/>
              </a:spcBef>
              <a:buNone/>
            </a:pPr>
            <a:r>
              <a:rPr lang="en-US" sz="2400" dirty="0">
                <a:latin typeface="Franklin Gothic Book" panose="020B0503020102020204" pitchFamily="34" charset="0"/>
              </a:rPr>
              <a:t>      2. Sailed from Ephesus to Caesarea - Ac 18:21-22</a:t>
            </a:r>
          </a:p>
          <a:p>
            <a:pPr marL="0" indent="0">
              <a:spcBef>
                <a:spcPts val="0"/>
              </a:spcBef>
              <a:buNone/>
            </a:pPr>
            <a:r>
              <a:rPr lang="en-US" sz="2400" dirty="0">
                <a:latin typeface="Franklin Gothic Book" panose="020B0503020102020204" pitchFamily="34" charset="0"/>
              </a:rPr>
              <a:t>      3. Went "up" to Jerusalem and visited the church - Ac 18:22</a:t>
            </a:r>
          </a:p>
          <a:p>
            <a:pPr marL="0" indent="0">
              <a:spcBef>
                <a:spcPts val="0"/>
              </a:spcBef>
              <a:buNone/>
            </a:pPr>
            <a:r>
              <a:rPr lang="en-US" sz="2400" dirty="0">
                <a:latin typeface="Franklin Gothic Book" panose="020B0503020102020204" pitchFamily="34" charset="0"/>
              </a:rPr>
              <a:t>C. FROM JERUSALEM TO ANTIOCH...</a:t>
            </a:r>
          </a:p>
          <a:p>
            <a:pPr marL="0" indent="0">
              <a:spcBef>
                <a:spcPts val="0"/>
              </a:spcBef>
              <a:buNone/>
            </a:pPr>
            <a:r>
              <a:rPr lang="en-US" sz="2400" dirty="0">
                <a:latin typeface="Franklin Gothic Book" panose="020B0503020102020204" pitchFamily="34" charset="0"/>
              </a:rPr>
              <a:t>      1. He went "down" to Antioch - Ac 18:22</a:t>
            </a:r>
          </a:p>
          <a:p>
            <a:pPr marL="0" indent="0">
              <a:spcBef>
                <a:spcPts val="0"/>
              </a:spcBef>
              <a:buNone/>
            </a:pPr>
            <a:r>
              <a:rPr lang="en-US" sz="2400" dirty="0">
                <a:latin typeface="Franklin Gothic Book" panose="020B0503020102020204" pitchFamily="34" charset="0"/>
              </a:rPr>
              <a:t>      2. He spent "some time" in Antioch of Syria - Ac 18:23a</a:t>
            </a:r>
          </a:p>
        </p:txBody>
      </p:sp>
    </p:spTree>
    <p:extLst>
      <p:ext uri="{BB962C8B-B14F-4D97-AF65-F5344CB8AC3E}">
        <p14:creationId xmlns:p14="http://schemas.microsoft.com/office/powerpoint/2010/main" val="3999126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fade">
                                      <p:cBhvr>
                                        <p:cTn id="58" dur="1000"/>
                                        <p:tgtEl>
                                          <p:spTgt spid="3">
                                            <p:txEl>
                                              <p:pRg st="9" end="9"/>
                                            </p:txEl>
                                          </p:spTgt>
                                        </p:tgtEl>
                                      </p:cBhvr>
                                    </p:animEffect>
                                    <p:anim calcmode="lin" valueType="num">
                                      <p:cBhvr>
                                        <p:cTn id="5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9" end="9"/>
                                            </p:txEl>
                                          </p:spTgt>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1000"/>
                                        <p:tgtEl>
                                          <p:spTgt spid="3">
                                            <p:txEl>
                                              <p:pRg st="10" end="10"/>
                                            </p:txEl>
                                          </p:spTgt>
                                        </p:tgtEl>
                                      </p:cBhvr>
                                    </p:animEffect>
                                    <p:anim calcmode="lin" valueType="num">
                                      <p:cBhvr>
                                        <p:cTn id="6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fade">
                                      <p:cBhvr>
                                        <p:cTn id="68" dur="1000"/>
                                        <p:tgtEl>
                                          <p:spTgt spid="3">
                                            <p:txEl>
                                              <p:pRg st="11" end="11"/>
                                            </p:txEl>
                                          </p:spTgt>
                                        </p:tgtEl>
                                      </p:cBhvr>
                                    </p:animEffect>
                                    <p:anim calcmode="lin" valueType="num">
                                      <p:cBhvr>
                                        <p:cTn id="69"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dirty="0">
                <a:latin typeface="Franklin Gothic Book" panose="020B0503020102020204" pitchFamily="34" charset="0"/>
              </a:rPr>
              <a:t>On this second journey, Paul was able to</a:t>
            </a:r>
          </a:p>
          <a:p>
            <a:pPr>
              <a:spcBef>
                <a:spcPts val="0"/>
              </a:spcBef>
            </a:pPr>
            <a:r>
              <a:rPr lang="en-US" sz="2200" dirty="0">
                <a:latin typeface="Franklin Gothic Book" panose="020B0503020102020204" pitchFamily="34" charset="0"/>
              </a:rPr>
              <a:t> Encourage the churches in Syria, Cilicia, </a:t>
            </a:r>
            <a:r>
              <a:rPr lang="en-US" sz="2200" dirty="0" err="1">
                <a:latin typeface="Franklin Gothic Book" panose="020B0503020102020204" pitchFamily="34" charset="0"/>
              </a:rPr>
              <a:t>Derbe</a:t>
            </a:r>
            <a:r>
              <a:rPr lang="en-US" sz="2200" dirty="0">
                <a:latin typeface="Franklin Gothic Book" panose="020B0503020102020204" pitchFamily="34" charset="0"/>
              </a:rPr>
              <a:t>, Lystra, Iconium, and Antioch</a:t>
            </a:r>
          </a:p>
          <a:p>
            <a:pPr>
              <a:spcBef>
                <a:spcPts val="0"/>
              </a:spcBef>
            </a:pPr>
            <a:r>
              <a:rPr lang="en-US" sz="2200" dirty="0">
                <a:latin typeface="Franklin Gothic Book" panose="020B0503020102020204" pitchFamily="34" charset="0"/>
              </a:rPr>
              <a:t> Establish churches in Philippi, Thessalonica, Berea, Athens, and Corinth</a:t>
            </a:r>
          </a:p>
          <a:p>
            <a:pPr marL="0" indent="0">
              <a:spcBef>
                <a:spcPts val="0"/>
              </a:spcBef>
              <a:buNone/>
            </a:pPr>
            <a:r>
              <a:rPr lang="en-US" dirty="0">
                <a:latin typeface="Franklin Gothic Book" panose="020B0503020102020204" pitchFamily="34" charset="0"/>
              </a:rPr>
              <a:t>It was a journey that saw the beginning relationships</a:t>
            </a:r>
          </a:p>
          <a:p>
            <a:pPr>
              <a:spcBef>
                <a:spcPts val="0"/>
              </a:spcBef>
            </a:pPr>
            <a:r>
              <a:rPr lang="en-US" sz="2200" dirty="0">
                <a:latin typeface="Franklin Gothic Book" panose="020B0503020102020204" pitchFamily="34" charset="0"/>
              </a:rPr>
              <a:t>Silas and Timothy</a:t>
            </a:r>
          </a:p>
          <a:p>
            <a:pPr>
              <a:spcBef>
                <a:spcPts val="0"/>
              </a:spcBef>
            </a:pPr>
            <a:r>
              <a:rPr lang="en-US" sz="2200" dirty="0">
                <a:latin typeface="Franklin Gothic Book" panose="020B0503020102020204" pitchFamily="34" charset="0"/>
              </a:rPr>
              <a:t>The physician Luke, the brethren at Philippi (Clement, Euodia, </a:t>
            </a:r>
            <a:r>
              <a:rPr lang="en-US" sz="2200" dirty="0" err="1">
                <a:latin typeface="Franklin Gothic Book" panose="020B0503020102020204" pitchFamily="34" charset="0"/>
              </a:rPr>
              <a:t>Syntyche</a:t>
            </a:r>
            <a:r>
              <a:rPr lang="en-US" sz="2200" dirty="0">
                <a:latin typeface="Franklin Gothic Book" panose="020B0503020102020204" pitchFamily="34" charset="0"/>
              </a:rPr>
              <a:t>)</a:t>
            </a:r>
          </a:p>
          <a:p>
            <a:pPr>
              <a:spcBef>
                <a:spcPts val="0"/>
              </a:spcBef>
            </a:pPr>
            <a:r>
              <a:rPr lang="en-US" sz="2200" dirty="0">
                <a:latin typeface="Franklin Gothic Book" panose="020B0503020102020204" pitchFamily="34" charset="0"/>
              </a:rPr>
              <a:t>Aquila and Priscilla, the brethren at Corinth (Gaius, </a:t>
            </a:r>
            <a:r>
              <a:rPr lang="en-US" sz="2200" dirty="0" err="1">
                <a:latin typeface="Franklin Gothic Book" panose="020B0503020102020204" pitchFamily="34" charset="0"/>
              </a:rPr>
              <a:t>Crispus</a:t>
            </a:r>
            <a:r>
              <a:rPr lang="en-US" sz="2200" dirty="0">
                <a:latin typeface="Franklin Gothic Book" panose="020B0503020102020204" pitchFamily="34" charset="0"/>
              </a:rPr>
              <a:t>, the household of Stephanas)</a:t>
            </a:r>
          </a:p>
          <a:p>
            <a:pPr marL="0" indent="0">
              <a:spcBef>
                <a:spcPts val="0"/>
              </a:spcBef>
              <a:buNone/>
            </a:pPr>
            <a:r>
              <a:rPr lang="en-US" dirty="0">
                <a:latin typeface="Franklin Gothic Book" panose="020B0503020102020204" pitchFamily="34" charset="0"/>
              </a:rPr>
              <a:t>Wrote some books</a:t>
            </a:r>
          </a:p>
          <a:p>
            <a:pPr>
              <a:spcBef>
                <a:spcPts val="0"/>
              </a:spcBef>
            </a:pPr>
            <a:r>
              <a:rPr lang="en-US" sz="2200" dirty="0">
                <a:latin typeface="Franklin Gothic Book" panose="020B0503020102020204" pitchFamily="34" charset="0"/>
              </a:rPr>
              <a:t>1 &amp; 2 Thessalonians</a:t>
            </a:r>
          </a:p>
          <a:p>
            <a:pPr>
              <a:spcBef>
                <a:spcPts val="0"/>
              </a:spcBef>
            </a:pPr>
            <a:r>
              <a:rPr lang="en-US" sz="2200" dirty="0">
                <a:latin typeface="Franklin Gothic Book" panose="020B0503020102020204" pitchFamily="34" charset="0"/>
              </a:rPr>
              <a:t>Possibly Galatians</a:t>
            </a:r>
          </a:p>
        </p:txBody>
      </p:sp>
    </p:spTree>
    <p:extLst>
      <p:ext uri="{BB962C8B-B14F-4D97-AF65-F5344CB8AC3E}">
        <p14:creationId xmlns:p14="http://schemas.microsoft.com/office/powerpoint/2010/main" val="1253670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Summary of Acts</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sz="2600" b="1" dirty="0">
                <a:latin typeface="Franklin Gothic Book" panose="020B0503020102020204" pitchFamily="34" charset="0"/>
              </a:rPr>
              <a:t>THE THIRD MISSIONARY JOURNEY (18:23-21:14)</a:t>
            </a:r>
          </a:p>
          <a:p>
            <a:pPr marL="457200" indent="-457200">
              <a:spcBef>
                <a:spcPts val="0"/>
              </a:spcBef>
              <a:buAutoNum type="arabicPeriod"/>
            </a:pPr>
            <a:r>
              <a:rPr lang="en-US" sz="2600" dirty="0">
                <a:latin typeface="Franklin Gothic Book" panose="020B0503020102020204" pitchFamily="34" charset="0"/>
              </a:rPr>
              <a:t>Paul in Galatia and Phrygia (18:23)</a:t>
            </a:r>
          </a:p>
          <a:p>
            <a:pPr marL="457200" indent="-457200">
              <a:spcBef>
                <a:spcPts val="0"/>
              </a:spcBef>
              <a:buAutoNum type="arabicPeriod"/>
            </a:pPr>
            <a:r>
              <a:rPr lang="en-US" sz="2600" dirty="0">
                <a:latin typeface="Franklin Gothic Book" panose="020B0503020102020204" pitchFamily="34" charset="0"/>
              </a:rPr>
              <a:t>Apollos Goes from Ephesus to Corinth (18:24-28)</a:t>
            </a:r>
          </a:p>
          <a:p>
            <a:pPr marL="457200" indent="-457200">
              <a:spcBef>
                <a:spcPts val="0"/>
              </a:spcBef>
              <a:buAutoNum type="arabicPeriod"/>
            </a:pPr>
            <a:r>
              <a:rPr lang="en-US" sz="2600" dirty="0">
                <a:latin typeface="Franklin Gothic Book" panose="020B0503020102020204" pitchFamily="34" charset="0"/>
              </a:rPr>
              <a:t>Paul in Ephesus (19:1-41)</a:t>
            </a:r>
          </a:p>
          <a:p>
            <a:pPr marL="914400" lvl="1" indent="-457200">
              <a:spcBef>
                <a:spcPts val="0"/>
              </a:spcBef>
              <a:buFont typeface="+mj-lt"/>
              <a:buAutoNum type="alphaLcPeriod"/>
            </a:pPr>
            <a:r>
              <a:rPr lang="en-US" sz="2600" dirty="0">
                <a:latin typeface="Franklin Gothic Book" panose="020B0503020102020204" pitchFamily="34" charset="0"/>
              </a:rPr>
              <a:t>The Twelve Men re-baptized (1-7)</a:t>
            </a:r>
          </a:p>
          <a:p>
            <a:pPr marL="914400" lvl="1" indent="-457200">
              <a:spcBef>
                <a:spcPts val="0"/>
              </a:spcBef>
              <a:buFont typeface="+mj-lt"/>
              <a:buAutoNum type="alphaLcPeriod"/>
            </a:pPr>
            <a:r>
              <a:rPr lang="en-US" sz="2600" dirty="0">
                <a:latin typeface="Franklin Gothic Book" panose="020B0503020102020204" pitchFamily="34" charset="0"/>
              </a:rPr>
              <a:t>In the Synagogue &amp; School of Tyrannus (8-10)</a:t>
            </a:r>
          </a:p>
          <a:p>
            <a:pPr marL="914400" lvl="1" indent="-457200">
              <a:spcBef>
                <a:spcPts val="0"/>
              </a:spcBef>
              <a:buFont typeface="+mj-lt"/>
              <a:buAutoNum type="alphaLcPeriod"/>
            </a:pPr>
            <a:r>
              <a:rPr lang="en-US" sz="2600" dirty="0">
                <a:latin typeface="Franklin Gothic Book" panose="020B0503020102020204" pitchFamily="34" charset="0"/>
              </a:rPr>
              <a:t>God Confirming Paul's Message by Miracles (11, 12)</a:t>
            </a:r>
          </a:p>
          <a:p>
            <a:pPr marL="914400" lvl="1" indent="-457200">
              <a:spcBef>
                <a:spcPts val="0"/>
              </a:spcBef>
              <a:buFont typeface="+mj-lt"/>
              <a:buAutoNum type="alphaLcPeriod"/>
            </a:pPr>
            <a:r>
              <a:rPr lang="en-US" sz="2600" dirty="0">
                <a:latin typeface="Franklin Gothic Book" panose="020B0503020102020204" pitchFamily="34" charset="0"/>
              </a:rPr>
              <a:t>Seven Sons of </a:t>
            </a:r>
            <a:r>
              <a:rPr lang="en-US" sz="2600" dirty="0" err="1">
                <a:latin typeface="Franklin Gothic Book" panose="020B0503020102020204" pitchFamily="34" charset="0"/>
              </a:rPr>
              <a:t>Sceva</a:t>
            </a:r>
            <a:r>
              <a:rPr lang="en-US" sz="2600" dirty="0">
                <a:latin typeface="Franklin Gothic Book" panose="020B0503020102020204" pitchFamily="34" charset="0"/>
              </a:rPr>
              <a:t> (13-17)</a:t>
            </a:r>
          </a:p>
          <a:p>
            <a:pPr marL="914400" lvl="1" indent="-457200">
              <a:spcBef>
                <a:spcPts val="0"/>
              </a:spcBef>
              <a:buFont typeface="+mj-lt"/>
              <a:buAutoNum type="alphaLcPeriod"/>
            </a:pPr>
            <a:r>
              <a:rPr lang="en-US" sz="2600" dirty="0">
                <a:latin typeface="Franklin Gothic Book" panose="020B0503020102020204" pitchFamily="34" charset="0"/>
              </a:rPr>
              <a:t>Mass Repentance (18, 19)</a:t>
            </a:r>
          </a:p>
          <a:p>
            <a:pPr marL="914400" lvl="1" indent="-457200">
              <a:spcBef>
                <a:spcPts val="0"/>
              </a:spcBef>
              <a:buFont typeface="+mj-lt"/>
              <a:buAutoNum type="alphaLcPeriod"/>
            </a:pPr>
            <a:r>
              <a:rPr lang="en-US" sz="2600" dirty="0">
                <a:latin typeface="Franklin Gothic Book" panose="020B0503020102020204" pitchFamily="34" charset="0"/>
              </a:rPr>
              <a:t>A Summary Report of the Church in Asia (20)</a:t>
            </a:r>
          </a:p>
          <a:p>
            <a:pPr marL="914400" lvl="1" indent="-457200">
              <a:spcBef>
                <a:spcPts val="0"/>
              </a:spcBef>
              <a:buFont typeface="+mj-lt"/>
              <a:buAutoNum type="alphaLcPeriod"/>
            </a:pPr>
            <a:r>
              <a:rPr lang="en-US" sz="2600" dirty="0">
                <a:latin typeface="Franklin Gothic Book" panose="020B0503020102020204" pitchFamily="34" charset="0"/>
              </a:rPr>
              <a:t>Paul's Statement of His Plans: Jerusalem &amp; Rome (21, 22)</a:t>
            </a:r>
          </a:p>
          <a:p>
            <a:pPr marL="914400" lvl="1" indent="-457200">
              <a:spcBef>
                <a:spcPts val="0"/>
              </a:spcBef>
              <a:buFont typeface="+mj-lt"/>
              <a:buAutoNum type="alphaLcPeriod"/>
            </a:pPr>
            <a:r>
              <a:rPr lang="en-US" sz="2600" dirty="0">
                <a:latin typeface="Franklin Gothic Book" panose="020B0503020102020204" pitchFamily="34" charset="0"/>
              </a:rPr>
              <a:t>Demetrius and the Riot in Ephesus (23-41)</a:t>
            </a:r>
          </a:p>
          <a:p>
            <a:pPr marL="0" indent="0">
              <a:spcBef>
                <a:spcPts val="0"/>
              </a:spcBef>
              <a:buNone/>
            </a:pPr>
            <a:endParaRPr lang="en-US" sz="2200" dirty="0">
              <a:latin typeface="Franklin Gothic Book" panose="020B0503020102020204" pitchFamily="34" charset="0"/>
            </a:endParaRPr>
          </a:p>
        </p:txBody>
      </p:sp>
    </p:spTree>
    <p:extLst>
      <p:ext uri="{BB962C8B-B14F-4D97-AF65-F5344CB8AC3E}">
        <p14:creationId xmlns:p14="http://schemas.microsoft.com/office/powerpoint/2010/main" val="3765654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fade">
                                      <p:cBhvr>
                                        <p:cTn id="61" dur="1000"/>
                                        <p:tgtEl>
                                          <p:spTgt spid="3">
                                            <p:txEl>
                                              <p:pRg st="10" end="10"/>
                                            </p:txEl>
                                          </p:spTgt>
                                        </p:tgtEl>
                                      </p:cBhvr>
                                    </p:animEffect>
                                    <p:anim calcmode="lin" valueType="num">
                                      <p:cBhvr>
                                        <p:cTn id="6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4" presetID="42" presetClass="entr" presetSubtype="0" fill="hold" nodeType="withEffect">
                                  <p:stCondLst>
                                    <p:cond delay="0"/>
                                  </p:stCondLst>
                                  <p:childTnLst>
                                    <p:set>
                                      <p:cBhvr>
                                        <p:cTn id="65" dur="1" fill="hold">
                                          <p:stCondLst>
                                            <p:cond delay="0"/>
                                          </p:stCondLst>
                                        </p:cTn>
                                        <p:tgtEl>
                                          <p:spTgt spid="3">
                                            <p:txEl>
                                              <p:pRg st="11" end="11"/>
                                            </p:txEl>
                                          </p:spTgt>
                                        </p:tgtEl>
                                        <p:attrNameLst>
                                          <p:attrName>style.visibility</p:attrName>
                                        </p:attrNameLst>
                                      </p:cBhvr>
                                      <p:to>
                                        <p:strVal val="visible"/>
                                      </p:to>
                                    </p:set>
                                    <p:animEffect transition="in" filter="fade">
                                      <p:cBhvr>
                                        <p:cTn id="66" dur="1000"/>
                                        <p:tgtEl>
                                          <p:spTgt spid="3">
                                            <p:txEl>
                                              <p:pRg st="11" end="11"/>
                                            </p:txEl>
                                          </p:spTgt>
                                        </p:tgtEl>
                                      </p:cBhvr>
                                    </p:animEffect>
                                    <p:anim calcmode="lin" valueType="num">
                                      <p:cBhvr>
                                        <p:cTn id="6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8"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Summary of Acts</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sz="3200" b="1" dirty="0">
                <a:latin typeface="Franklin Gothic Book" panose="020B0503020102020204" pitchFamily="34" charset="0"/>
              </a:rPr>
              <a:t>THE THIRD MISSIONARY JOURNEY (18:23-21:14) </a:t>
            </a:r>
            <a:r>
              <a:rPr lang="en-US" sz="3200" i="1" dirty="0">
                <a:latin typeface="Franklin Gothic Book" panose="020B0503020102020204" pitchFamily="34" charset="0"/>
              </a:rPr>
              <a:t>outline continued</a:t>
            </a:r>
            <a:endParaRPr lang="en-US" sz="3200" dirty="0">
              <a:latin typeface="Franklin Gothic Book" panose="020B0503020102020204" pitchFamily="34" charset="0"/>
            </a:endParaRPr>
          </a:p>
          <a:p>
            <a:pPr marL="457200" indent="-457200">
              <a:spcBef>
                <a:spcPts val="0"/>
              </a:spcBef>
              <a:buFont typeface="+mj-lt"/>
              <a:buAutoNum type="arabicPeriod" startAt="4"/>
            </a:pPr>
            <a:r>
              <a:rPr lang="en-US" sz="3200" dirty="0">
                <a:latin typeface="Franklin Gothic Book" panose="020B0503020102020204" pitchFamily="34" charset="0"/>
              </a:rPr>
              <a:t>Three Months in Greece (20:1-5)</a:t>
            </a:r>
          </a:p>
          <a:p>
            <a:pPr marL="457200" indent="-457200">
              <a:spcBef>
                <a:spcPts val="0"/>
              </a:spcBef>
              <a:buFont typeface="+mj-lt"/>
              <a:buAutoNum type="arabicPeriod" startAt="4"/>
            </a:pPr>
            <a:r>
              <a:rPr lang="en-US" sz="3200" dirty="0">
                <a:latin typeface="Franklin Gothic Book" panose="020B0503020102020204" pitchFamily="34" charset="0"/>
              </a:rPr>
              <a:t>Paul's Sermon &amp; Healing at Troas (20:6-12)</a:t>
            </a:r>
          </a:p>
          <a:p>
            <a:pPr marL="457200" indent="-457200">
              <a:spcBef>
                <a:spcPts val="0"/>
              </a:spcBef>
              <a:buFont typeface="+mj-lt"/>
              <a:buAutoNum type="arabicPeriod" startAt="4"/>
            </a:pPr>
            <a:r>
              <a:rPr lang="en-US" sz="3200" dirty="0">
                <a:latin typeface="Franklin Gothic Book" panose="020B0503020102020204" pitchFamily="34" charset="0"/>
              </a:rPr>
              <a:t>Paul's Words at Miletus with the Ephesian Elders (20:13-38)</a:t>
            </a:r>
          </a:p>
          <a:p>
            <a:pPr marL="457200" indent="-457200">
              <a:spcBef>
                <a:spcPts val="0"/>
              </a:spcBef>
              <a:buFont typeface="+mj-lt"/>
              <a:buAutoNum type="arabicPeriod" startAt="4"/>
            </a:pPr>
            <a:r>
              <a:rPr lang="en-US" sz="3200" dirty="0">
                <a:latin typeface="Franklin Gothic Book" panose="020B0503020102020204" pitchFamily="34" charset="0"/>
              </a:rPr>
              <a:t>Paul’s travel to Caesarea and time with Philip the Evangelist (21:1-14)</a:t>
            </a:r>
          </a:p>
        </p:txBody>
      </p:sp>
    </p:spTree>
    <p:extLst>
      <p:ext uri="{BB962C8B-B14F-4D97-AF65-F5344CB8AC3E}">
        <p14:creationId xmlns:p14="http://schemas.microsoft.com/office/powerpoint/2010/main" val="3311861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Summary of Acts</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sz="3200" b="1" dirty="0">
                <a:latin typeface="Franklin Gothic Book" panose="020B0503020102020204" pitchFamily="34" charset="0"/>
              </a:rPr>
              <a:t>PAUL IN JERUSALEM (21:15-23:22)</a:t>
            </a:r>
          </a:p>
          <a:p>
            <a:pPr marL="457200" indent="-457200">
              <a:spcBef>
                <a:spcPts val="0"/>
              </a:spcBef>
              <a:buAutoNum type="arabicPeriod"/>
            </a:pPr>
            <a:r>
              <a:rPr lang="en-US" sz="3200" dirty="0">
                <a:latin typeface="Franklin Gothic Book" panose="020B0503020102020204" pitchFamily="34" charset="0"/>
              </a:rPr>
              <a:t>Welcomed by Brethren (21:15-26)</a:t>
            </a:r>
          </a:p>
          <a:p>
            <a:pPr marL="457200" indent="-457200">
              <a:spcBef>
                <a:spcPts val="0"/>
              </a:spcBef>
              <a:buAutoNum type="arabicPeriod"/>
            </a:pPr>
            <a:r>
              <a:rPr lang="en-US" sz="3200" dirty="0">
                <a:latin typeface="Franklin Gothic Book" panose="020B0503020102020204" pitchFamily="34" charset="0"/>
              </a:rPr>
              <a:t>Arrested by the Jews (21:27-40)</a:t>
            </a:r>
          </a:p>
          <a:p>
            <a:pPr marL="457200" indent="-457200">
              <a:spcBef>
                <a:spcPts val="0"/>
              </a:spcBef>
              <a:buAutoNum type="arabicPeriod"/>
            </a:pPr>
            <a:r>
              <a:rPr lang="en-US" sz="3200" dirty="0">
                <a:latin typeface="Franklin Gothic Book" panose="020B0503020102020204" pitchFamily="34" charset="0"/>
              </a:rPr>
              <a:t>Paul's Defense (22:1-21)</a:t>
            </a:r>
          </a:p>
          <a:p>
            <a:pPr marL="457200" indent="-457200">
              <a:spcBef>
                <a:spcPts val="0"/>
              </a:spcBef>
              <a:buAutoNum type="arabicPeriod"/>
            </a:pPr>
            <a:r>
              <a:rPr lang="en-US" sz="3200" dirty="0">
                <a:latin typeface="Franklin Gothic Book" panose="020B0503020102020204" pitchFamily="34" charset="0"/>
              </a:rPr>
              <a:t>The Roman Tribune (22:22-30)</a:t>
            </a:r>
          </a:p>
          <a:p>
            <a:pPr marL="457200" indent="-457200">
              <a:spcBef>
                <a:spcPts val="0"/>
              </a:spcBef>
              <a:buAutoNum type="arabicPeriod"/>
            </a:pPr>
            <a:r>
              <a:rPr lang="en-US" sz="3200" dirty="0">
                <a:latin typeface="Franklin Gothic Book" panose="020B0503020102020204" pitchFamily="34" charset="0"/>
              </a:rPr>
              <a:t>Paul Before the Sanhedrin (23:1-10)</a:t>
            </a:r>
          </a:p>
          <a:p>
            <a:pPr marL="457200" indent="-457200">
              <a:spcBef>
                <a:spcPts val="0"/>
              </a:spcBef>
              <a:buAutoNum type="arabicPeriod"/>
            </a:pPr>
            <a:r>
              <a:rPr lang="en-US" sz="3200" dirty="0">
                <a:latin typeface="Franklin Gothic Book" panose="020B0503020102020204" pitchFamily="34" charset="0"/>
              </a:rPr>
              <a:t>The Plot Against Paul (23:11-22)</a:t>
            </a:r>
          </a:p>
          <a:p>
            <a:pPr marL="0" indent="0">
              <a:spcBef>
                <a:spcPts val="0"/>
              </a:spcBef>
              <a:buNone/>
            </a:pPr>
            <a:endParaRPr lang="en-US" sz="2200" dirty="0">
              <a:latin typeface="Franklin Gothic Book" panose="020B0503020102020204" pitchFamily="34" charset="0"/>
            </a:endParaRPr>
          </a:p>
        </p:txBody>
      </p:sp>
    </p:spTree>
    <p:extLst>
      <p:ext uri="{BB962C8B-B14F-4D97-AF65-F5344CB8AC3E}">
        <p14:creationId xmlns:p14="http://schemas.microsoft.com/office/powerpoint/2010/main" val="357909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Summary of Acts</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sz="3200" b="1" dirty="0">
                <a:latin typeface="Franklin Gothic Book" panose="020B0503020102020204" pitchFamily="34" charset="0"/>
              </a:rPr>
              <a:t>PAUL IN CAESAREA (23:23-26:32)</a:t>
            </a:r>
          </a:p>
          <a:p>
            <a:pPr marL="457200" indent="-457200">
              <a:spcBef>
                <a:spcPts val="0"/>
              </a:spcBef>
              <a:buAutoNum type="arabicPeriod"/>
            </a:pPr>
            <a:r>
              <a:rPr lang="en-US" sz="3200" dirty="0">
                <a:latin typeface="Franklin Gothic Book" panose="020B0503020102020204" pitchFamily="34" charset="0"/>
              </a:rPr>
              <a:t>Paul Escorted to Caesarea (23:23-35)</a:t>
            </a:r>
          </a:p>
          <a:p>
            <a:pPr marL="457200" indent="-457200">
              <a:spcBef>
                <a:spcPts val="0"/>
              </a:spcBef>
              <a:buAutoNum type="arabicPeriod"/>
            </a:pPr>
            <a:r>
              <a:rPr lang="en-US" sz="3200" dirty="0">
                <a:latin typeface="Franklin Gothic Book" panose="020B0503020102020204" pitchFamily="34" charset="0"/>
              </a:rPr>
              <a:t>Paul Before Felix (24:1-21)</a:t>
            </a:r>
          </a:p>
          <a:p>
            <a:pPr marL="457200" indent="-457200">
              <a:spcBef>
                <a:spcPts val="0"/>
              </a:spcBef>
              <a:buAutoNum type="arabicPeriod"/>
            </a:pPr>
            <a:r>
              <a:rPr lang="en-US" sz="3200" dirty="0">
                <a:latin typeface="Franklin Gothic Book" panose="020B0503020102020204" pitchFamily="34" charset="0"/>
              </a:rPr>
              <a:t>Paul Imprisoned (24:22-27)</a:t>
            </a:r>
          </a:p>
          <a:p>
            <a:pPr marL="457200" indent="-457200">
              <a:spcBef>
                <a:spcPts val="0"/>
              </a:spcBef>
              <a:buAutoNum type="arabicPeriod"/>
            </a:pPr>
            <a:r>
              <a:rPr lang="en-US" sz="3200" dirty="0">
                <a:latin typeface="Franklin Gothic Book" panose="020B0503020102020204" pitchFamily="34" charset="0"/>
              </a:rPr>
              <a:t>Paul Before Festus (25)</a:t>
            </a:r>
          </a:p>
          <a:p>
            <a:pPr marL="457200" indent="-457200">
              <a:spcBef>
                <a:spcPts val="0"/>
              </a:spcBef>
              <a:buAutoNum type="arabicPeriod"/>
            </a:pPr>
            <a:r>
              <a:rPr lang="en-US" sz="3200" dirty="0">
                <a:latin typeface="Franklin Gothic Book" panose="020B0503020102020204" pitchFamily="34" charset="0"/>
              </a:rPr>
              <a:t>Paul Before Agrippa (26)</a:t>
            </a:r>
          </a:p>
          <a:p>
            <a:pPr marL="0" indent="0">
              <a:spcBef>
                <a:spcPts val="0"/>
              </a:spcBef>
              <a:buNone/>
            </a:pPr>
            <a:endParaRPr lang="en-US" sz="2200" dirty="0">
              <a:latin typeface="Franklin Gothic Book" panose="020B0503020102020204" pitchFamily="34" charset="0"/>
            </a:endParaRPr>
          </a:p>
        </p:txBody>
      </p:sp>
    </p:spTree>
    <p:extLst>
      <p:ext uri="{BB962C8B-B14F-4D97-AF65-F5344CB8AC3E}">
        <p14:creationId xmlns:p14="http://schemas.microsoft.com/office/powerpoint/2010/main" val="2747753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Summary of Acts</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sz="3200" b="1" dirty="0">
                <a:latin typeface="Franklin Gothic Book" panose="020B0503020102020204" pitchFamily="34" charset="0"/>
              </a:rPr>
              <a:t>PAUL IN ROME (27, 28)</a:t>
            </a:r>
          </a:p>
          <a:p>
            <a:pPr marL="457200" indent="-457200">
              <a:spcBef>
                <a:spcPts val="0"/>
              </a:spcBef>
              <a:buAutoNum type="arabicPeriod"/>
            </a:pPr>
            <a:r>
              <a:rPr lang="en-US" sz="3200" dirty="0">
                <a:latin typeface="Franklin Gothic Book" panose="020B0503020102020204" pitchFamily="34" charset="0"/>
              </a:rPr>
              <a:t>The Shipwreck (27)</a:t>
            </a:r>
          </a:p>
          <a:p>
            <a:pPr marL="457200" indent="-457200">
              <a:spcBef>
                <a:spcPts val="0"/>
              </a:spcBef>
              <a:buAutoNum type="arabicPeriod"/>
            </a:pPr>
            <a:r>
              <a:rPr lang="en-US" sz="3200" dirty="0">
                <a:latin typeface="Franklin Gothic Book" panose="020B0503020102020204" pitchFamily="34" charset="0"/>
              </a:rPr>
              <a:t>Paul in Malta (28:1-15)</a:t>
            </a:r>
          </a:p>
          <a:p>
            <a:pPr marL="457200" indent="-457200">
              <a:spcBef>
                <a:spcPts val="0"/>
              </a:spcBef>
              <a:buAutoNum type="arabicPeriod"/>
            </a:pPr>
            <a:r>
              <a:rPr lang="en-US" sz="3200" dirty="0">
                <a:latin typeface="Franklin Gothic Book" panose="020B0503020102020204" pitchFamily="34" charset="0"/>
              </a:rPr>
              <a:t>Paul in Rome (28:16-31)</a:t>
            </a:r>
          </a:p>
        </p:txBody>
      </p:sp>
    </p:spTree>
    <p:extLst>
      <p:ext uri="{BB962C8B-B14F-4D97-AF65-F5344CB8AC3E}">
        <p14:creationId xmlns:p14="http://schemas.microsoft.com/office/powerpoint/2010/main" val="785964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rmAutofit fontScale="92500"/>
          </a:bodyPr>
          <a:lstStyle/>
          <a:p>
            <a:pPr marL="0" indent="0">
              <a:spcBef>
                <a:spcPts val="0"/>
              </a:spcBef>
              <a:buNone/>
            </a:pPr>
            <a:r>
              <a:rPr lang="en-US" sz="3600" dirty="0">
                <a:latin typeface="Franklin Gothic Book" panose="020B0503020102020204" pitchFamily="34" charset="0"/>
              </a:rPr>
              <a:t> </a:t>
            </a:r>
            <a:r>
              <a:rPr lang="en-US" sz="3600" b="1" dirty="0">
                <a:latin typeface="Franklin Gothic Book" panose="020B0503020102020204" pitchFamily="34" charset="0"/>
              </a:rPr>
              <a:t>PAUL AND BARNABAS SEPARATE 15:36-41</a:t>
            </a:r>
          </a:p>
          <a:p>
            <a:pPr marL="0" indent="0">
              <a:spcBef>
                <a:spcPts val="0"/>
              </a:spcBef>
              <a:buNone/>
            </a:pPr>
            <a:r>
              <a:rPr lang="en-US" sz="3600" dirty="0">
                <a:latin typeface="Franklin Gothic Book" panose="020B0503020102020204" pitchFamily="34" charset="0"/>
              </a:rPr>
              <a:t>      1. They disagree over whether to take John</a:t>
            </a:r>
          </a:p>
          <a:p>
            <a:pPr marL="0" indent="0">
              <a:spcBef>
                <a:spcPts val="0"/>
              </a:spcBef>
              <a:buNone/>
            </a:pPr>
            <a:r>
              <a:rPr lang="en-US" sz="3600" dirty="0">
                <a:latin typeface="Franklin Gothic Book" panose="020B0503020102020204" pitchFamily="34" charset="0"/>
              </a:rPr>
              <a:t>          Mark - Ac 15:37-38</a:t>
            </a:r>
          </a:p>
          <a:p>
            <a:pPr marL="0" indent="0">
              <a:spcBef>
                <a:spcPts val="0"/>
              </a:spcBef>
              <a:buNone/>
            </a:pPr>
            <a:r>
              <a:rPr lang="en-US" sz="3600" dirty="0">
                <a:latin typeface="Franklin Gothic Book" panose="020B0503020102020204" pitchFamily="34" charset="0"/>
              </a:rPr>
              <a:t>         a. Barnabas was determined to take John</a:t>
            </a:r>
          </a:p>
          <a:p>
            <a:pPr marL="0" indent="0">
              <a:spcBef>
                <a:spcPts val="0"/>
              </a:spcBef>
              <a:buNone/>
            </a:pPr>
            <a:r>
              <a:rPr lang="en-US" sz="3600" dirty="0">
                <a:latin typeface="Franklin Gothic Book" panose="020B0503020102020204" pitchFamily="34" charset="0"/>
              </a:rPr>
              <a:t>	    Mark (his cousin) Col 4:10</a:t>
            </a:r>
          </a:p>
          <a:p>
            <a:pPr marL="0" indent="0">
              <a:spcBef>
                <a:spcPts val="0"/>
              </a:spcBef>
              <a:buNone/>
            </a:pPr>
            <a:r>
              <a:rPr lang="en-US" sz="3600" dirty="0">
                <a:latin typeface="Franklin Gothic Book" panose="020B0503020102020204" pitchFamily="34" charset="0"/>
              </a:rPr>
              <a:t>         b. Paul insisted that he was not reliable</a:t>
            </a:r>
          </a:p>
          <a:p>
            <a:pPr marL="0" indent="0">
              <a:spcBef>
                <a:spcPts val="0"/>
              </a:spcBef>
              <a:buNone/>
            </a:pPr>
            <a:r>
              <a:rPr lang="en-US" sz="3600" dirty="0">
                <a:latin typeface="Franklin Gothic Book" panose="020B0503020102020204" pitchFamily="34" charset="0"/>
              </a:rPr>
              <a:t>      2. Their contention required them to separate </a:t>
            </a:r>
          </a:p>
          <a:p>
            <a:pPr marL="0" indent="0">
              <a:spcBef>
                <a:spcPts val="0"/>
              </a:spcBef>
              <a:buNone/>
            </a:pPr>
            <a:r>
              <a:rPr lang="en-US" sz="3600" dirty="0">
                <a:latin typeface="Franklin Gothic Book" panose="020B0503020102020204" pitchFamily="34" charset="0"/>
              </a:rPr>
              <a:t>         a. Barnabas went to Cyprus with John Mark </a:t>
            </a:r>
          </a:p>
          <a:p>
            <a:pPr marL="0" indent="0">
              <a:spcBef>
                <a:spcPts val="0"/>
              </a:spcBef>
              <a:buNone/>
            </a:pPr>
            <a:r>
              <a:rPr lang="en-US" sz="3600" dirty="0">
                <a:latin typeface="Franklin Gothic Book" panose="020B0503020102020204" pitchFamily="34" charset="0"/>
              </a:rPr>
              <a:t>         b. This is where Barnabas was from, and</a:t>
            </a:r>
          </a:p>
          <a:p>
            <a:pPr marL="0" indent="0">
              <a:spcBef>
                <a:spcPts val="0"/>
              </a:spcBef>
              <a:buNone/>
            </a:pPr>
            <a:r>
              <a:rPr lang="en-US" sz="3600" dirty="0">
                <a:latin typeface="Franklin Gothic Book" panose="020B0503020102020204" pitchFamily="34" charset="0"/>
              </a:rPr>
              <a:t>             which was visited on the first journey </a:t>
            </a:r>
          </a:p>
          <a:p>
            <a:pPr marL="0" indent="0">
              <a:spcBef>
                <a:spcPts val="0"/>
              </a:spcBef>
              <a:buNone/>
            </a:pPr>
            <a:r>
              <a:rPr lang="en-US" sz="3600" dirty="0">
                <a:latin typeface="Franklin Gothic Book" panose="020B0503020102020204" pitchFamily="34" charset="0"/>
              </a:rPr>
              <a:t>	    Ac 4:36; 13:4-12</a:t>
            </a:r>
          </a:p>
        </p:txBody>
      </p:sp>
    </p:spTree>
    <p:extLst>
      <p:ext uri="{BB962C8B-B14F-4D97-AF65-F5344CB8AC3E}">
        <p14:creationId xmlns:p14="http://schemas.microsoft.com/office/powerpoint/2010/main" val="3185275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fade">
                                      <p:cBhvr>
                                        <p:cTn id="61" dur="1000"/>
                                        <p:tgtEl>
                                          <p:spTgt spid="3">
                                            <p:txEl>
                                              <p:pRg st="10" end="10"/>
                                            </p:txEl>
                                          </p:spTgt>
                                        </p:tgtEl>
                                      </p:cBhvr>
                                    </p:animEffect>
                                    <p:anim calcmode="lin" valueType="num">
                                      <p:cBhvr>
                                        <p:cTn id="6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 in Spain?</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sz="3200" dirty="0">
                <a:latin typeface="Franklin Gothic Book" panose="020B0503020102020204" pitchFamily="34" charset="0"/>
              </a:rPr>
              <a:t>We have no Biblical evidence that Paul left Rome after his first imprisonment and went West to Spain, but we do have a few ancient texts that either imply or assert Paul did go to Spain.</a:t>
            </a:r>
          </a:p>
        </p:txBody>
      </p:sp>
    </p:spTree>
    <p:extLst>
      <p:ext uri="{BB962C8B-B14F-4D97-AF65-F5344CB8AC3E}">
        <p14:creationId xmlns:p14="http://schemas.microsoft.com/office/powerpoint/2010/main" val="774425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 in Spain?</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sz="3200" b="1" dirty="0">
                <a:latin typeface="Franklin Gothic Book" panose="020B0503020102020204" pitchFamily="34" charset="0"/>
              </a:rPr>
              <a:t>Clement of Rome</a:t>
            </a:r>
          </a:p>
          <a:p>
            <a:pPr marL="0" indent="0">
              <a:spcBef>
                <a:spcPts val="0"/>
              </a:spcBef>
              <a:buNone/>
            </a:pPr>
            <a:r>
              <a:rPr lang="en-US" sz="3200" dirty="0">
                <a:latin typeface="Franklin Gothic Book" panose="020B0503020102020204" pitchFamily="34" charset="0"/>
              </a:rPr>
              <a:t>Possibly mentioned, “Indeed, true companion, I ask you also to help these women who have shared my struggle in the cause of the gospel, together with </a:t>
            </a:r>
            <a:r>
              <a:rPr lang="en-US" sz="3200" u="sng" dirty="0">
                <a:latin typeface="Franklin Gothic Book" panose="020B0503020102020204" pitchFamily="34" charset="0"/>
              </a:rPr>
              <a:t>Clement</a:t>
            </a:r>
            <a:r>
              <a:rPr lang="en-US" sz="3200" dirty="0">
                <a:latin typeface="Franklin Gothic Book" panose="020B0503020102020204" pitchFamily="34" charset="0"/>
              </a:rPr>
              <a:t> also and the rest of my fellow workers, whose names are in the book of life” (Php. 4:3).</a:t>
            </a:r>
          </a:p>
        </p:txBody>
      </p:sp>
    </p:spTree>
    <p:extLst>
      <p:ext uri="{BB962C8B-B14F-4D97-AF65-F5344CB8AC3E}">
        <p14:creationId xmlns:p14="http://schemas.microsoft.com/office/powerpoint/2010/main" val="1032639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 in Spain?</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sz="3200" b="1" dirty="0">
                <a:latin typeface="Franklin Gothic Book" panose="020B0503020102020204" pitchFamily="34" charset="0"/>
              </a:rPr>
              <a:t>Clement of Rome</a:t>
            </a:r>
          </a:p>
          <a:p>
            <a:pPr marL="0" indent="0">
              <a:spcBef>
                <a:spcPts val="0"/>
              </a:spcBef>
              <a:buNone/>
            </a:pPr>
            <a:r>
              <a:rPr lang="en-US" sz="2400" dirty="0">
                <a:latin typeface="Franklin Gothic Book" panose="020B0503020102020204" pitchFamily="34" charset="0"/>
              </a:rPr>
              <a:t>I Clement 5:5-7 (written in the 70s)</a:t>
            </a:r>
          </a:p>
          <a:p>
            <a:pPr marL="0" indent="0">
              <a:spcBef>
                <a:spcPts val="0"/>
              </a:spcBef>
              <a:buNone/>
            </a:pPr>
            <a:r>
              <a:rPr lang="en-US" sz="2400" dirty="0">
                <a:latin typeface="Franklin Gothic Book" panose="020B0503020102020204" pitchFamily="34" charset="0"/>
              </a:rPr>
              <a:t>“Because of jealousy and strife, Paul, by his example, pointed out the way to the prize for patient endurance. After he had been seven times in chains, had been driven into exile, had been stoned and had preached in the East and in the West, he won the genuine glory for his faith, having taught righteousness to the whole world and having reached the farthest limits of the West. Finally, when he had given his testimony before the rulers, he thus departed from the world and went to the holy place, having become an outstanding example of patient endurance.”</a:t>
            </a:r>
          </a:p>
        </p:txBody>
      </p:sp>
    </p:spTree>
    <p:extLst>
      <p:ext uri="{BB962C8B-B14F-4D97-AF65-F5344CB8AC3E}">
        <p14:creationId xmlns:p14="http://schemas.microsoft.com/office/powerpoint/2010/main" val="776577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 in Spain?</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sz="3200" b="1" dirty="0">
                <a:latin typeface="Franklin Gothic Book" panose="020B0503020102020204" pitchFamily="34" charset="0"/>
              </a:rPr>
              <a:t>Other Early Writers Mention Paul in Spain</a:t>
            </a:r>
          </a:p>
          <a:p>
            <a:pPr>
              <a:spcBef>
                <a:spcPts val="0"/>
              </a:spcBef>
              <a:buFontTx/>
              <a:buChar char="-"/>
            </a:pPr>
            <a:r>
              <a:rPr lang="it-IT" sz="3200" dirty="0">
                <a:latin typeface="Franklin Gothic Book" panose="020B0503020102020204" pitchFamily="34" charset="0"/>
              </a:rPr>
              <a:t>Muratorian Canon/ Fragment (c. 170 AD)</a:t>
            </a:r>
          </a:p>
          <a:p>
            <a:pPr>
              <a:spcBef>
                <a:spcPts val="0"/>
              </a:spcBef>
              <a:buFontTx/>
              <a:buChar char="-"/>
            </a:pPr>
            <a:r>
              <a:rPr lang="en-US" sz="3200" dirty="0">
                <a:latin typeface="Franklin Gothic Book" panose="020B0503020102020204" pitchFamily="34" charset="0"/>
              </a:rPr>
              <a:t>Cyril of Jerusalem (c. 315-386)</a:t>
            </a:r>
          </a:p>
          <a:p>
            <a:pPr>
              <a:spcBef>
                <a:spcPts val="0"/>
              </a:spcBef>
              <a:buFontTx/>
              <a:buChar char="-"/>
            </a:pPr>
            <a:r>
              <a:rPr lang="en-US" sz="3200" dirty="0">
                <a:latin typeface="Franklin Gothic Book" panose="020B0503020102020204" pitchFamily="34" charset="0"/>
              </a:rPr>
              <a:t>Chrysostom, (347-407)</a:t>
            </a:r>
          </a:p>
          <a:p>
            <a:pPr>
              <a:spcBef>
                <a:spcPts val="0"/>
              </a:spcBef>
              <a:buFontTx/>
              <a:buChar char="-"/>
            </a:pPr>
            <a:r>
              <a:rPr lang="en-US" sz="3200" dirty="0">
                <a:latin typeface="Franklin Gothic Book" panose="020B0503020102020204" pitchFamily="34" charset="0"/>
              </a:rPr>
              <a:t>Jerome ( 342-460)</a:t>
            </a:r>
          </a:p>
          <a:p>
            <a:pPr marL="0" indent="0">
              <a:spcBef>
                <a:spcPts val="0"/>
              </a:spcBef>
              <a:buNone/>
            </a:pPr>
            <a:endParaRPr lang="en-US" sz="3200" dirty="0">
              <a:latin typeface="Franklin Gothic Book" panose="020B0503020102020204" pitchFamily="34" charset="0"/>
            </a:endParaRPr>
          </a:p>
        </p:txBody>
      </p:sp>
    </p:spTree>
    <p:extLst>
      <p:ext uri="{BB962C8B-B14F-4D97-AF65-F5344CB8AC3E}">
        <p14:creationId xmlns:p14="http://schemas.microsoft.com/office/powerpoint/2010/main" val="4028864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Letters</a:t>
            </a:r>
          </a:p>
        </p:txBody>
      </p:sp>
      <p:graphicFrame>
        <p:nvGraphicFramePr>
          <p:cNvPr id="5" name="Table 4">
            <a:extLst>
              <a:ext uri="{FF2B5EF4-FFF2-40B4-BE49-F238E27FC236}">
                <a16:creationId xmlns:a16="http://schemas.microsoft.com/office/drawing/2014/main" id="{B864E472-EC79-4C56-92B8-7E713E7A1CD7}"/>
              </a:ext>
            </a:extLst>
          </p:cNvPr>
          <p:cNvGraphicFramePr>
            <a:graphicFrameLocks noGrp="1"/>
          </p:cNvGraphicFramePr>
          <p:nvPr>
            <p:extLst>
              <p:ext uri="{D42A27DB-BD31-4B8C-83A1-F6EECF244321}">
                <p14:modId xmlns:p14="http://schemas.microsoft.com/office/powerpoint/2010/main" val="245763380"/>
              </p:ext>
            </p:extLst>
          </p:nvPr>
        </p:nvGraphicFramePr>
        <p:xfrm>
          <a:off x="180285" y="1688547"/>
          <a:ext cx="8605908" cy="4944166"/>
        </p:xfrm>
        <a:graphic>
          <a:graphicData uri="http://schemas.openxmlformats.org/drawingml/2006/table">
            <a:tbl>
              <a:tblPr firstRow="1" bandRow="1">
                <a:tableStyleId>{5940675A-B579-460E-94D1-54222C63F5DA}</a:tableStyleId>
              </a:tblPr>
              <a:tblGrid>
                <a:gridCol w="1586969">
                  <a:extLst>
                    <a:ext uri="{9D8B030D-6E8A-4147-A177-3AD203B41FA5}">
                      <a16:colId xmlns:a16="http://schemas.microsoft.com/office/drawing/2014/main" val="1648319014"/>
                    </a:ext>
                  </a:extLst>
                </a:gridCol>
                <a:gridCol w="1107831">
                  <a:extLst>
                    <a:ext uri="{9D8B030D-6E8A-4147-A177-3AD203B41FA5}">
                      <a16:colId xmlns:a16="http://schemas.microsoft.com/office/drawing/2014/main" val="1205599177"/>
                    </a:ext>
                  </a:extLst>
                </a:gridCol>
                <a:gridCol w="5911108">
                  <a:extLst>
                    <a:ext uri="{9D8B030D-6E8A-4147-A177-3AD203B41FA5}">
                      <a16:colId xmlns:a16="http://schemas.microsoft.com/office/drawing/2014/main" val="3510979760"/>
                    </a:ext>
                  </a:extLst>
                </a:gridCol>
              </a:tblGrid>
              <a:tr h="586694">
                <a:tc>
                  <a:txBody>
                    <a:bodyPr/>
                    <a:lstStyle/>
                    <a:p>
                      <a:r>
                        <a:rPr lang="en-US" sz="2400" b="1" dirty="0"/>
                        <a:t>Place</a:t>
                      </a:r>
                    </a:p>
                  </a:txBody>
                  <a:tcPr/>
                </a:tc>
                <a:tc>
                  <a:txBody>
                    <a:bodyPr/>
                    <a:lstStyle/>
                    <a:p>
                      <a:r>
                        <a:rPr lang="en-US" sz="2400" b="1" dirty="0"/>
                        <a:t>Date</a:t>
                      </a:r>
                    </a:p>
                  </a:txBody>
                  <a:tcPr/>
                </a:tc>
                <a:tc>
                  <a:txBody>
                    <a:bodyPr/>
                    <a:lstStyle/>
                    <a:p>
                      <a:r>
                        <a:rPr lang="en-US" sz="2400" b="1" dirty="0"/>
                        <a:t>Letter</a:t>
                      </a:r>
                    </a:p>
                  </a:txBody>
                  <a:tcPr/>
                </a:tc>
                <a:extLst>
                  <a:ext uri="{0D108BD9-81ED-4DB2-BD59-A6C34878D82A}">
                    <a16:rowId xmlns:a16="http://schemas.microsoft.com/office/drawing/2014/main" val="386573402"/>
                  </a:ext>
                </a:extLst>
              </a:tr>
              <a:tr h="586694">
                <a:tc>
                  <a:txBody>
                    <a:bodyPr/>
                    <a:lstStyle/>
                    <a:p>
                      <a:r>
                        <a:rPr lang="en-US" sz="2400" dirty="0"/>
                        <a:t>Antioch</a:t>
                      </a:r>
                    </a:p>
                  </a:txBody>
                  <a:tcPr/>
                </a:tc>
                <a:tc>
                  <a:txBody>
                    <a:bodyPr/>
                    <a:lstStyle/>
                    <a:p>
                      <a:r>
                        <a:rPr lang="en-US" sz="2400" dirty="0"/>
                        <a:t>48-49</a:t>
                      </a:r>
                    </a:p>
                  </a:txBody>
                  <a:tcPr/>
                </a:tc>
                <a:tc>
                  <a:txBody>
                    <a:bodyPr/>
                    <a:lstStyle/>
                    <a:p>
                      <a:r>
                        <a:rPr lang="en-US" sz="2400" dirty="0"/>
                        <a:t>Galatians? (After 1</a:t>
                      </a:r>
                      <a:r>
                        <a:rPr lang="en-US" sz="2400" baseline="30000" dirty="0"/>
                        <a:t>st</a:t>
                      </a:r>
                      <a:r>
                        <a:rPr lang="en-US" sz="2400" dirty="0"/>
                        <a:t> mission)</a:t>
                      </a:r>
                    </a:p>
                  </a:txBody>
                  <a:tcPr/>
                </a:tc>
                <a:extLst>
                  <a:ext uri="{0D108BD9-81ED-4DB2-BD59-A6C34878D82A}">
                    <a16:rowId xmlns:a16="http://schemas.microsoft.com/office/drawing/2014/main" val="278581959"/>
                  </a:ext>
                </a:extLst>
              </a:tr>
              <a:tr h="1012649">
                <a:tc>
                  <a:txBody>
                    <a:bodyPr/>
                    <a:lstStyle/>
                    <a:p>
                      <a:r>
                        <a:rPr lang="en-US" sz="2400" dirty="0"/>
                        <a:t>Corinth</a:t>
                      </a:r>
                    </a:p>
                  </a:txBody>
                  <a:tcPr/>
                </a:tc>
                <a:tc>
                  <a:txBody>
                    <a:bodyPr/>
                    <a:lstStyle/>
                    <a:p>
                      <a:r>
                        <a:rPr lang="en-US" sz="2400" dirty="0"/>
                        <a:t>51-52</a:t>
                      </a:r>
                    </a:p>
                    <a:p>
                      <a:r>
                        <a:rPr lang="en-US" sz="2400" dirty="0"/>
                        <a:t>57</a:t>
                      </a:r>
                    </a:p>
                  </a:txBody>
                  <a:tcPr/>
                </a:tc>
                <a:tc>
                  <a:txBody>
                    <a:bodyPr/>
                    <a:lstStyle/>
                    <a:p>
                      <a:r>
                        <a:rPr lang="en-US" sz="2400" dirty="0"/>
                        <a:t>Galatians? 1 &amp; 2 Thess. (2</a:t>
                      </a:r>
                      <a:r>
                        <a:rPr lang="en-US" sz="2400" baseline="30000" dirty="0"/>
                        <a:t>nd</a:t>
                      </a:r>
                      <a:r>
                        <a:rPr lang="en-US" sz="2400" dirty="0"/>
                        <a:t> mission)</a:t>
                      </a:r>
                    </a:p>
                    <a:p>
                      <a:r>
                        <a:rPr lang="en-US" sz="2400" dirty="0"/>
                        <a:t>Romans (3</a:t>
                      </a:r>
                      <a:r>
                        <a:rPr lang="en-US" sz="2400" baseline="30000" dirty="0"/>
                        <a:t>rd</a:t>
                      </a:r>
                      <a:r>
                        <a:rPr lang="en-US" sz="2400" dirty="0"/>
                        <a:t> mission)</a:t>
                      </a:r>
                    </a:p>
                  </a:txBody>
                  <a:tcPr/>
                </a:tc>
                <a:extLst>
                  <a:ext uri="{0D108BD9-81ED-4DB2-BD59-A6C34878D82A}">
                    <a16:rowId xmlns:a16="http://schemas.microsoft.com/office/drawing/2014/main" val="586047616"/>
                  </a:ext>
                </a:extLst>
              </a:tr>
              <a:tr h="586694">
                <a:tc>
                  <a:txBody>
                    <a:bodyPr/>
                    <a:lstStyle/>
                    <a:p>
                      <a:r>
                        <a:rPr lang="en-US" sz="2400" dirty="0"/>
                        <a:t>Ephesus</a:t>
                      </a:r>
                    </a:p>
                  </a:txBody>
                  <a:tcPr/>
                </a:tc>
                <a:tc>
                  <a:txBody>
                    <a:bodyPr/>
                    <a:lstStyle/>
                    <a:p>
                      <a:r>
                        <a:rPr lang="en-US" sz="2400" dirty="0"/>
                        <a:t>55</a:t>
                      </a:r>
                    </a:p>
                  </a:txBody>
                  <a:tcPr/>
                </a:tc>
                <a:tc>
                  <a:txBody>
                    <a:bodyPr/>
                    <a:lstStyle/>
                    <a:p>
                      <a:r>
                        <a:rPr lang="en-US" sz="2400" dirty="0"/>
                        <a:t>1 &amp; 2 Corinthians (3 year stay, 3</a:t>
                      </a:r>
                      <a:r>
                        <a:rPr lang="en-US" sz="2400" baseline="30000" dirty="0"/>
                        <a:t>rd</a:t>
                      </a:r>
                      <a:r>
                        <a:rPr lang="en-US" sz="2400" dirty="0"/>
                        <a:t> mission</a:t>
                      </a:r>
                    </a:p>
                  </a:txBody>
                  <a:tcPr/>
                </a:tc>
                <a:extLst>
                  <a:ext uri="{0D108BD9-81ED-4DB2-BD59-A6C34878D82A}">
                    <a16:rowId xmlns:a16="http://schemas.microsoft.com/office/drawing/2014/main" val="3450003285"/>
                  </a:ext>
                </a:extLst>
              </a:tr>
              <a:tr h="1012649">
                <a:tc>
                  <a:txBody>
                    <a:bodyPr/>
                    <a:lstStyle/>
                    <a:p>
                      <a:r>
                        <a:rPr lang="en-US" sz="2400" dirty="0"/>
                        <a:t>Rome</a:t>
                      </a:r>
                    </a:p>
                  </a:txBody>
                  <a:tcPr/>
                </a:tc>
                <a:tc>
                  <a:txBody>
                    <a:bodyPr/>
                    <a:lstStyle/>
                    <a:p>
                      <a:r>
                        <a:rPr lang="en-US" sz="2400" dirty="0"/>
                        <a:t>60-62</a:t>
                      </a:r>
                    </a:p>
                  </a:txBody>
                  <a:tcPr/>
                </a:tc>
                <a:tc>
                  <a:txBody>
                    <a:bodyPr/>
                    <a:lstStyle/>
                    <a:p>
                      <a:r>
                        <a:rPr lang="en-US" sz="2400" dirty="0"/>
                        <a:t>Ephesians, Colossians, Philemon, Philippians, 1 Timothy, Titus</a:t>
                      </a:r>
                    </a:p>
                  </a:txBody>
                  <a:tcPr/>
                </a:tc>
                <a:extLst>
                  <a:ext uri="{0D108BD9-81ED-4DB2-BD59-A6C34878D82A}">
                    <a16:rowId xmlns:a16="http://schemas.microsoft.com/office/drawing/2014/main" val="3171315053"/>
                  </a:ext>
                </a:extLst>
              </a:tr>
              <a:tr h="586694">
                <a:tc>
                  <a:txBody>
                    <a:bodyPr/>
                    <a:lstStyle/>
                    <a:p>
                      <a:r>
                        <a:rPr lang="en-US" sz="2400" dirty="0"/>
                        <a:t>Rome</a:t>
                      </a:r>
                    </a:p>
                  </a:txBody>
                  <a:tcPr/>
                </a:tc>
                <a:tc>
                  <a:txBody>
                    <a:bodyPr/>
                    <a:lstStyle/>
                    <a:p>
                      <a:r>
                        <a:rPr lang="en-US" sz="2400" dirty="0"/>
                        <a:t>65-67</a:t>
                      </a:r>
                    </a:p>
                  </a:txBody>
                  <a:tcPr/>
                </a:tc>
                <a:tc>
                  <a:txBody>
                    <a:bodyPr/>
                    <a:lstStyle/>
                    <a:p>
                      <a:r>
                        <a:rPr lang="en-US" sz="2400" dirty="0"/>
                        <a:t>2 Timothy</a:t>
                      </a:r>
                    </a:p>
                  </a:txBody>
                  <a:tcPr/>
                </a:tc>
                <a:extLst>
                  <a:ext uri="{0D108BD9-81ED-4DB2-BD59-A6C34878D82A}">
                    <a16:rowId xmlns:a16="http://schemas.microsoft.com/office/drawing/2014/main" val="167445027"/>
                  </a:ext>
                </a:extLst>
              </a:tr>
              <a:tr h="572092">
                <a:tc>
                  <a:txBody>
                    <a:bodyPr/>
                    <a:lstStyle/>
                    <a:p>
                      <a:r>
                        <a:rPr lang="en-US" sz="2400" dirty="0"/>
                        <a:t>?</a:t>
                      </a:r>
                    </a:p>
                  </a:txBody>
                  <a:tcPr/>
                </a:tc>
                <a:tc>
                  <a:txBody>
                    <a:bodyPr/>
                    <a:lstStyle/>
                    <a:p>
                      <a:r>
                        <a:rPr lang="en-US" sz="2400" dirty="0"/>
                        <a:t>62-67?</a:t>
                      </a:r>
                    </a:p>
                  </a:txBody>
                  <a:tcPr/>
                </a:tc>
                <a:tc>
                  <a:txBody>
                    <a:bodyPr/>
                    <a:lstStyle/>
                    <a:p>
                      <a:r>
                        <a:rPr lang="en-US" sz="2400" dirty="0"/>
                        <a:t>Hebrews?</a:t>
                      </a:r>
                    </a:p>
                  </a:txBody>
                  <a:tcPr/>
                </a:tc>
                <a:extLst>
                  <a:ext uri="{0D108BD9-81ED-4DB2-BD59-A6C34878D82A}">
                    <a16:rowId xmlns:a16="http://schemas.microsoft.com/office/drawing/2014/main" val="758098323"/>
                  </a:ext>
                </a:extLst>
              </a:tr>
            </a:tbl>
          </a:graphicData>
        </a:graphic>
      </p:graphicFrame>
    </p:spTree>
    <p:extLst>
      <p:ext uri="{BB962C8B-B14F-4D97-AF65-F5344CB8AC3E}">
        <p14:creationId xmlns:p14="http://schemas.microsoft.com/office/powerpoint/2010/main" val="1519299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Death</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sz="3200" dirty="0">
                <a:latin typeface="Franklin Gothic Book" panose="020B0503020102020204" pitchFamily="34" charset="0"/>
              </a:rPr>
              <a:t> 3rd century historian Eusebius wrote:</a:t>
            </a:r>
          </a:p>
          <a:p>
            <a:pPr marL="0" indent="0">
              <a:spcBef>
                <a:spcPts val="0"/>
              </a:spcBef>
              <a:buNone/>
            </a:pPr>
            <a:endParaRPr lang="en-US" sz="3200" dirty="0">
              <a:latin typeface="Franklin Gothic Book" panose="020B0503020102020204" pitchFamily="34" charset="0"/>
            </a:endParaRPr>
          </a:p>
          <a:p>
            <a:pPr marL="0" indent="0">
              <a:spcBef>
                <a:spcPts val="0"/>
              </a:spcBef>
              <a:buNone/>
            </a:pPr>
            <a:r>
              <a:rPr lang="en-US" sz="3200" dirty="0">
                <a:latin typeface="Franklin Gothic Book" panose="020B0503020102020204" pitchFamily="34" charset="0"/>
              </a:rPr>
              <a:t>“After defending himself the Apostle was again set on the ministry of preaching…coming a second time to the same city [Paul] suffered martyrdom under Nero. During this imprisonment he wrote the second Epistle to Timothy.” (Eccl Hist. 2.22.2)</a:t>
            </a:r>
          </a:p>
          <a:p>
            <a:pPr marL="0" indent="0">
              <a:spcBef>
                <a:spcPts val="0"/>
              </a:spcBef>
              <a:buNone/>
            </a:pPr>
            <a:endParaRPr lang="en-US" sz="3200" dirty="0">
              <a:latin typeface="Franklin Gothic Book" panose="020B0503020102020204" pitchFamily="34" charset="0"/>
            </a:endParaRPr>
          </a:p>
          <a:p>
            <a:pPr marL="0" indent="0">
              <a:spcBef>
                <a:spcPts val="0"/>
              </a:spcBef>
              <a:buNone/>
            </a:pPr>
            <a:r>
              <a:rPr lang="en-US" sz="3200" dirty="0">
                <a:latin typeface="Franklin Gothic Book" panose="020B0503020102020204" pitchFamily="34" charset="0"/>
              </a:rPr>
              <a:t>…“that in his [Nero’s] time Paul was beheaded in Rome itself and that Peter was likewise crucified.” (Eccl Hist. 2.25.5)</a:t>
            </a:r>
          </a:p>
        </p:txBody>
      </p:sp>
    </p:spTree>
    <p:extLst>
      <p:ext uri="{BB962C8B-B14F-4D97-AF65-F5344CB8AC3E}">
        <p14:creationId xmlns:p14="http://schemas.microsoft.com/office/powerpoint/2010/main" val="2238625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Death</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sz="3200" dirty="0">
                <a:latin typeface="Franklin Gothic Book" panose="020B0503020102020204" pitchFamily="34" charset="0"/>
              </a:rPr>
              <a:t>“For I am already being poured out as a drink offering, and the time of my departure has come. I have fought the good fight, I have finished the course, I have kept the faith; in the future there is laid up for me the crown of righteousness, which the Lord, the righteous Judge, will award to me on that day; and not only to me, but also to all who have loved His appearing.”</a:t>
            </a:r>
          </a:p>
          <a:p>
            <a:pPr marL="0" indent="0">
              <a:spcBef>
                <a:spcPts val="0"/>
              </a:spcBef>
              <a:buNone/>
            </a:pPr>
            <a:endParaRPr lang="en-US" sz="3200" dirty="0">
              <a:latin typeface="Franklin Gothic Book" panose="020B0503020102020204" pitchFamily="34" charset="0"/>
            </a:endParaRPr>
          </a:p>
          <a:p>
            <a:pPr marL="0" indent="0" algn="r">
              <a:spcBef>
                <a:spcPts val="0"/>
              </a:spcBef>
              <a:buNone/>
            </a:pPr>
            <a:r>
              <a:rPr lang="en-US" sz="3200" b="1" dirty="0">
                <a:latin typeface="Franklin Gothic Book" panose="020B0503020102020204" pitchFamily="34" charset="0"/>
              </a:rPr>
              <a:t>2 Timothy 4:6-8</a:t>
            </a:r>
          </a:p>
        </p:txBody>
      </p:sp>
    </p:spTree>
    <p:extLst>
      <p:ext uri="{BB962C8B-B14F-4D97-AF65-F5344CB8AC3E}">
        <p14:creationId xmlns:p14="http://schemas.microsoft.com/office/powerpoint/2010/main" val="2244315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rmAutofit fontScale="92500" lnSpcReduction="20000"/>
          </a:bodyPr>
          <a:lstStyle/>
          <a:p>
            <a:pPr marL="0" indent="0">
              <a:spcBef>
                <a:spcPts val="0"/>
              </a:spcBef>
              <a:buNone/>
            </a:pPr>
            <a:r>
              <a:rPr lang="en-US" sz="3600" b="1" dirty="0">
                <a:latin typeface="Franklin Gothic Book" panose="020B0503020102020204" pitchFamily="34" charset="0"/>
              </a:rPr>
              <a:t> </a:t>
            </a:r>
            <a:r>
              <a:rPr lang="en-US" sz="3500" b="1" dirty="0">
                <a:latin typeface="Franklin Gothic Book" panose="020B0503020102020204" pitchFamily="34" charset="0"/>
              </a:rPr>
              <a:t>PAUL AND SILAS BEGIN THEIR JOURNEY 15:40-41</a:t>
            </a:r>
          </a:p>
          <a:p>
            <a:pPr marL="0" indent="0">
              <a:spcBef>
                <a:spcPts val="0"/>
              </a:spcBef>
              <a:buNone/>
            </a:pPr>
            <a:r>
              <a:rPr lang="en-US" sz="3500" dirty="0">
                <a:latin typeface="Franklin Gothic Book" panose="020B0503020102020204" pitchFamily="34" charset="0"/>
              </a:rPr>
              <a:t>      1. Paul selected Silas to accompany him </a:t>
            </a:r>
          </a:p>
          <a:p>
            <a:pPr marL="0" indent="0">
              <a:spcBef>
                <a:spcPts val="0"/>
              </a:spcBef>
              <a:buNone/>
            </a:pPr>
            <a:r>
              <a:rPr lang="en-US" sz="3500" dirty="0">
                <a:latin typeface="Franklin Gothic Book" panose="020B0503020102020204" pitchFamily="34" charset="0"/>
              </a:rPr>
              <a:t>          Ac 15:40</a:t>
            </a:r>
          </a:p>
          <a:p>
            <a:pPr marL="0" indent="0">
              <a:spcBef>
                <a:spcPts val="0"/>
              </a:spcBef>
              <a:buNone/>
            </a:pPr>
            <a:r>
              <a:rPr lang="en-US" sz="3500" dirty="0">
                <a:latin typeface="Franklin Gothic Book" panose="020B0503020102020204" pitchFamily="34" charset="0"/>
              </a:rPr>
              <a:t>         a. He was one of the two men sent by</a:t>
            </a:r>
          </a:p>
          <a:p>
            <a:pPr marL="0" indent="0">
              <a:spcBef>
                <a:spcPts val="0"/>
              </a:spcBef>
              <a:buNone/>
            </a:pPr>
            <a:r>
              <a:rPr lang="en-US" sz="3500" dirty="0">
                <a:latin typeface="Franklin Gothic Book" panose="020B0503020102020204" pitchFamily="34" charset="0"/>
              </a:rPr>
              <a:t>             Jerusalem with the letter regarding</a:t>
            </a:r>
          </a:p>
          <a:p>
            <a:pPr marL="0" indent="0">
              <a:spcBef>
                <a:spcPts val="0"/>
              </a:spcBef>
              <a:buNone/>
            </a:pPr>
            <a:r>
              <a:rPr lang="en-US" sz="3500" dirty="0">
                <a:latin typeface="Franklin Gothic Book" panose="020B0503020102020204" pitchFamily="34" charset="0"/>
              </a:rPr>
              <a:t>             circumcision Ac 15:22-23,27</a:t>
            </a:r>
          </a:p>
          <a:p>
            <a:pPr marL="0" indent="0">
              <a:spcBef>
                <a:spcPts val="0"/>
              </a:spcBef>
              <a:buNone/>
            </a:pPr>
            <a:r>
              <a:rPr lang="en-US" sz="3500" dirty="0">
                <a:latin typeface="Franklin Gothic Book" panose="020B0503020102020204" pitchFamily="34" charset="0"/>
              </a:rPr>
              <a:t>         b. He was a prophet Ac 15:32</a:t>
            </a:r>
          </a:p>
          <a:p>
            <a:pPr marL="0" indent="0">
              <a:spcBef>
                <a:spcPts val="0"/>
              </a:spcBef>
              <a:buNone/>
            </a:pPr>
            <a:r>
              <a:rPr lang="en-US" sz="3500" dirty="0">
                <a:latin typeface="Franklin Gothic Book" panose="020B0503020102020204" pitchFamily="34" charset="0"/>
              </a:rPr>
              <a:t>         c. He had stayed in Antioch Ac 15:34</a:t>
            </a:r>
          </a:p>
          <a:p>
            <a:pPr marL="0" indent="0">
              <a:spcBef>
                <a:spcPts val="0"/>
              </a:spcBef>
              <a:buNone/>
            </a:pPr>
            <a:r>
              <a:rPr lang="en-US" sz="3500" dirty="0">
                <a:latin typeface="Franklin Gothic Book" panose="020B0503020102020204" pitchFamily="34" charset="0"/>
              </a:rPr>
              <a:t>      2. They pass through Syria and Cilicia,</a:t>
            </a:r>
          </a:p>
          <a:p>
            <a:pPr marL="0" indent="0">
              <a:spcBef>
                <a:spcPts val="0"/>
              </a:spcBef>
              <a:buNone/>
            </a:pPr>
            <a:r>
              <a:rPr lang="en-US" sz="3500" dirty="0">
                <a:latin typeface="Franklin Gothic Book" panose="020B0503020102020204" pitchFamily="34" charset="0"/>
              </a:rPr>
              <a:t>          confirming the churches Ac 15:41</a:t>
            </a:r>
          </a:p>
          <a:p>
            <a:pPr marL="0" indent="0">
              <a:spcBef>
                <a:spcPts val="0"/>
              </a:spcBef>
              <a:buNone/>
            </a:pPr>
            <a:r>
              <a:rPr lang="en-US" sz="3500" dirty="0">
                <a:latin typeface="Franklin Gothic Book" panose="020B0503020102020204" pitchFamily="34" charset="0"/>
              </a:rPr>
              <a:t>         a. Paul was from that area Ac 22:3</a:t>
            </a:r>
          </a:p>
          <a:p>
            <a:pPr marL="0" indent="0">
              <a:spcBef>
                <a:spcPts val="0"/>
              </a:spcBef>
              <a:buNone/>
            </a:pPr>
            <a:r>
              <a:rPr lang="en-US" sz="3500" dirty="0">
                <a:latin typeface="Franklin Gothic Book" panose="020B0503020102020204" pitchFamily="34" charset="0"/>
              </a:rPr>
              <a:t>         b. He had spent time before Ga 1:21</a:t>
            </a:r>
          </a:p>
          <a:p>
            <a:pPr marL="0" indent="0">
              <a:spcBef>
                <a:spcPts val="0"/>
              </a:spcBef>
              <a:buNone/>
            </a:pPr>
            <a:r>
              <a:rPr lang="en-US" sz="3600" dirty="0">
                <a:latin typeface="Franklin Gothic Book" panose="020B0503020102020204" pitchFamily="34" charset="0"/>
              </a:rPr>
              <a:t>      </a:t>
            </a:r>
          </a:p>
        </p:txBody>
      </p:sp>
    </p:spTree>
    <p:extLst>
      <p:ext uri="{BB962C8B-B14F-4D97-AF65-F5344CB8AC3E}">
        <p14:creationId xmlns:p14="http://schemas.microsoft.com/office/powerpoint/2010/main" val="1413317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fade">
                                      <p:cBhvr>
                                        <p:cTn id="61" dur="1000"/>
                                        <p:tgtEl>
                                          <p:spTgt spid="3">
                                            <p:txEl>
                                              <p:pRg st="10" end="10"/>
                                            </p:txEl>
                                          </p:spTgt>
                                        </p:tgtEl>
                                      </p:cBhvr>
                                    </p:animEffect>
                                    <p:anim calcmode="lin" valueType="num">
                                      <p:cBhvr>
                                        <p:cTn id="6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3">
                                            <p:txEl>
                                              <p:pRg st="11" end="11"/>
                                            </p:txEl>
                                          </p:spTgt>
                                        </p:tgtEl>
                                        <p:attrNameLst>
                                          <p:attrName>style.visibility</p:attrName>
                                        </p:attrNameLst>
                                      </p:cBhvr>
                                      <p:to>
                                        <p:strVal val="visible"/>
                                      </p:to>
                                    </p:set>
                                    <p:animEffect transition="in" filter="fade">
                                      <p:cBhvr>
                                        <p:cTn id="66" dur="1000"/>
                                        <p:tgtEl>
                                          <p:spTgt spid="3">
                                            <p:txEl>
                                              <p:pRg st="11" end="11"/>
                                            </p:txEl>
                                          </p:spTgt>
                                        </p:tgtEl>
                                      </p:cBhvr>
                                    </p:animEffect>
                                    <p:anim calcmode="lin" valueType="num">
                                      <p:cBhvr>
                                        <p:cTn id="6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8"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Effect transition="in" filter="fade">
                                      <p:cBhvr>
                                        <p:cTn id="73" dur="1000"/>
                                        <p:tgtEl>
                                          <p:spTgt spid="3">
                                            <p:txEl>
                                              <p:pRg st="12" end="12"/>
                                            </p:txEl>
                                          </p:spTgt>
                                        </p:tgtEl>
                                      </p:cBhvr>
                                    </p:animEffect>
                                    <p:anim calcmode="lin" valueType="num">
                                      <p:cBhvr>
                                        <p:cTn id="74"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5"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rmAutofit fontScale="92500" lnSpcReduction="20000"/>
          </a:bodyPr>
          <a:lstStyle/>
          <a:p>
            <a:pPr marL="0" indent="0">
              <a:spcBef>
                <a:spcPts val="0"/>
              </a:spcBef>
              <a:buNone/>
            </a:pPr>
            <a:r>
              <a:rPr lang="en-US" sz="3600" dirty="0">
                <a:latin typeface="Franklin Gothic Book" panose="020B0503020102020204" pitchFamily="34" charset="0"/>
              </a:rPr>
              <a:t> </a:t>
            </a:r>
            <a:r>
              <a:rPr lang="en-US" sz="3600" b="1" dirty="0">
                <a:latin typeface="Franklin Gothic Book" panose="020B0503020102020204" pitchFamily="34" charset="0"/>
              </a:rPr>
              <a:t>IN DERBE AND LYSTRA 16:1-5</a:t>
            </a:r>
          </a:p>
          <a:p>
            <a:pPr marL="0" indent="0">
              <a:spcBef>
                <a:spcPts val="0"/>
              </a:spcBef>
              <a:buNone/>
            </a:pPr>
            <a:r>
              <a:rPr lang="en-US" sz="3600" dirty="0">
                <a:latin typeface="Franklin Gothic Book" panose="020B0503020102020204" pitchFamily="34" charset="0"/>
              </a:rPr>
              <a:t>      1. Where Paul healed a lame man, and was</a:t>
            </a:r>
          </a:p>
          <a:p>
            <a:pPr marL="0" indent="0">
              <a:spcBef>
                <a:spcPts val="0"/>
              </a:spcBef>
              <a:buNone/>
            </a:pPr>
            <a:r>
              <a:rPr lang="en-US" sz="3600" dirty="0">
                <a:latin typeface="Franklin Gothic Book" panose="020B0503020102020204" pitchFamily="34" charset="0"/>
              </a:rPr>
              <a:t>           stoned, on his first journey Ac 14:6-20</a:t>
            </a:r>
          </a:p>
          <a:p>
            <a:pPr marL="0" indent="0">
              <a:spcBef>
                <a:spcPts val="0"/>
              </a:spcBef>
              <a:buNone/>
            </a:pPr>
            <a:r>
              <a:rPr lang="en-US" sz="3600" dirty="0">
                <a:latin typeface="Franklin Gothic Book" panose="020B0503020102020204" pitchFamily="34" charset="0"/>
              </a:rPr>
              <a:t>      2. Paul desires Timothy to go with him</a:t>
            </a:r>
          </a:p>
          <a:p>
            <a:pPr marL="0" indent="0">
              <a:spcBef>
                <a:spcPts val="0"/>
              </a:spcBef>
              <a:buNone/>
            </a:pPr>
            <a:r>
              <a:rPr lang="en-US" sz="3600" dirty="0">
                <a:latin typeface="Franklin Gothic Book" panose="020B0503020102020204" pitchFamily="34" charset="0"/>
              </a:rPr>
              <a:t>           Ac 16:1-3</a:t>
            </a:r>
          </a:p>
          <a:p>
            <a:pPr marL="0" indent="0">
              <a:spcBef>
                <a:spcPts val="0"/>
              </a:spcBef>
              <a:buNone/>
            </a:pPr>
            <a:r>
              <a:rPr lang="en-US" sz="3600" dirty="0">
                <a:latin typeface="Franklin Gothic Book" panose="020B0503020102020204" pitchFamily="34" charset="0"/>
              </a:rPr>
              <a:t>         a. Whose mother was a Jew, his father a</a:t>
            </a:r>
          </a:p>
          <a:p>
            <a:pPr marL="0" indent="0">
              <a:spcBef>
                <a:spcPts val="0"/>
              </a:spcBef>
              <a:buNone/>
            </a:pPr>
            <a:r>
              <a:rPr lang="en-US" sz="3600" dirty="0">
                <a:latin typeface="Franklin Gothic Book" panose="020B0503020102020204" pitchFamily="34" charset="0"/>
              </a:rPr>
              <a:t>             Greek 2Ti 1:5; 3:15-16</a:t>
            </a:r>
          </a:p>
          <a:p>
            <a:pPr marL="0" indent="0">
              <a:spcBef>
                <a:spcPts val="0"/>
              </a:spcBef>
              <a:buNone/>
            </a:pPr>
            <a:r>
              <a:rPr lang="en-US" sz="3600" dirty="0">
                <a:latin typeface="Franklin Gothic Book" panose="020B0503020102020204" pitchFamily="34" charset="0"/>
              </a:rPr>
              <a:t>         b. He had a good reputation among the</a:t>
            </a:r>
          </a:p>
          <a:p>
            <a:pPr marL="0" indent="0">
              <a:spcBef>
                <a:spcPts val="0"/>
              </a:spcBef>
              <a:buNone/>
            </a:pPr>
            <a:r>
              <a:rPr lang="en-US" sz="3600" dirty="0">
                <a:latin typeface="Franklin Gothic Book" panose="020B0503020102020204" pitchFamily="34" charset="0"/>
              </a:rPr>
              <a:t>             brethren</a:t>
            </a:r>
          </a:p>
          <a:p>
            <a:pPr marL="0" indent="0">
              <a:spcBef>
                <a:spcPts val="0"/>
              </a:spcBef>
              <a:buNone/>
            </a:pPr>
            <a:r>
              <a:rPr lang="en-US" sz="3600" dirty="0">
                <a:latin typeface="Franklin Gothic Book" panose="020B0503020102020204" pitchFamily="34" charset="0"/>
              </a:rPr>
              <a:t>         c. Whom Paul had circumcised in deference</a:t>
            </a:r>
          </a:p>
          <a:p>
            <a:pPr marL="0" indent="0">
              <a:spcBef>
                <a:spcPts val="0"/>
              </a:spcBef>
              <a:buNone/>
            </a:pPr>
            <a:r>
              <a:rPr lang="en-US" sz="3600" dirty="0">
                <a:latin typeface="Franklin Gothic Book" panose="020B0503020102020204" pitchFamily="34" charset="0"/>
              </a:rPr>
              <a:t>             to the Jews</a:t>
            </a:r>
          </a:p>
          <a:p>
            <a:pPr marL="0" indent="0">
              <a:spcBef>
                <a:spcPts val="0"/>
              </a:spcBef>
              <a:buNone/>
            </a:pPr>
            <a:r>
              <a:rPr lang="en-US" sz="3600" dirty="0">
                <a:latin typeface="Franklin Gothic Book" panose="020B0503020102020204" pitchFamily="34" charset="0"/>
              </a:rPr>
              <a:t>      3. The decrees from the conference in</a:t>
            </a:r>
          </a:p>
          <a:p>
            <a:pPr marL="0" indent="0">
              <a:spcBef>
                <a:spcPts val="0"/>
              </a:spcBef>
              <a:buNone/>
            </a:pPr>
            <a:r>
              <a:rPr lang="en-US" sz="3600" dirty="0">
                <a:latin typeface="Franklin Gothic Book" panose="020B0503020102020204" pitchFamily="34" charset="0"/>
              </a:rPr>
              <a:t>          Jerusalem were delivered Ac 16:4-5      </a:t>
            </a:r>
          </a:p>
        </p:txBody>
      </p:sp>
    </p:spTree>
    <p:extLst>
      <p:ext uri="{BB962C8B-B14F-4D97-AF65-F5344CB8AC3E}">
        <p14:creationId xmlns:p14="http://schemas.microsoft.com/office/powerpoint/2010/main" val="3244155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fade">
                                      <p:cBhvr>
                                        <p:cTn id="61" dur="1000"/>
                                        <p:tgtEl>
                                          <p:spTgt spid="3">
                                            <p:txEl>
                                              <p:pRg st="10" end="10"/>
                                            </p:txEl>
                                          </p:spTgt>
                                        </p:tgtEl>
                                      </p:cBhvr>
                                    </p:animEffect>
                                    <p:anim calcmode="lin" valueType="num">
                                      <p:cBhvr>
                                        <p:cTn id="6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fade">
                                      <p:cBhvr>
                                        <p:cTn id="68" dur="1000"/>
                                        <p:tgtEl>
                                          <p:spTgt spid="3">
                                            <p:txEl>
                                              <p:pRg st="11" end="11"/>
                                            </p:txEl>
                                          </p:spTgt>
                                        </p:tgtEl>
                                      </p:cBhvr>
                                    </p:animEffect>
                                    <p:anim calcmode="lin" valueType="num">
                                      <p:cBhvr>
                                        <p:cTn id="69"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Effect transition="in" filter="fade">
                                      <p:cBhvr>
                                        <p:cTn id="73" dur="1000"/>
                                        <p:tgtEl>
                                          <p:spTgt spid="3">
                                            <p:txEl>
                                              <p:pRg st="12" end="12"/>
                                            </p:txEl>
                                          </p:spTgt>
                                        </p:tgtEl>
                                      </p:cBhvr>
                                    </p:animEffect>
                                    <p:anim calcmode="lin" valueType="num">
                                      <p:cBhvr>
                                        <p:cTn id="74"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5"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rmAutofit/>
          </a:bodyPr>
          <a:lstStyle/>
          <a:p>
            <a:pPr marL="0" indent="0">
              <a:spcBef>
                <a:spcPts val="0"/>
              </a:spcBef>
              <a:buNone/>
            </a:pPr>
            <a:r>
              <a:rPr lang="en-US" sz="3600" b="1" dirty="0">
                <a:latin typeface="Franklin Gothic Book" panose="020B0503020102020204" pitchFamily="34" charset="0"/>
              </a:rPr>
              <a:t>IN PHRYGIA AND GALATIA 16:6-7</a:t>
            </a:r>
          </a:p>
          <a:p>
            <a:pPr marL="0" indent="0">
              <a:spcBef>
                <a:spcPts val="0"/>
              </a:spcBef>
              <a:buNone/>
            </a:pPr>
            <a:r>
              <a:rPr lang="en-US" sz="3600" dirty="0">
                <a:latin typeface="Franklin Gothic Book" panose="020B0503020102020204" pitchFamily="34" charset="0"/>
              </a:rPr>
              <a:t>      1. They went throughout the region</a:t>
            </a:r>
          </a:p>
          <a:p>
            <a:pPr marL="0" indent="0">
              <a:spcBef>
                <a:spcPts val="0"/>
              </a:spcBef>
              <a:buNone/>
            </a:pPr>
            <a:r>
              <a:rPr lang="en-US" sz="3600" dirty="0">
                <a:latin typeface="Franklin Gothic Book" panose="020B0503020102020204" pitchFamily="34" charset="0"/>
              </a:rPr>
              <a:t>          of Phrygia and Galatia Ac 16:6</a:t>
            </a:r>
          </a:p>
          <a:p>
            <a:pPr marL="0" indent="0">
              <a:spcBef>
                <a:spcPts val="0"/>
              </a:spcBef>
              <a:buNone/>
            </a:pPr>
            <a:r>
              <a:rPr lang="en-US" sz="3600" dirty="0">
                <a:latin typeface="Franklin Gothic Book" panose="020B0503020102020204" pitchFamily="34" charset="0"/>
              </a:rPr>
              <a:t>      2. This likely included the churches in</a:t>
            </a:r>
          </a:p>
          <a:p>
            <a:pPr marL="0" indent="0">
              <a:spcBef>
                <a:spcPts val="0"/>
              </a:spcBef>
              <a:buNone/>
            </a:pPr>
            <a:r>
              <a:rPr lang="en-US" sz="3600" dirty="0">
                <a:latin typeface="Franklin Gothic Book" panose="020B0503020102020204" pitchFamily="34" charset="0"/>
              </a:rPr>
              <a:t>           Iconium, and Antioch of Pisidia</a:t>
            </a:r>
          </a:p>
          <a:p>
            <a:pPr marL="0" indent="0">
              <a:spcBef>
                <a:spcPts val="0"/>
              </a:spcBef>
              <a:buNone/>
            </a:pPr>
            <a:r>
              <a:rPr lang="en-US" sz="3600" dirty="0">
                <a:latin typeface="Franklin Gothic Book" panose="020B0503020102020204" pitchFamily="34" charset="0"/>
              </a:rPr>
              <a:t>      3. They were forbidden by the spirit to</a:t>
            </a:r>
          </a:p>
          <a:p>
            <a:pPr marL="0" indent="0">
              <a:spcBef>
                <a:spcPts val="0"/>
              </a:spcBef>
              <a:buNone/>
            </a:pPr>
            <a:r>
              <a:rPr lang="en-US" sz="3600" dirty="0">
                <a:latin typeface="Franklin Gothic Book" panose="020B0503020102020204" pitchFamily="34" charset="0"/>
              </a:rPr>
              <a:t>          preach the word in Asia</a:t>
            </a:r>
          </a:p>
        </p:txBody>
      </p:sp>
    </p:spTree>
    <p:extLst>
      <p:ext uri="{BB962C8B-B14F-4D97-AF65-F5344CB8AC3E}">
        <p14:creationId xmlns:p14="http://schemas.microsoft.com/office/powerpoint/2010/main" val="2653903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b="1" dirty="0">
                <a:latin typeface="Franklin Gothic Book" panose="020B0503020102020204" pitchFamily="34" charset="0"/>
              </a:rPr>
              <a:t>IN MYSIA AND TROAS 16:8-10</a:t>
            </a:r>
          </a:p>
          <a:p>
            <a:pPr marL="0" indent="0">
              <a:spcBef>
                <a:spcPts val="0"/>
              </a:spcBef>
              <a:buNone/>
            </a:pPr>
            <a:r>
              <a:rPr lang="en-US" dirty="0">
                <a:latin typeface="Franklin Gothic Book" panose="020B0503020102020204" pitchFamily="34" charset="0"/>
              </a:rPr>
              <a:t>      1. Near </a:t>
            </a:r>
            <a:r>
              <a:rPr lang="en-US" dirty="0" err="1">
                <a:latin typeface="Franklin Gothic Book" panose="020B0503020102020204" pitchFamily="34" charset="0"/>
              </a:rPr>
              <a:t>Mysia</a:t>
            </a:r>
            <a:r>
              <a:rPr lang="en-US" dirty="0">
                <a:latin typeface="Franklin Gothic Book" panose="020B0503020102020204" pitchFamily="34" charset="0"/>
              </a:rPr>
              <a:t> they were not permitted by the Spirit to</a:t>
            </a:r>
          </a:p>
          <a:p>
            <a:pPr marL="0" indent="0">
              <a:spcBef>
                <a:spcPts val="0"/>
              </a:spcBef>
              <a:buNone/>
            </a:pPr>
            <a:r>
              <a:rPr lang="en-US" dirty="0">
                <a:latin typeface="Franklin Gothic Book" panose="020B0503020102020204" pitchFamily="34" charset="0"/>
              </a:rPr>
              <a:t>          head north toward Bithynia - Ac 16:8</a:t>
            </a:r>
          </a:p>
          <a:p>
            <a:pPr marL="0" indent="0">
              <a:spcBef>
                <a:spcPts val="0"/>
              </a:spcBef>
              <a:buNone/>
            </a:pPr>
            <a:r>
              <a:rPr lang="en-US" dirty="0">
                <a:latin typeface="Franklin Gothic Book" panose="020B0503020102020204" pitchFamily="34" charset="0"/>
              </a:rPr>
              <a:t>      2. They arrive in Troas - Ac 16:9-10</a:t>
            </a:r>
          </a:p>
          <a:p>
            <a:pPr marL="0" indent="0">
              <a:spcBef>
                <a:spcPts val="0"/>
              </a:spcBef>
              <a:buNone/>
            </a:pPr>
            <a:r>
              <a:rPr lang="en-US" dirty="0">
                <a:latin typeface="Franklin Gothic Book" panose="020B0503020102020204" pitchFamily="34" charset="0"/>
              </a:rPr>
              <a:t>         </a:t>
            </a:r>
            <a:r>
              <a:rPr lang="en-US" sz="2400" dirty="0">
                <a:latin typeface="Franklin Gothic Book" panose="020B0503020102020204" pitchFamily="34" charset="0"/>
              </a:rPr>
              <a:t>a. Where Paul has a vision, a man of Macedonia</a:t>
            </a:r>
          </a:p>
          <a:p>
            <a:pPr marL="0" indent="0">
              <a:spcBef>
                <a:spcPts val="0"/>
              </a:spcBef>
              <a:buNone/>
            </a:pPr>
            <a:r>
              <a:rPr lang="en-US" sz="2400" dirty="0">
                <a:latin typeface="Franklin Gothic Book" panose="020B0503020102020204" pitchFamily="34" charset="0"/>
              </a:rPr>
              <a:t>             asking him to help them</a:t>
            </a:r>
          </a:p>
          <a:p>
            <a:pPr marL="0" indent="0">
              <a:spcBef>
                <a:spcPts val="0"/>
              </a:spcBef>
              <a:buNone/>
            </a:pPr>
            <a:r>
              <a:rPr lang="en-US" sz="2400" dirty="0">
                <a:latin typeface="Franklin Gothic Book" panose="020B0503020102020204" pitchFamily="34" charset="0"/>
              </a:rPr>
              <a:t>         b. Understood as the Lord sending them in that</a:t>
            </a:r>
          </a:p>
          <a:p>
            <a:pPr marL="0" indent="0">
              <a:spcBef>
                <a:spcPts val="0"/>
              </a:spcBef>
              <a:buNone/>
            </a:pPr>
            <a:r>
              <a:rPr lang="en-US" sz="2400" dirty="0">
                <a:latin typeface="Franklin Gothic Book" panose="020B0503020102020204" pitchFamily="34" charset="0"/>
              </a:rPr>
              <a:t>             direction</a:t>
            </a:r>
          </a:p>
          <a:p>
            <a:pPr marL="0" indent="0">
              <a:spcBef>
                <a:spcPts val="0"/>
              </a:spcBef>
              <a:buNone/>
            </a:pPr>
            <a:r>
              <a:rPr lang="en-US" sz="2400" dirty="0">
                <a:latin typeface="Franklin Gothic Book" panose="020B0503020102020204" pitchFamily="34" charset="0"/>
              </a:rPr>
              <a:t>         c. Note the use of "we"</a:t>
            </a:r>
          </a:p>
          <a:p>
            <a:pPr marL="0" indent="0">
              <a:spcBef>
                <a:spcPts val="0"/>
              </a:spcBef>
              <a:buNone/>
            </a:pPr>
            <a:r>
              <a:rPr lang="en-US" sz="2400" dirty="0">
                <a:latin typeface="Franklin Gothic Book" panose="020B0503020102020204" pitchFamily="34" charset="0"/>
              </a:rPr>
              <a:t>            1) Luke, author of Acts, now joins Paul and his</a:t>
            </a:r>
          </a:p>
          <a:p>
            <a:pPr marL="0" indent="0">
              <a:spcBef>
                <a:spcPts val="0"/>
              </a:spcBef>
              <a:buNone/>
            </a:pPr>
            <a:r>
              <a:rPr lang="en-US" sz="2400" dirty="0">
                <a:latin typeface="Franklin Gothic Book" panose="020B0503020102020204" pitchFamily="34" charset="0"/>
              </a:rPr>
              <a:t>                company</a:t>
            </a:r>
          </a:p>
          <a:p>
            <a:pPr marL="0" indent="0">
              <a:spcBef>
                <a:spcPts val="0"/>
              </a:spcBef>
              <a:buNone/>
            </a:pPr>
            <a:r>
              <a:rPr lang="en-US" sz="2400" dirty="0">
                <a:latin typeface="Franklin Gothic Book" panose="020B0503020102020204" pitchFamily="34" charset="0"/>
              </a:rPr>
              <a:t>            2) He was a physician (Col 4:14), author also of</a:t>
            </a:r>
          </a:p>
          <a:p>
            <a:pPr marL="0" indent="0">
              <a:spcBef>
                <a:spcPts val="0"/>
              </a:spcBef>
              <a:buNone/>
            </a:pPr>
            <a:r>
              <a:rPr lang="en-US" sz="2400" dirty="0">
                <a:latin typeface="Franklin Gothic Book" panose="020B0503020102020204" pitchFamily="34" charset="0"/>
              </a:rPr>
              <a:t>                the gospel which bears his name, and was with</a:t>
            </a:r>
          </a:p>
          <a:p>
            <a:pPr marL="0" indent="0">
              <a:spcBef>
                <a:spcPts val="0"/>
              </a:spcBef>
              <a:buNone/>
            </a:pPr>
            <a:r>
              <a:rPr lang="en-US" sz="2400" dirty="0">
                <a:latin typeface="Franklin Gothic Book" panose="020B0503020102020204" pitchFamily="34" charset="0"/>
              </a:rPr>
              <a:t>                Paul in his last days  2Ti 4:11</a:t>
            </a:r>
          </a:p>
        </p:txBody>
      </p:sp>
    </p:spTree>
    <p:extLst>
      <p:ext uri="{BB962C8B-B14F-4D97-AF65-F5344CB8AC3E}">
        <p14:creationId xmlns:p14="http://schemas.microsoft.com/office/powerpoint/2010/main" val="3676173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fade">
                                      <p:cBhvr>
                                        <p:cTn id="61" dur="1000"/>
                                        <p:tgtEl>
                                          <p:spTgt spid="3">
                                            <p:txEl>
                                              <p:pRg st="10" end="10"/>
                                            </p:txEl>
                                          </p:spTgt>
                                        </p:tgtEl>
                                      </p:cBhvr>
                                    </p:animEffect>
                                    <p:anim calcmode="lin" valueType="num">
                                      <p:cBhvr>
                                        <p:cTn id="6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3">
                                            <p:txEl>
                                              <p:pRg st="11" end="11"/>
                                            </p:txEl>
                                          </p:spTgt>
                                        </p:tgtEl>
                                        <p:attrNameLst>
                                          <p:attrName>style.visibility</p:attrName>
                                        </p:attrNameLst>
                                      </p:cBhvr>
                                      <p:to>
                                        <p:strVal val="visible"/>
                                      </p:to>
                                    </p:set>
                                    <p:animEffect transition="in" filter="fade">
                                      <p:cBhvr>
                                        <p:cTn id="66" dur="1000"/>
                                        <p:tgtEl>
                                          <p:spTgt spid="3">
                                            <p:txEl>
                                              <p:pRg st="11" end="11"/>
                                            </p:txEl>
                                          </p:spTgt>
                                        </p:tgtEl>
                                      </p:cBhvr>
                                    </p:animEffect>
                                    <p:anim calcmode="lin" valueType="num">
                                      <p:cBhvr>
                                        <p:cTn id="6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8"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69" presetID="42" presetClass="entr" presetSubtype="0" fill="hold" grpId="0" nodeType="withEffect">
                                  <p:stCondLst>
                                    <p:cond delay="0"/>
                                  </p:stCondLst>
                                  <p:childTnLst>
                                    <p:set>
                                      <p:cBhvr>
                                        <p:cTn id="70" dur="1" fill="hold">
                                          <p:stCondLst>
                                            <p:cond delay="0"/>
                                          </p:stCondLst>
                                        </p:cTn>
                                        <p:tgtEl>
                                          <p:spTgt spid="3">
                                            <p:txEl>
                                              <p:pRg st="12" end="12"/>
                                            </p:txEl>
                                          </p:spTgt>
                                        </p:tgtEl>
                                        <p:attrNameLst>
                                          <p:attrName>style.visibility</p:attrName>
                                        </p:attrNameLst>
                                      </p:cBhvr>
                                      <p:to>
                                        <p:strVal val="visible"/>
                                      </p:to>
                                    </p:set>
                                    <p:animEffect transition="in" filter="fade">
                                      <p:cBhvr>
                                        <p:cTn id="71" dur="1000"/>
                                        <p:tgtEl>
                                          <p:spTgt spid="3">
                                            <p:txEl>
                                              <p:pRg st="12" end="12"/>
                                            </p:txEl>
                                          </p:spTgt>
                                        </p:tgtEl>
                                      </p:cBhvr>
                                    </p:animEffect>
                                    <p:anim calcmode="lin" valueType="num">
                                      <p:cBhvr>
                                        <p:cTn id="7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3"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3">
                                            <p:txEl>
                                              <p:pRg st="13" end="13"/>
                                            </p:txEl>
                                          </p:spTgt>
                                        </p:tgtEl>
                                        <p:attrNameLst>
                                          <p:attrName>style.visibility</p:attrName>
                                        </p:attrNameLst>
                                      </p:cBhvr>
                                      <p:to>
                                        <p:strVal val="visible"/>
                                      </p:to>
                                    </p:set>
                                    <p:animEffect transition="in" filter="fade">
                                      <p:cBhvr>
                                        <p:cTn id="76" dur="1000"/>
                                        <p:tgtEl>
                                          <p:spTgt spid="3">
                                            <p:txEl>
                                              <p:pRg st="13" end="13"/>
                                            </p:txEl>
                                          </p:spTgt>
                                        </p:tgtEl>
                                      </p:cBhvr>
                                    </p:animEffect>
                                    <p:anim calcmode="lin" valueType="num">
                                      <p:cBhvr>
                                        <p:cTn id="77"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8"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sz="2400" b="1" dirty="0">
                <a:latin typeface="Franklin Gothic Book" panose="020B0503020102020204" pitchFamily="34" charset="0"/>
              </a:rPr>
              <a:t>IN PHILIPPI 16:12-40</a:t>
            </a:r>
          </a:p>
          <a:p>
            <a:pPr marL="0" indent="0">
              <a:spcBef>
                <a:spcPts val="0"/>
              </a:spcBef>
              <a:buNone/>
            </a:pPr>
            <a:r>
              <a:rPr lang="en-US" sz="2000" dirty="0">
                <a:latin typeface="Franklin Gothic Book" panose="020B0503020102020204" pitchFamily="34" charset="0"/>
              </a:rPr>
              <a:t>      </a:t>
            </a:r>
            <a:r>
              <a:rPr lang="en-US" sz="2200" dirty="0">
                <a:latin typeface="Franklin Gothic Book" panose="020B0503020102020204" pitchFamily="34" charset="0"/>
              </a:rPr>
              <a:t>1. A chief city of Macedonia, and Roman colony - Ac 16:12</a:t>
            </a:r>
          </a:p>
          <a:p>
            <a:pPr marL="0" indent="0">
              <a:spcBef>
                <a:spcPts val="0"/>
              </a:spcBef>
              <a:buNone/>
            </a:pPr>
            <a:r>
              <a:rPr lang="en-US" sz="2200" dirty="0">
                <a:latin typeface="Franklin Gothic Book" panose="020B0503020102020204" pitchFamily="34" charset="0"/>
              </a:rPr>
              <a:t>      2. The conversion of Lydia and her household - Ac 16:13-15</a:t>
            </a:r>
          </a:p>
          <a:p>
            <a:pPr marL="0" indent="0">
              <a:spcBef>
                <a:spcPts val="0"/>
              </a:spcBef>
              <a:buNone/>
            </a:pPr>
            <a:r>
              <a:rPr lang="en-US" sz="2200" dirty="0">
                <a:latin typeface="Franklin Gothic Book" panose="020B0503020102020204" pitchFamily="34" charset="0"/>
              </a:rPr>
              <a:t>      3. The healing of the demon-possessed girl - Ac 16:16-18</a:t>
            </a:r>
          </a:p>
          <a:p>
            <a:pPr marL="0" indent="0">
              <a:spcBef>
                <a:spcPts val="0"/>
              </a:spcBef>
              <a:buNone/>
            </a:pPr>
            <a:r>
              <a:rPr lang="en-US" sz="2200" dirty="0">
                <a:latin typeface="Franklin Gothic Book" panose="020B0503020102020204" pitchFamily="34" charset="0"/>
              </a:rPr>
              <a:t>      4. Paul and Silas beaten and imprisoned - Ac 16:19-24</a:t>
            </a:r>
          </a:p>
          <a:p>
            <a:pPr marL="0" indent="0">
              <a:spcBef>
                <a:spcPts val="0"/>
              </a:spcBef>
              <a:buNone/>
            </a:pPr>
            <a:r>
              <a:rPr lang="en-US" sz="2200" dirty="0">
                <a:latin typeface="Franklin Gothic Book" panose="020B0503020102020204" pitchFamily="34" charset="0"/>
              </a:rPr>
              <a:t>         a. Paul refers to this in his letter to the Thessalonians </a:t>
            </a:r>
          </a:p>
          <a:p>
            <a:pPr marL="0" indent="0">
              <a:spcBef>
                <a:spcPts val="0"/>
              </a:spcBef>
              <a:buNone/>
            </a:pPr>
            <a:r>
              <a:rPr lang="en-US" sz="2200" dirty="0">
                <a:latin typeface="Franklin Gothic Book" panose="020B0503020102020204" pitchFamily="34" charset="0"/>
              </a:rPr>
              <a:t>            - 1Th 2:2</a:t>
            </a:r>
          </a:p>
          <a:p>
            <a:pPr marL="0" indent="0">
              <a:spcBef>
                <a:spcPts val="0"/>
              </a:spcBef>
              <a:buNone/>
            </a:pPr>
            <a:r>
              <a:rPr lang="en-US" sz="2200" dirty="0">
                <a:latin typeface="Franklin Gothic Book" panose="020B0503020102020204" pitchFamily="34" charset="0"/>
              </a:rPr>
              <a:t>         b. Also in his letter to the Philippians - Php 1:30</a:t>
            </a:r>
          </a:p>
          <a:p>
            <a:pPr marL="0" indent="0">
              <a:spcBef>
                <a:spcPts val="0"/>
              </a:spcBef>
              <a:buNone/>
            </a:pPr>
            <a:r>
              <a:rPr lang="en-US" sz="2200" dirty="0">
                <a:latin typeface="Franklin Gothic Book" panose="020B0503020102020204" pitchFamily="34" charset="0"/>
              </a:rPr>
              <a:t>      5. The earthquake, and conversion of the jailer and his family </a:t>
            </a:r>
          </a:p>
          <a:p>
            <a:pPr marL="0" indent="0">
              <a:spcBef>
                <a:spcPts val="0"/>
              </a:spcBef>
              <a:buNone/>
            </a:pPr>
            <a:r>
              <a:rPr lang="en-US" sz="2200" dirty="0">
                <a:latin typeface="Franklin Gothic Book" panose="020B0503020102020204" pitchFamily="34" charset="0"/>
              </a:rPr>
              <a:t>         - Ac 16:25-34</a:t>
            </a:r>
          </a:p>
          <a:p>
            <a:pPr marL="0" indent="0">
              <a:spcBef>
                <a:spcPts val="0"/>
              </a:spcBef>
              <a:buNone/>
            </a:pPr>
            <a:r>
              <a:rPr lang="en-US" sz="2200" dirty="0">
                <a:latin typeface="Franklin Gothic Book" panose="020B0503020102020204" pitchFamily="34" charset="0"/>
              </a:rPr>
              <a:t>      6. Paul and Silas released, and depart from Philippi - Ac 16:35-40</a:t>
            </a:r>
          </a:p>
          <a:p>
            <a:pPr marL="0" indent="0">
              <a:spcBef>
                <a:spcPts val="0"/>
              </a:spcBef>
              <a:buNone/>
            </a:pPr>
            <a:r>
              <a:rPr lang="en-US" sz="2200" dirty="0">
                <a:latin typeface="Franklin Gothic Book" panose="020B0503020102020204" pitchFamily="34" charset="0"/>
              </a:rPr>
              <a:t>      7. The church at Philippi...</a:t>
            </a:r>
          </a:p>
          <a:p>
            <a:pPr marL="0" indent="0">
              <a:spcBef>
                <a:spcPts val="0"/>
              </a:spcBef>
              <a:buNone/>
            </a:pPr>
            <a:r>
              <a:rPr lang="en-US" sz="2200" dirty="0">
                <a:latin typeface="Franklin Gothic Book" panose="020B0503020102020204" pitchFamily="34" charset="0"/>
              </a:rPr>
              <a:t>         a. Included Lydia and the jailer, along with their families</a:t>
            </a:r>
          </a:p>
          <a:p>
            <a:pPr marL="0" indent="0">
              <a:spcBef>
                <a:spcPts val="0"/>
              </a:spcBef>
              <a:buNone/>
            </a:pPr>
            <a:r>
              <a:rPr lang="en-US" sz="2200" dirty="0">
                <a:latin typeface="Franklin Gothic Book" panose="020B0503020102020204" pitchFamily="34" charset="0"/>
              </a:rPr>
              <a:t>         b. Luke, who stayed behind Ac 16:40;17:1</a:t>
            </a:r>
          </a:p>
          <a:p>
            <a:pPr marL="0" indent="0">
              <a:spcBef>
                <a:spcPts val="0"/>
              </a:spcBef>
              <a:buNone/>
            </a:pPr>
            <a:r>
              <a:rPr lang="en-US" sz="2200" dirty="0">
                <a:latin typeface="Franklin Gothic Book" panose="020B0503020102020204" pitchFamily="34" charset="0"/>
              </a:rPr>
              <a:t>         c. Euodia, </a:t>
            </a:r>
            <a:r>
              <a:rPr lang="en-US" sz="2200" dirty="0" err="1">
                <a:latin typeface="Franklin Gothic Book" panose="020B0503020102020204" pitchFamily="34" charset="0"/>
              </a:rPr>
              <a:t>Syntyche</a:t>
            </a:r>
            <a:r>
              <a:rPr lang="en-US" sz="2200" dirty="0">
                <a:latin typeface="Franklin Gothic Book" panose="020B0503020102020204" pitchFamily="34" charset="0"/>
              </a:rPr>
              <a:t>, </a:t>
            </a:r>
            <a:r>
              <a:rPr lang="en-US" sz="2200" dirty="0" err="1">
                <a:latin typeface="Franklin Gothic Book" panose="020B0503020102020204" pitchFamily="34" charset="0"/>
              </a:rPr>
              <a:t>Syzygus</a:t>
            </a:r>
            <a:r>
              <a:rPr lang="en-US" sz="2200" dirty="0">
                <a:latin typeface="Franklin Gothic Book" panose="020B0503020102020204" pitchFamily="34" charset="0"/>
              </a:rPr>
              <a:t>, and Clement - Php 4:2-3</a:t>
            </a:r>
          </a:p>
        </p:txBody>
      </p:sp>
    </p:spTree>
    <p:extLst>
      <p:ext uri="{BB962C8B-B14F-4D97-AF65-F5344CB8AC3E}">
        <p14:creationId xmlns:p14="http://schemas.microsoft.com/office/powerpoint/2010/main" val="529003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1000"/>
                                        <p:tgtEl>
                                          <p:spTgt spid="3">
                                            <p:txEl>
                                              <p:pRg st="7" end="7"/>
                                            </p:txEl>
                                          </p:spTgt>
                                        </p:tgtEl>
                                      </p:cBhvr>
                                    </p:animEffect>
                                    <p:anim calcmode="lin" valueType="num">
                                      <p:cBhvr>
                                        <p:cTn id="5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fade">
                                      <p:cBhvr>
                                        <p:cTn id="57" dur="1000"/>
                                        <p:tgtEl>
                                          <p:spTgt spid="3">
                                            <p:txEl>
                                              <p:pRg st="8" end="8"/>
                                            </p:txEl>
                                          </p:spTgt>
                                        </p:tgtEl>
                                      </p:cBhvr>
                                    </p:animEffect>
                                    <p:anim calcmode="lin" valueType="num">
                                      <p:cBhvr>
                                        <p:cTn id="5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8" end="8"/>
                                            </p:txEl>
                                          </p:spTgt>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3">
                                            <p:txEl>
                                              <p:pRg st="9" end="9"/>
                                            </p:txEl>
                                          </p:spTgt>
                                        </p:tgtEl>
                                        <p:attrNameLst>
                                          <p:attrName>style.visibility</p:attrName>
                                        </p:attrNameLst>
                                      </p:cBhvr>
                                      <p:to>
                                        <p:strVal val="visible"/>
                                      </p:to>
                                    </p:set>
                                    <p:animEffect transition="in" filter="fade">
                                      <p:cBhvr>
                                        <p:cTn id="62" dur="1000"/>
                                        <p:tgtEl>
                                          <p:spTgt spid="3">
                                            <p:txEl>
                                              <p:pRg st="9" end="9"/>
                                            </p:txEl>
                                          </p:spTgt>
                                        </p:tgtEl>
                                      </p:cBhvr>
                                    </p:animEffect>
                                    <p:anim calcmode="lin" valueType="num">
                                      <p:cBhvr>
                                        <p:cTn id="6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3">
                                            <p:txEl>
                                              <p:pRg st="10" end="10"/>
                                            </p:txEl>
                                          </p:spTgt>
                                        </p:tgtEl>
                                        <p:attrNameLst>
                                          <p:attrName>style.visibility</p:attrName>
                                        </p:attrNameLst>
                                      </p:cBhvr>
                                      <p:to>
                                        <p:strVal val="visible"/>
                                      </p:to>
                                    </p:set>
                                    <p:animEffect transition="in" filter="fade">
                                      <p:cBhvr>
                                        <p:cTn id="69" dur="1000"/>
                                        <p:tgtEl>
                                          <p:spTgt spid="3">
                                            <p:txEl>
                                              <p:pRg st="10" end="10"/>
                                            </p:txEl>
                                          </p:spTgt>
                                        </p:tgtEl>
                                      </p:cBhvr>
                                    </p:animEffect>
                                    <p:anim calcmode="lin" valueType="num">
                                      <p:cBhvr>
                                        <p:cTn id="70"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1"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3">
                                            <p:txEl>
                                              <p:pRg st="11" end="11"/>
                                            </p:txEl>
                                          </p:spTgt>
                                        </p:tgtEl>
                                        <p:attrNameLst>
                                          <p:attrName>style.visibility</p:attrName>
                                        </p:attrNameLst>
                                      </p:cBhvr>
                                      <p:to>
                                        <p:strVal val="visible"/>
                                      </p:to>
                                    </p:set>
                                    <p:animEffect transition="in" filter="fade">
                                      <p:cBhvr>
                                        <p:cTn id="76" dur="1000"/>
                                        <p:tgtEl>
                                          <p:spTgt spid="3">
                                            <p:txEl>
                                              <p:pRg st="11" end="11"/>
                                            </p:txEl>
                                          </p:spTgt>
                                        </p:tgtEl>
                                      </p:cBhvr>
                                    </p:animEffect>
                                    <p:anim calcmode="lin" valueType="num">
                                      <p:cBhvr>
                                        <p:cTn id="7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8"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3">
                                            <p:txEl>
                                              <p:pRg st="12" end="12"/>
                                            </p:txEl>
                                          </p:spTgt>
                                        </p:tgtEl>
                                        <p:attrNameLst>
                                          <p:attrName>style.visibility</p:attrName>
                                        </p:attrNameLst>
                                      </p:cBhvr>
                                      <p:to>
                                        <p:strVal val="visible"/>
                                      </p:to>
                                    </p:set>
                                    <p:animEffect transition="in" filter="fade">
                                      <p:cBhvr>
                                        <p:cTn id="81" dur="1000"/>
                                        <p:tgtEl>
                                          <p:spTgt spid="3">
                                            <p:txEl>
                                              <p:pRg st="12" end="12"/>
                                            </p:txEl>
                                          </p:spTgt>
                                        </p:tgtEl>
                                      </p:cBhvr>
                                    </p:animEffect>
                                    <p:anim calcmode="lin" valueType="num">
                                      <p:cBhvr>
                                        <p:cTn id="8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3"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3">
                                            <p:txEl>
                                              <p:pRg st="13" end="13"/>
                                            </p:txEl>
                                          </p:spTgt>
                                        </p:tgtEl>
                                        <p:attrNameLst>
                                          <p:attrName>style.visibility</p:attrName>
                                        </p:attrNameLst>
                                      </p:cBhvr>
                                      <p:to>
                                        <p:strVal val="visible"/>
                                      </p:to>
                                    </p:set>
                                    <p:animEffect transition="in" filter="fade">
                                      <p:cBhvr>
                                        <p:cTn id="86" dur="1000"/>
                                        <p:tgtEl>
                                          <p:spTgt spid="3">
                                            <p:txEl>
                                              <p:pRg st="13" end="13"/>
                                            </p:txEl>
                                          </p:spTgt>
                                        </p:tgtEl>
                                      </p:cBhvr>
                                    </p:animEffect>
                                    <p:anim calcmode="lin" valueType="num">
                                      <p:cBhvr>
                                        <p:cTn id="87"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8" dur="1000" fill="hold"/>
                                        <p:tgtEl>
                                          <p:spTgt spid="3">
                                            <p:txEl>
                                              <p:pRg st="13" end="13"/>
                                            </p:txEl>
                                          </p:spTgt>
                                        </p:tgtEl>
                                        <p:attrNameLst>
                                          <p:attrName>ppt_y</p:attrName>
                                        </p:attrNameLst>
                                      </p:cBhvr>
                                      <p:tavLst>
                                        <p:tav tm="0">
                                          <p:val>
                                            <p:strVal val="#ppt_y+.1"/>
                                          </p:val>
                                        </p:tav>
                                        <p:tav tm="100000">
                                          <p:val>
                                            <p:strVal val="#ppt_y"/>
                                          </p:val>
                                        </p:tav>
                                      </p:tavLst>
                                    </p:anim>
                                  </p:childTnLst>
                                </p:cTn>
                              </p:par>
                              <p:par>
                                <p:cTn id="89" presetID="42" presetClass="entr" presetSubtype="0" fill="hold" grpId="0" nodeType="with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Effect transition="in" filter="fade">
                                      <p:cBhvr>
                                        <p:cTn id="91" dur="1000"/>
                                        <p:tgtEl>
                                          <p:spTgt spid="3">
                                            <p:txEl>
                                              <p:pRg st="14" end="14"/>
                                            </p:txEl>
                                          </p:spTgt>
                                        </p:tgtEl>
                                      </p:cBhvr>
                                    </p:animEffect>
                                    <p:anim calcmode="lin" valueType="num">
                                      <p:cBhvr>
                                        <p:cTn id="92"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sz="2400" b="1" dirty="0">
                <a:latin typeface="Franklin Gothic Book" panose="020B0503020102020204" pitchFamily="34" charset="0"/>
              </a:rPr>
              <a:t>IN THESSALONICA 17:1-9</a:t>
            </a:r>
          </a:p>
          <a:p>
            <a:pPr marL="0" indent="0">
              <a:spcBef>
                <a:spcPts val="0"/>
              </a:spcBef>
              <a:buNone/>
            </a:pPr>
            <a:r>
              <a:rPr lang="en-US" sz="2400" dirty="0">
                <a:latin typeface="Franklin Gothic Book" panose="020B0503020102020204" pitchFamily="34" charset="0"/>
              </a:rPr>
              <a:t>      1. Passing through Amphipolis and Apollonia, they come to</a:t>
            </a:r>
          </a:p>
          <a:p>
            <a:pPr marL="0" indent="0">
              <a:spcBef>
                <a:spcPts val="0"/>
              </a:spcBef>
              <a:buNone/>
            </a:pPr>
            <a:r>
              <a:rPr lang="en-US" sz="2400" dirty="0">
                <a:latin typeface="Franklin Gothic Book" panose="020B0503020102020204" pitchFamily="34" charset="0"/>
              </a:rPr>
              <a:t>         Thessalonica - Ac 17:1</a:t>
            </a:r>
          </a:p>
          <a:p>
            <a:pPr marL="0" indent="0">
              <a:spcBef>
                <a:spcPts val="0"/>
              </a:spcBef>
              <a:buNone/>
            </a:pPr>
            <a:r>
              <a:rPr lang="en-US" sz="2400" dirty="0">
                <a:latin typeface="Franklin Gothic Book" panose="020B0503020102020204" pitchFamily="34" charset="0"/>
              </a:rPr>
              <a:t>      2. Paul visits the synagogue and reasons with the Jews for three</a:t>
            </a:r>
          </a:p>
          <a:p>
            <a:pPr marL="0" indent="0">
              <a:spcBef>
                <a:spcPts val="0"/>
              </a:spcBef>
              <a:buNone/>
            </a:pPr>
            <a:r>
              <a:rPr lang="en-US" sz="2400" dirty="0">
                <a:latin typeface="Franklin Gothic Book" panose="020B0503020102020204" pitchFamily="34" charset="0"/>
              </a:rPr>
              <a:t>         Sabbaths - Ac 17:2-4</a:t>
            </a:r>
          </a:p>
          <a:p>
            <a:pPr marL="0" indent="0">
              <a:spcBef>
                <a:spcPts val="0"/>
              </a:spcBef>
              <a:buNone/>
            </a:pPr>
            <a:r>
              <a:rPr lang="en-US" sz="2400" dirty="0">
                <a:latin typeface="Franklin Gothic Book" panose="020B0503020102020204" pitchFamily="34" charset="0"/>
              </a:rPr>
              <a:t>         a. Proclaiming Jesus as the Christ</a:t>
            </a:r>
          </a:p>
          <a:p>
            <a:pPr marL="0" indent="0">
              <a:spcBef>
                <a:spcPts val="0"/>
              </a:spcBef>
              <a:buNone/>
            </a:pPr>
            <a:r>
              <a:rPr lang="en-US" sz="2400" dirty="0">
                <a:latin typeface="Franklin Gothic Book" panose="020B0503020102020204" pitchFamily="34" charset="0"/>
              </a:rPr>
              <a:t>         b. Some were persuaded, also a great multitude of Greeks</a:t>
            </a:r>
          </a:p>
          <a:p>
            <a:pPr marL="0" indent="0">
              <a:spcBef>
                <a:spcPts val="0"/>
              </a:spcBef>
              <a:buNone/>
            </a:pPr>
            <a:r>
              <a:rPr lang="en-US" sz="2400" dirty="0">
                <a:latin typeface="Franklin Gothic Book" panose="020B0503020102020204" pitchFamily="34" charset="0"/>
              </a:rPr>
              <a:t>      3. Unbelieving Jews gather a mob - Ac 17:5-9</a:t>
            </a:r>
          </a:p>
          <a:p>
            <a:pPr marL="0" indent="0">
              <a:spcBef>
                <a:spcPts val="0"/>
              </a:spcBef>
              <a:buNone/>
            </a:pPr>
            <a:r>
              <a:rPr lang="en-US" sz="2400" dirty="0">
                <a:latin typeface="Franklin Gothic Book" panose="020B0503020102020204" pitchFamily="34" charset="0"/>
              </a:rPr>
              <a:t>      4. Paul and Silas sent away by the brethren - Ac 17:10</a:t>
            </a:r>
          </a:p>
          <a:p>
            <a:pPr marL="0" indent="0">
              <a:spcBef>
                <a:spcPts val="0"/>
              </a:spcBef>
              <a:buNone/>
            </a:pPr>
            <a:r>
              <a:rPr lang="en-US" sz="2400" dirty="0">
                <a:latin typeface="Franklin Gothic Book" panose="020B0503020102020204" pitchFamily="34" charset="0"/>
              </a:rPr>
              <a:t>      5. We learn also that…</a:t>
            </a:r>
          </a:p>
          <a:p>
            <a:pPr marL="0" indent="0">
              <a:spcBef>
                <a:spcPts val="0"/>
              </a:spcBef>
              <a:buNone/>
            </a:pPr>
            <a:r>
              <a:rPr lang="en-US" sz="2400" dirty="0">
                <a:latin typeface="Franklin Gothic Book" panose="020B0503020102020204" pitchFamily="34" charset="0"/>
              </a:rPr>
              <a:t>         a. He supported himself, aided by the Philippians - 1Th 2:9;</a:t>
            </a:r>
          </a:p>
          <a:p>
            <a:pPr marL="0" indent="0">
              <a:spcBef>
                <a:spcPts val="0"/>
              </a:spcBef>
              <a:buNone/>
            </a:pPr>
            <a:r>
              <a:rPr lang="en-US" sz="2400" dirty="0">
                <a:latin typeface="Franklin Gothic Book" panose="020B0503020102020204" pitchFamily="34" charset="0"/>
              </a:rPr>
              <a:t>             2Th 3:6-10; Php 4:16</a:t>
            </a:r>
          </a:p>
          <a:p>
            <a:pPr marL="0" indent="0">
              <a:spcBef>
                <a:spcPts val="0"/>
              </a:spcBef>
              <a:buNone/>
            </a:pPr>
            <a:r>
              <a:rPr lang="en-US" sz="2400" dirty="0">
                <a:latin typeface="Franklin Gothic Book" panose="020B0503020102020204" pitchFamily="34" charset="0"/>
              </a:rPr>
              <a:t>         b. The dedicated nature of his ministry - 1Th 2:1-10</a:t>
            </a:r>
          </a:p>
          <a:p>
            <a:pPr marL="0" indent="0">
              <a:spcBef>
                <a:spcPts val="0"/>
              </a:spcBef>
              <a:buNone/>
            </a:pPr>
            <a:r>
              <a:rPr lang="en-US" sz="2400" dirty="0">
                <a:latin typeface="Franklin Gothic Book" panose="020B0503020102020204" pitchFamily="34" charset="0"/>
              </a:rPr>
              <a:t>         c. The faithfulness and love of the Thessalonians - 1Th 1:1-8;</a:t>
            </a:r>
          </a:p>
          <a:p>
            <a:pPr marL="0" indent="0">
              <a:spcBef>
                <a:spcPts val="0"/>
              </a:spcBef>
              <a:buNone/>
            </a:pPr>
            <a:r>
              <a:rPr lang="en-US" sz="2400" dirty="0">
                <a:latin typeface="Franklin Gothic Book" panose="020B0503020102020204" pitchFamily="34" charset="0"/>
              </a:rPr>
              <a:t>             2:13-16; 4:9-10</a:t>
            </a:r>
          </a:p>
        </p:txBody>
      </p:sp>
    </p:spTree>
    <p:extLst>
      <p:ext uri="{BB962C8B-B14F-4D97-AF65-F5344CB8AC3E}">
        <p14:creationId xmlns:p14="http://schemas.microsoft.com/office/powerpoint/2010/main" val="3746437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1000"/>
                                        <p:tgtEl>
                                          <p:spTgt spid="3">
                                            <p:txEl>
                                              <p:pRg st="8" end="8"/>
                                            </p:txEl>
                                          </p:spTgt>
                                        </p:tgtEl>
                                      </p:cBhvr>
                                    </p:animEffect>
                                    <p:anim calcmode="lin" valueType="num">
                                      <p:cBhvr>
                                        <p:cTn id="5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9" end="9"/>
                                            </p:txEl>
                                          </p:spTgt>
                                        </p:tgtEl>
                                        <p:attrNameLst>
                                          <p:attrName>style.visibility</p:attrName>
                                        </p:attrNameLst>
                                      </p:cBhvr>
                                      <p:to>
                                        <p:strVal val="visible"/>
                                      </p:to>
                                    </p:set>
                                    <p:animEffect transition="in" filter="fade">
                                      <p:cBhvr>
                                        <p:cTn id="62" dur="1000"/>
                                        <p:tgtEl>
                                          <p:spTgt spid="3">
                                            <p:txEl>
                                              <p:pRg st="9" end="9"/>
                                            </p:txEl>
                                          </p:spTgt>
                                        </p:tgtEl>
                                      </p:cBhvr>
                                    </p:animEffect>
                                    <p:anim calcmode="lin" valueType="num">
                                      <p:cBhvr>
                                        <p:cTn id="6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9" end="9"/>
                                            </p:tx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Effect transition="in" filter="fade">
                                      <p:cBhvr>
                                        <p:cTn id="67" dur="1000"/>
                                        <p:tgtEl>
                                          <p:spTgt spid="3">
                                            <p:txEl>
                                              <p:pRg st="10" end="10"/>
                                            </p:txEl>
                                          </p:spTgt>
                                        </p:tgtEl>
                                      </p:cBhvr>
                                    </p:animEffect>
                                    <p:anim calcmode="lin" valueType="num">
                                      <p:cBhvr>
                                        <p:cTn id="6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3">
                                            <p:txEl>
                                              <p:pRg st="11" end="11"/>
                                            </p:txEl>
                                          </p:spTgt>
                                        </p:tgtEl>
                                        <p:attrNameLst>
                                          <p:attrName>style.visibility</p:attrName>
                                        </p:attrNameLst>
                                      </p:cBhvr>
                                      <p:to>
                                        <p:strVal val="visible"/>
                                      </p:to>
                                    </p:set>
                                    <p:animEffect transition="in" filter="fade">
                                      <p:cBhvr>
                                        <p:cTn id="72" dur="1000"/>
                                        <p:tgtEl>
                                          <p:spTgt spid="3">
                                            <p:txEl>
                                              <p:pRg st="11" end="11"/>
                                            </p:txEl>
                                          </p:spTgt>
                                        </p:tgtEl>
                                      </p:cBhvr>
                                    </p:animEffect>
                                    <p:anim calcmode="lin" valueType="num">
                                      <p:cBhvr>
                                        <p:cTn id="73"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4"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3">
                                            <p:txEl>
                                              <p:pRg st="12" end="12"/>
                                            </p:txEl>
                                          </p:spTgt>
                                        </p:tgtEl>
                                        <p:attrNameLst>
                                          <p:attrName>style.visibility</p:attrName>
                                        </p:attrNameLst>
                                      </p:cBhvr>
                                      <p:to>
                                        <p:strVal val="visible"/>
                                      </p:to>
                                    </p:set>
                                    <p:animEffect transition="in" filter="fade">
                                      <p:cBhvr>
                                        <p:cTn id="77" dur="1000"/>
                                        <p:tgtEl>
                                          <p:spTgt spid="3">
                                            <p:txEl>
                                              <p:pRg st="12" end="12"/>
                                            </p:txEl>
                                          </p:spTgt>
                                        </p:tgtEl>
                                      </p:cBhvr>
                                    </p:animEffect>
                                    <p:anim calcmode="lin" valueType="num">
                                      <p:cBhvr>
                                        <p:cTn id="78"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80" presetID="42" presetClass="entr" presetSubtype="0" fill="hold" grpId="0" nodeType="withEffect">
                                  <p:stCondLst>
                                    <p:cond delay="0"/>
                                  </p:stCondLst>
                                  <p:childTnLst>
                                    <p:set>
                                      <p:cBhvr>
                                        <p:cTn id="81" dur="1" fill="hold">
                                          <p:stCondLst>
                                            <p:cond delay="0"/>
                                          </p:stCondLst>
                                        </p:cTn>
                                        <p:tgtEl>
                                          <p:spTgt spid="3">
                                            <p:txEl>
                                              <p:pRg st="13" end="13"/>
                                            </p:txEl>
                                          </p:spTgt>
                                        </p:tgtEl>
                                        <p:attrNameLst>
                                          <p:attrName>style.visibility</p:attrName>
                                        </p:attrNameLst>
                                      </p:cBhvr>
                                      <p:to>
                                        <p:strVal val="visible"/>
                                      </p:to>
                                    </p:set>
                                    <p:animEffect transition="in" filter="fade">
                                      <p:cBhvr>
                                        <p:cTn id="82" dur="1000"/>
                                        <p:tgtEl>
                                          <p:spTgt spid="3">
                                            <p:txEl>
                                              <p:pRg st="13" end="13"/>
                                            </p:txEl>
                                          </p:spTgt>
                                        </p:tgtEl>
                                      </p:cBhvr>
                                    </p:animEffect>
                                    <p:anim calcmode="lin" valueType="num">
                                      <p:cBhvr>
                                        <p:cTn id="83"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4" dur="1000" fill="hold"/>
                                        <p:tgtEl>
                                          <p:spTgt spid="3">
                                            <p:txEl>
                                              <p:pRg st="13" end="13"/>
                                            </p:txEl>
                                          </p:spTgt>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childTnLst>
                                    <p:set>
                                      <p:cBhvr>
                                        <p:cTn id="86" dur="1" fill="hold">
                                          <p:stCondLst>
                                            <p:cond delay="0"/>
                                          </p:stCondLst>
                                        </p:cTn>
                                        <p:tgtEl>
                                          <p:spTgt spid="3">
                                            <p:txEl>
                                              <p:pRg st="14" end="14"/>
                                            </p:txEl>
                                          </p:spTgt>
                                        </p:tgtEl>
                                        <p:attrNameLst>
                                          <p:attrName>style.visibility</p:attrName>
                                        </p:attrNameLst>
                                      </p:cBhvr>
                                      <p:to>
                                        <p:strVal val="visible"/>
                                      </p:to>
                                    </p:set>
                                    <p:animEffect transition="in" filter="fade">
                                      <p:cBhvr>
                                        <p:cTn id="87" dur="1000"/>
                                        <p:tgtEl>
                                          <p:spTgt spid="3">
                                            <p:txEl>
                                              <p:pRg st="14" end="14"/>
                                            </p:txEl>
                                          </p:spTgt>
                                        </p:tgtEl>
                                      </p:cBhvr>
                                    </p:animEffect>
                                    <p:anim calcmode="lin" valueType="num">
                                      <p:cBhvr>
                                        <p:cTn id="88"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89"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Paul’s Second Missionary Journey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sz="2400" b="1" dirty="0">
                <a:latin typeface="Franklin Gothic Book" panose="020B0503020102020204" pitchFamily="34" charset="0"/>
              </a:rPr>
              <a:t> </a:t>
            </a:r>
            <a:r>
              <a:rPr lang="en-US" b="1" dirty="0">
                <a:latin typeface="Franklin Gothic Book" panose="020B0503020102020204" pitchFamily="34" charset="0"/>
              </a:rPr>
              <a:t>IN BEREA 17:11-15</a:t>
            </a:r>
          </a:p>
          <a:p>
            <a:pPr marL="0" indent="0">
              <a:spcBef>
                <a:spcPts val="0"/>
              </a:spcBef>
              <a:buNone/>
            </a:pPr>
            <a:r>
              <a:rPr lang="en-US" dirty="0">
                <a:latin typeface="Franklin Gothic Book" panose="020B0503020102020204" pitchFamily="34" charset="0"/>
              </a:rPr>
              <a:t>      1. Those noble Bereans - Ac 17:11-12</a:t>
            </a:r>
          </a:p>
          <a:p>
            <a:pPr marL="0" indent="0">
              <a:spcBef>
                <a:spcPts val="0"/>
              </a:spcBef>
              <a:buNone/>
            </a:pPr>
            <a:r>
              <a:rPr lang="en-US" dirty="0">
                <a:latin typeface="Franklin Gothic Book" panose="020B0503020102020204" pitchFamily="34" charset="0"/>
              </a:rPr>
              <a:t>         a. They received the word with all readiness</a:t>
            </a:r>
          </a:p>
          <a:p>
            <a:pPr marL="0" indent="0">
              <a:spcBef>
                <a:spcPts val="0"/>
              </a:spcBef>
              <a:buNone/>
            </a:pPr>
            <a:r>
              <a:rPr lang="en-US" dirty="0">
                <a:latin typeface="Franklin Gothic Book" panose="020B0503020102020204" pitchFamily="34" charset="0"/>
              </a:rPr>
              <a:t>         b. They searched the Scriptures daily to see if what</a:t>
            </a:r>
          </a:p>
          <a:p>
            <a:pPr marL="0" indent="0">
              <a:spcBef>
                <a:spcPts val="0"/>
              </a:spcBef>
              <a:buNone/>
            </a:pPr>
            <a:r>
              <a:rPr lang="en-US" dirty="0">
                <a:latin typeface="Franklin Gothic Book" panose="020B0503020102020204" pitchFamily="34" charset="0"/>
              </a:rPr>
              <a:t>             Paul said was true</a:t>
            </a:r>
          </a:p>
          <a:p>
            <a:pPr marL="0" indent="0">
              <a:spcBef>
                <a:spcPts val="0"/>
              </a:spcBef>
              <a:buNone/>
            </a:pPr>
            <a:r>
              <a:rPr lang="en-US" dirty="0">
                <a:latin typeface="Franklin Gothic Book" panose="020B0503020102020204" pitchFamily="34" charset="0"/>
              </a:rPr>
              <a:t>         c. Many believed, along with prominent Greeks</a:t>
            </a:r>
          </a:p>
          <a:p>
            <a:pPr marL="0" indent="0">
              <a:spcBef>
                <a:spcPts val="0"/>
              </a:spcBef>
              <a:buNone/>
            </a:pPr>
            <a:r>
              <a:rPr lang="en-US" dirty="0">
                <a:latin typeface="Franklin Gothic Book" panose="020B0503020102020204" pitchFamily="34" charset="0"/>
              </a:rPr>
              <a:t>      2. Jews from Thessalonica came and stirred up the</a:t>
            </a:r>
          </a:p>
          <a:p>
            <a:pPr marL="0" indent="0">
              <a:spcBef>
                <a:spcPts val="0"/>
              </a:spcBef>
              <a:buNone/>
            </a:pPr>
            <a:r>
              <a:rPr lang="en-US" dirty="0">
                <a:latin typeface="Franklin Gothic Book" panose="020B0503020102020204" pitchFamily="34" charset="0"/>
              </a:rPr>
              <a:t>          crowds - Ac 17:13</a:t>
            </a:r>
          </a:p>
          <a:p>
            <a:pPr marL="0" indent="0">
              <a:spcBef>
                <a:spcPts val="0"/>
              </a:spcBef>
              <a:buNone/>
            </a:pPr>
            <a:r>
              <a:rPr lang="en-US" dirty="0">
                <a:latin typeface="Franklin Gothic Book" panose="020B0503020102020204" pitchFamily="34" charset="0"/>
              </a:rPr>
              <a:t>      3. Paul sent away by the brethren, but Silas and</a:t>
            </a:r>
          </a:p>
          <a:p>
            <a:pPr marL="0" indent="0">
              <a:spcBef>
                <a:spcPts val="0"/>
              </a:spcBef>
              <a:buNone/>
            </a:pPr>
            <a:r>
              <a:rPr lang="en-US" dirty="0">
                <a:latin typeface="Franklin Gothic Book" panose="020B0503020102020204" pitchFamily="34" charset="0"/>
              </a:rPr>
              <a:t>          Timothy stay - Ac 17:14</a:t>
            </a:r>
            <a:endParaRPr lang="en-US" sz="2400" dirty="0">
              <a:latin typeface="Franklin Gothic Book" panose="020B0503020102020204" pitchFamily="34" charset="0"/>
            </a:endParaRPr>
          </a:p>
        </p:txBody>
      </p:sp>
    </p:spTree>
    <p:extLst>
      <p:ext uri="{BB962C8B-B14F-4D97-AF65-F5344CB8AC3E}">
        <p14:creationId xmlns:p14="http://schemas.microsoft.com/office/powerpoint/2010/main" val="985246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1000"/>
                                        <p:tgtEl>
                                          <p:spTgt spid="3">
                                            <p:txEl>
                                              <p:pRg st="8" end="8"/>
                                            </p:txEl>
                                          </p:spTgt>
                                        </p:tgtEl>
                                      </p:cBhvr>
                                    </p:animEffect>
                                    <p:anim calcmode="lin" valueType="num">
                                      <p:cBhvr>
                                        <p:cTn id="5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fade">
                                      <p:cBhvr>
                                        <p:cTn id="58" dur="1000"/>
                                        <p:tgtEl>
                                          <p:spTgt spid="3">
                                            <p:txEl>
                                              <p:pRg st="9" end="9"/>
                                            </p:txEl>
                                          </p:spTgt>
                                        </p:tgtEl>
                                      </p:cBhvr>
                                    </p:animEffect>
                                    <p:anim calcmode="lin" valueType="num">
                                      <p:cBhvr>
                                        <p:cTn id="5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5208</TotalTime>
  <Words>2374</Words>
  <Application>Microsoft Office PowerPoint</Application>
  <PresentationFormat>On-screen Show (4:3)</PresentationFormat>
  <Paragraphs>355</Paragraphs>
  <Slides>26</Slides>
  <Notes>25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Franklin Gothic Book</vt:lpstr>
      <vt:lpstr>Franklin Gothic Heavy</vt:lpstr>
      <vt:lpstr>Office Theme</vt:lpstr>
      <vt:lpstr>PowerPoint Presentation</vt:lpstr>
      <vt:lpstr>Paul’s Second Missionary Journey</vt:lpstr>
      <vt:lpstr>Paul’s Second Missionary Journey</vt:lpstr>
      <vt:lpstr>Paul’s Second Missionary Journey</vt:lpstr>
      <vt:lpstr>Paul’s Second Missionary Journey</vt:lpstr>
      <vt:lpstr>Paul’s Second Missionary Journey</vt:lpstr>
      <vt:lpstr>Paul’s Second Missionary Journey</vt:lpstr>
      <vt:lpstr>Paul’s Second Missionary Journey</vt:lpstr>
      <vt:lpstr>Paul’s Second Missionary Journey</vt:lpstr>
      <vt:lpstr>Paul’s Second Missionary Journey</vt:lpstr>
      <vt:lpstr>Paul’s Second Missionary Journey</vt:lpstr>
      <vt:lpstr>Paul’s Second Missionary Journey</vt:lpstr>
      <vt:lpstr>Paul’s Second Missionary Journey</vt:lpstr>
      <vt:lpstr>Paul’s Second Missionary Journey</vt:lpstr>
      <vt:lpstr>Summary of Acts</vt:lpstr>
      <vt:lpstr>Summary of Acts</vt:lpstr>
      <vt:lpstr>Summary of Acts</vt:lpstr>
      <vt:lpstr>Summary of Acts</vt:lpstr>
      <vt:lpstr>Summary of Acts</vt:lpstr>
      <vt:lpstr>Paul in Spain?</vt:lpstr>
      <vt:lpstr>Paul in Spain?</vt:lpstr>
      <vt:lpstr>Paul in Spain?</vt:lpstr>
      <vt:lpstr>Paul in Spain?</vt:lpstr>
      <vt:lpstr>Paul’s Letters</vt:lpstr>
      <vt:lpstr>Paul’s Death</vt:lpstr>
      <vt:lpstr>Paul’s Death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Blackmer</dc:creator>
  <cp:lastModifiedBy>Josh Blackmer</cp:lastModifiedBy>
  <cp:revision>98</cp:revision>
  <cp:lastPrinted>2018-05-13T12:48:23Z</cp:lastPrinted>
  <dcterms:created xsi:type="dcterms:W3CDTF">2018-03-31T17:02:29Z</dcterms:created>
  <dcterms:modified xsi:type="dcterms:W3CDTF">2018-05-13T12:48:31Z</dcterms:modified>
</cp:coreProperties>
</file>