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99" r:id="rId2"/>
    <p:sldId id="286" r:id="rId3"/>
    <p:sldId id="287" r:id="rId4"/>
    <p:sldId id="288" r:id="rId5"/>
    <p:sldId id="289" r:id="rId6"/>
    <p:sldId id="290" r:id="rId7"/>
    <p:sldId id="291" r:id="rId8"/>
    <p:sldId id="292" r:id="rId9"/>
    <p:sldId id="293" r:id="rId10"/>
    <p:sldId id="294" r:id="rId11"/>
    <p:sldId id="295" r:id="rId12"/>
    <p:sldId id="296" r:id="rId13"/>
    <p:sldId id="297" r:id="rId14"/>
    <p:sldId id="298" r:id="rId15"/>
  </p:sldIdLst>
  <p:sldSz cx="9144000" cy="6858000" type="screen4x3"/>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63" autoAdjust="0"/>
    <p:restoredTop sz="61372" autoAdjust="0"/>
  </p:normalViewPr>
  <p:slideViewPr>
    <p:cSldViewPr snapToGrid="0">
      <p:cViewPr>
        <p:scale>
          <a:sx n="96" d="100"/>
          <a:sy n="96" d="100"/>
        </p:scale>
        <p:origin x="2076" y="372"/>
      </p:cViewPr>
      <p:guideLst/>
    </p:cSldViewPr>
  </p:slideViewPr>
  <p:notesTextViewPr>
    <p:cViewPr>
      <p:scale>
        <a:sx n="1" d="1"/>
        <a:sy n="1" d="1"/>
      </p:scale>
      <p:origin x="0" y="0"/>
    </p:cViewPr>
  </p:notesTextViewPr>
  <p:notesViewPr>
    <p:cSldViewPr snapToGrid="0">
      <p:cViewPr varScale="1">
        <p:scale>
          <a:sx n="73" d="100"/>
          <a:sy n="73" d="100"/>
        </p:scale>
        <p:origin x="1836" y="3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D7C16AA7-2BC3-4C91-9C6D-C4DCABAEA09E}" type="datetimeFigureOut">
              <a:rPr lang="en-US" smtClean="0"/>
              <a:t>5/5/2018</a:t>
            </a:fld>
            <a:endParaRPr lang="en-US"/>
          </a:p>
        </p:txBody>
      </p:sp>
      <p:sp>
        <p:nvSpPr>
          <p:cNvPr id="4" name="Slide Image Placeholder 3"/>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88795C52-7B7A-4802-B9E8-E770DBCC515E}" type="slidenum">
              <a:rPr lang="en-US" smtClean="0"/>
              <a:t>‹#›</a:t>
            </a:fld>
            <a:endParaRPr lang="en-US"/>
          </a:p>
        </p:txBody>
      </p:sp>
    </p:spTree>
    <p:extLst>
      <p:ext uri="{BB962C8B-B14F-4D97-AF65-F5344CB8AC3E}">
        <p14:creationId xmlns:p14="http://schemas.microsoft.com/office/powerpoint/2010/main" val="7253280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err="1"/>
              <a:t>Num</a:t>
            </a:r>
            <a:r>
              <a:rPr lang="en-US" b="1" dirty="0"/>
              <a:t> 27:18-20 </a:t>
            </a:r>
            <a:r>
              <a:rPr lang="en-US" dirty="0"/>
              <a:t>(18)  So the LORD said to Moses, "Take Joshua the son of Nun, a man in whom is the Spirit, and lay your hand on him;(19)  and have him stand before </a:t>
            </a:r>
            <a:r>
              <a:rPr lang="en-US" dirty="0" err="1"/>
              <a:t>Eleazar</a:t>
            </a:r>
            <a:r>
              <a:rPr lang="en-US" dirty="0"/>
              <a:t> the priest and before all the congregation, and commission him in their sight.(20)  "You shall put some of your authority on him, in order that all the congregation of the sons of Israel may obey him.</a:t>
            </a:r>
          </a:p>
          <a:p>
            <a:endParaRPr lang="en-US" dirty="0"/>
          </a:p>
          <a:p>
            <a:r>
              <a:rPr lang="en-US" b="1" dirty="0"/>
              <a:t>1Ti 5:22 </a:t>
            </a:r>
            <a:r>
              <a:rPr lang="en-US" dirty="0"/>
              <a:t>(22)  Do not lay hands upon anyone too hastily and thereby share responsibility for the sins of others; keep yourself free from sin.</a:t>
            </a:r>
          </a:p>
        </p:txBody>
      </p:sp>
      <p:sp>
        <p:nvSpPr>
          <p:cNvPr id="4" name="Slide Number Placeholder 3"/>
          <p:cNvSpPr>
            <a:spLocks noGrp="1"/>
          </p:cNvSpPr>
          <p:nvPr>
            <p:ph type="sldNum" sz="quarter" idx="10"/>
          </p:nvPr>
        </p:nvSpPr>
        <p:spPr/>
        <p:txBody>
          <a:bodyPr/>
          <a:lstStyle/>
          <a:p>
            <a:fld id="{88795C52-7B7A-4802-B9E8-E770DBCC515E}" type="slidenum">
              <a:rPr lang="en-US" smtClean="0"/>
              <a:t>2</a:t>
            </a:fld>
            <a:endParaRPr lang="en-US"/>
          </a:p>
        </p:txBody>
      </p:sp>
    </p:spTree>
    <p:extLst>
      <p:ext uri="{BB962C8B-B14F-4D97-AF65-F5344CB8AC3E}">
        <p14:creationId xmlns:p14="http://schemas.microsoft.com/office/powerpoint/2010/main" val="170892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err="1"/>
              <a:t>Num</a:t>
            </a:r>
            <a:r>
              <a:rPr lang="en-US" b="1" dirty="0"/>
              <a:t> 27:18-20 </a:t>
            </a:r>
            <a:r>
              <a:rPr lang="en-US" dirty="0"/>
              <a:t>(18)  So the LORD said to Moses, "Take Joshua the son of Nun, a man in whom is the Spirit, and lay your hand on him;(19)  and have him stand before </a:t>
            </a:r>
            <a:r>
              <a:rPr lang="en-US" dirty="0" err="1"/>
              <a:t>Eleazar</a:t>
            </a:r>
            <a:r>
              <a:rPr lang="en-US" dirty="0"/>
              <a:t> the priest and before all the congregation, and commission him in their sight.(20)  "You shall put some of your authority on him, in order that all the congregation of the sons of Israel may obey him.</a:t>
            </a:r>
          </a:p>
          <a:p>
            <a:endParaRPr lang="en-US" dirty="0"/>
          </a:p>
          <a:p>
            <a:r>
              <a:rPr lang="en-US" b="1" dirty="0"/>
              <a:t>1Ti 5:22 </a:t>
            </a:r>
            <a:r>
              <a:rPr lang="en-US" dirty="0"/>
              <a:t>(22)  Do not lay hands upon anyone too hastily and thereby share responsibility for the sins of others; keep yourself free from sin.</a:t>
            </a:r>
          </a:p>
        </p:txBody>
      </p:sp>
      <p:sp>
        <p:nvSpPr>
          <p:cNvPr id="4" name="Slide Number Placeholder 3"/>
          <p:cNvSpPr>
            <a:spLocks noGrp="1"/>
          </p:cNvSpPr>
          <p:nvPr>
            <p:ph type="sldNum" sz="quarter" idx="10"/>
          </p:nvPr>
        </p:nvSpPr>
        <p:spPr/>
        <p:txBody>
          <a:bodyPr/>
          <a:lstStyle/>
          <a:p>
            <a:fld id="{88795C52-7B7A-4802-B9E8-E770DBCC515E}" type="slidenum">
              <a:rPr lang="en-US" smtClean="0"/>
              <a:t>11</a:t>
            </a:fld>
            <a:endParaRPr lang="en-US"/>
          </a:p>
        </p:txBody>
      </p:sp>
    </p:spTree>
    <p:extLst>
      <p:ext uri="{BB962C8B-B14F-4D97-AF65-F5344CB8AC3E}">
        <p14:creationId xmlns:p14="http://schemas.microsoft.com/office/powerpoint/2010/main" val="16926265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err="1"/>
              <a:t>Num</a:t>
            </a:r>
            <a:r>
              <a:rPr lang="en-US" b="1" dirty="0"/>
              <a:t> 27:18-20 </a:t>
            </a:r>
            <a:r>
              <a:rPr lang="en-US" dirty="0"/>
              <a:t>(18)  So the LORD said to Moses, "Take Joshua the son of Nun, a man in whom is the Spirit, and lay your hand on him;(19)  and have him stand before </a:t>
            </a:r>
            <a:r>
              <a:rPr lang="en-US" dirty="0" err="1"/>
              <a:t>Eleazar</a:t>
            </a:r>
            <a:r>
              <a:rPr lang="en-US" dirty="0"/>
              <a:t> the priest and before all the congregation, and commission him in their sight.(20)  "You shall put some of your authority on him, in order that all the congregation of the sons of Israel may obey him.</a:t>
            </a:r>
          </a:p>
          <a:p>
            <a:endParaRPr lang="en-US" dirty="0"/>
          </a:p>
          <a:p>
            <a:r>
              <a:rPr lang="en-US" b="1" dirty="0"/>
              <a:t>1Ti 5:22 </a:t>
            </a:r>
            <a:r>
              <a:rPr lang="en-US" dirty="0"/>
              <a:t>(22)  Do not lay hands upon anyone too hastily and thereby share responsibility for the sins of others; keep yourself free from sin.</a:t>
            </a:r>
          </a:p>
        </p:txBody>
      </p:sp>
      <p:sp>
        <p:nvSpPr>
          <p:cNvPr id="4" name="Slide Number Placeholder 3"/>
          <p:cNvSpPr>
            <a:spLocks noGrp="1"/>
          </p:cNvSpPr>
          <p:nvPr>
            <p:ph type="sldNum" sz="quarter" idx="10"/>
          </p:nvPr>
        </p:nvSpPr>
        <p:spPr/>
        <p:txBody>
          <a:bodyPr/>
          <a:lstStyle/>
          <a:p>
            <a:fld id="{88795C52-7B7A-4802-B9E8-E770DBCC515E}" type="slidenum">
              <a:rPr lang="en-US" smtClean="0"/>
              <a:t>12</a:t>
            </a:fld>
            <a:endParaRPr lang="en-US"/>
          </a:p>
        </p:txBody>
      </p:sp>
    </p:spTree>
    <p:extLst>
      <p:ext uri="{BB962C8B-B14F-4D97-AF65-F5344CB8AC3E}">
        <p14:creationId xmlns:p14="http://schemas.microsoft.com/office/powerpoint/2010/main" val="32879569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err="1"/>
              <a:t>Num</a:t>
            </a:r>
            <a:r>
              <a:rPr lang="en-US" b="1" dirty="0"/>
              <a:t> 27:18-20 </a:t>
            </a:r>
            <a:r>
              <a:rPr lang="en-US" dirty="0"/>
              <a:t>(18)  So the LORD said to Moses, "Take Joshua the son of Nun, a man in whom is the Spirit, and lay your hand on him;(19)  and have him stand before </a:t>
            </a:r>
            <a:r>
              <a:rPr lang="en-US" dirty="0" err="1"/>
              <a:t>Eleazar</a:t>
            </a:r>
            <a:r>
              <a:rPr lang="en-US" dirty="0"/>
              <a:t> the priest and before all the congregation, and commission him in their sight.(20)  "You shall put some of your authority on him, in order that all the congregation of the sons of Israel may obey him.</a:t>
            </a:r>
          </a:p>
          <a:p>
            <a:endParaRPr lang="en-US" dirty="0"/>
          </a:p>
          <a:p>
            <a:r>
              <a:rPr lang="en-US" b="1" dirty="0"/>
              <a:t>1Ti 5:22 </a:t>
            </a:r>
            <a:r>
              <a:rPr lang="en-US" dirty="0"/>
              <a:t>(22)  Do not lay hands upon anyone too hastily and thereby share responsibility for the sins of others; keep yourself free from sin.</a:t>
            </a:r>
          </a:p>
        </p:txBody>
      </p:sp>
      <p:sp>
        <p:nvSpPr>
          <p:cNvPr id="4" name="Slide Number Placeholder 3"/>
          <p:cNvSpPr>
            <a:spLocks noGrp="1"/>
          </p:cNvSpPr>
          <p:nvPr>
            <p:ph type="sldNum" sz="quarter" idx="10"/>
          </p:nvPr>
        </p:nvSpPr>
        <p:spPr/>
        <p:txBody>
          <a:bodyPr/>
          <a:lstStyle/>
          <a:p>
            <a:fld id="{88795C52-7B7A-4802-B9E8-E770DBCC515E}" type="slidenum">
              <a:rPr lang="en-US" smtClean="0"/>
              <a:t>13</a:t>
            </a:fld>
            <a:endParaRPr lang="en-US"/>
          </a:p>
        </p:txBody>
      </p:sp>
    </p:spTree>
    <p:extLst>
      <p:ext uri="{BB962C8B-B14F-4D97-AF65-F5344CB8AC3E}">
        <p14:creationId xmlns:p14="http://schemas.microsoft.com/office/powerpoint/2010/main" val="38060771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err="1"/>
              <a:t>Num</a:t>
            </a:r>
            <a:r>
              <a:rPr lang="en-US" b="1" dirty="0"/>
              <a:t> 27:18-20 </a:t>
            </a:r>
            <a:r>
              <a:rPr lang="en-US" dirty="0"/>
              <a:t>(18)  So the LORD said to Moses, "Take Joshua the son of Nun, a man in whom is the Spirit, and lay your hand on him;(19)  and have him stand before </a:t>
            </a:r>
            <a:r>
              <a:rPr lang="en-US" dirty="0" err="1"/>
              <a:t>Eleazar</a:t>
            </a:r>
            <a:r>
              <a:rPr lang="en-US" dirty="0"/>
              <a:t> the priest and before all the congregation, and commission him in their sight.(20)  "You shall put some of your authority on him, in order that all the congregation of the sons of Israel may obey him.</a:t>
            </a:r>
          </a:p>
          <a:p>
            <a:endParaRPr lang="en-US" dirty="0"/>
          </a:p>
          <a:p>
            <a:r>
              <a:rPr lang="en-US" b="1" dirty="0"/>
              <a:t>1Ti 5:22 </a:t>
            </a:r>
            <a:r>
              <a:rPr lang="en-US" dirty="0"/>
              <a:t>(22)  Do not lay hands upon anyone too hastily and thereby share responsibility for the sins of others; keep yourself free from sin.</a:t>
            </a:r>
          </a:p>
        </p:txBody>
      </p:sp>
      <p:sp>
        <p:nvSpPr>
          <p:cNvPr id="4" name="Slide Number Placeholder 3"/>
          <p:cNvSpPr>
            <a:spLocks noGrp="1"/>
          </p:cNvSpPr>
          <p:nvPr>
            <p:ph type="sldNum" sz="quarter" idx="10"/>
          </p:nvPr>
        </p:nvSpPr>
        <p:spPr/>
        <p:txBody>
          <a:bodyPr/>
          <a:lstStyle/>
          <a:p>
            <a:fld id="{88795C52-7B7A-4802-B9E8-E770DBCC515E}" type="slidenum">
              <a:rPr lang="en-US" smtClean="0"/>
              <a:t>14</a:t>
            </a:fld>
            <a:endParaRPr lang="en-US"/>
          </a:p>
        </p:txBody>
      </p:sp>
    </p:spTree>
    <p:extLst>
      <p:ext uri="{BB962C8B-B14F-4D97-AF65-F5344CB8AC3E}">
        <p14:creationId xmlns:p14="http://schemas.microsoft.com/office/powerpoint/2010/main" val="21384152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err="1"/>
              <a:t>Num</a:t>
            </a:r>
            <a:r>
              <a:rPr lang="en-US" b="1" dirty="0"/>
              <a:t> 27:18-20 </a:t>
            </a:r>
            <a:r>
              <a:rPr lang="en-US" dirty="0"/>
              <a:t>(18)  So the LORD said to Moses, "Take Joshua the son of Nun, a man in whom is the Spirit, and lay your hand on him;(19)  and have him stand before </a:t>
            </a:r>
            <a:r>
              <a:rPr lang="en-US" dirty="0" err="1"/>
              <a:t>Eleazar</a:t>
            </a:r>
            <a:r>
              <a:rPr lang="en-US" dirty="0"/>
              <a:t> the priest and before all the congregation, and commission him in their sight.(20)  "You shall put some of your authority on him, in order that all the congregation of the sons of Israel may obey him.</a:t>
            </a:r>
          </a:p>
          <a:p>
            <a:endParaRPr lang="en-US" dirty="0"/>
          </a:p>
          <a:p>
            <a:r>
              <a:rPr lang="en-US" b="1" dirty="0"/>
              <a:t>1Ti 5:22 </a:t>
            </a:r>
            <a:r>
              <a:rPr lang="en-US" dirty="0"/>
              <a:t>(22)  Do not lay hands upon anyone too hastily and thereby share responsibility for the sins of others; keep yourself free from sin.</a:t>
            </a:r>
          </a:p>
        </p:txBody>
      </p:sp>
      <p:sp>
        <p:nvSpPr>
          <p:cNvPr id="4" name="Slide Number Placeholder 3"/>
          <p:cNvSpPr>
            <a:spLocks noGrp="1"/>
          </p:cNvSpPr>
          <p:nvPr>
            <p:ph type="sldNum" sz="quarter" idx="10"/>
          </p:nvPr>
        </p:nvSpPr>
        <p:spPr/>
        <p:txBody>
          <a:bodyPr/>
          <a:lstStyle/>
          <a:p>
            <a:fld id="{88795C52-7B7A-4802-B9E8-E770DBCC515E}" type="slidenum">
              <a:rPr lang="en-US" smtClean="0"/>
              <a:t>3</a:t>
            </a:fld>
            <a:endParaRPr lang="en-US"/>
          </a:p>
        </p:txBody>
      </p:sp>
    </p:spTree>
    <p:extLst>
      <p:ext uri="{BB962C8B-B14F-4D97-AF65-F5344CB8AC3E}">
        <p14:creationId xmlns:p14="http://schemas.microsoft.com/office/powerpoint/2010/main" val="23169551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err="1"/>
              <a:t>Num</a:t>
            </a:r>
            <a:r>
              <a:rPr lang="en-US" b="1" dirty="0"/>
              <a:t> 27:18-20 </a:t>
            </a:r>
            <a:r>
              <a:rPr lang="en-US" dirty="0"/>
              <a:t>(18)  So the LORD said to Moses, "Take Joshua the son of Nun, a man in whom is the Spirit, and lay your hand on him;(19)  and have him stand before </a:t>
            </a:r>
            <a:r>
              <a:rPr lang="en-US" dirty="0" err="1"/>
              <a:t>Eleazar</a:t>
            </a:r>
            <a:r>
              <a:rPr lang="en-US" dirty="0"/>
              <a:t> the priest and before all the congregation, and commission him in their sight.(20)  "You shall put some of your authority on him, in order that all the congregation of the sons of Israel may obey him.</a:t>
            </a:r>
          </a:p>
          <a:p>
            <a:endParaRPr lang="en-US" dirty="0"/>
          </a:p>
          <a:p>
            <a:r>
              <a:rPr lang="en-US" b="1" dirty="0"/>
              <a:t>1Ti 5:22 </a:t>
            </a:r>
            <a:r>
              <a:rPr lang="en-US" dirty="0"/>
              <a:t>(22)  Do not lay hands upon anyone too hastily and thereby share responsibility for the sins of others; keep yourself free from sin.</a:t>
            </a:r>
          </a:p>
        </p:txBody>
      </p:sp>
      <p:sp>
        <p:nvSpPr>
          <p:cNvPr id="4" name="Slide Number Placeholder 3"/>
          <p:cNvSpPr>
            <a:spLocks noGrp="1"/>
          </p:cNvSpPr>
          <p:nvPr>
            <p:ph type="sldNum" sz="quarter" idx="10"/>
          </p:nvPr>
        </p:nvSpPr>
        <p:spPr/>
        <p:txBody>
          <a:bodyPr/>
          <a:lstStyle/>
          <a:p>
            <a:fld id="{88795C52-7B7A-4802-B9E8-E770DBCC515E}" type="slidenum">
              <a:rPr lang="en-US" smtClean="0"/>
              <a:t>4</a:t>
            </a:fld>
            <a:endParaRPr lang="en-US"/>
          </a:p>
        </p:txBody>
      </p:sp>
    </p:spTree>
    <p:extLst>
      <p:ext uri="{BB962C8B-B14F-4D97-AF65-F5344CB8AC3E}">
        <p14:creationId xmlns:p14="http://schemas.microsoft.com/office/powerpoint/2010/main" val="18965416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err="1"/>
              <a:t>Num</a:t>
            </a:r>
            <a:r>
              <a:rPr lang="en-US" b="1" dirty="0"/>
              <a:t> 27:18-20 </a:t>
            </a:r>
            <a:r>
              <a:rPr lang="en-US" dirty="0"/>
              <a:t>(18)  So the LORD said to Moses, "Take Joshua the son of Nun, a man in whom is the Spirit, and lay your hand on him;(19)  and have him stand before </a:t>
            </a:r>
            <a:r>
              <a:rPr lang="en-US" dirty="0" err="1"/>
              <a:t>Eleazar</a:t>
            </a:r>
            <a:r>
              <a:rPr lang="en-US" dirty="0"/>
              <a:t> the priest and before all the congregation, and commission him in their sight.(20)  "You shall put some of your authority on him, in order that all the congregation of the sons of Israel may obey him.</a:t>
            </a:r>
          </a:p>
          <a:p>
            <a:endParaRPr lang="en-US" dirty="0"/>
          </a:p>
          <a:p>
            <a:r>
              <a:rPr lang="en-US" b="1" dirty="0"/>
              <a:t>1Ti 5:22 </a:t>
            </a:r>
            <a:r>
              <a:rPr lang="en-US" dirty="0"/>
              <a:t>(22)  Do not lay hands upon anyone too hastily and thereby share responsibility for the sins of others; keep yourself free from sin.</a:t>
            </a:r>
          </a:p>
        </p:txBody>
      </p:sp>
      <p:sp>
        <p:nvSpPr>
          <p:cNvPr id="4" name="Slide Number Placeholder 3"/>
          <p:cNvSpPr>
            <a:spLocks noGrp="1"/>
          </p:cNvSpPr>
          <p:nvPr>
            <p:ph type="sldNum" sz="quarter" idx="10"/>
          </p:nvPr>
        </p:nvSpPr>
        <p:spPr/>
        <p:txBody>
          <a:bodyPr/>
          <a:lstStyle/>
          <a:p>
            <a:fld id="{88795C52-7B7A-4802-B9E8-E770DBCC515E}" type="slidenum">
              <a:rPr lang="en-US" smtClean="0"/>
              <a:t>5</a:t>
            </a:fld>
            <a:endParaRPr lang="en-US"/>
          </a:p>
        </p:txBody>
      </p:sp>
    </p:spTree>
    <p:extLst>
      <p:ext uri="{BB962C8B-B14F-4D97-AF65-F5344CB8AC3E}">
        <p14:creationId xmlns:p14="http://schemas.microsoft.com/office/powerpoint/2010/main" val="1825408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err="1"/>
              <a:t>Num</a:t>
            </a:r>
            <a:r>
              <a:rPr lang="en-US" b="1" dirty="0"/>
              <a:t> 27:18-20 </a:t>
            </a:r>
            <a:r>
              <a:rPr lang="en-US" dirty="0"/>
              <a:t>(18)  So the LORD said to Moses, "Take Joshua the son of Nun, a man in whom is the Spirit, and lay your hand on him;(19)  and have him stand before </a:t>
            </a:r>
            <a:r>
              <a:rPr lang="en-US" dirty="0" err="1"/>
              <a:t>Eleazar</a:t>
            </a:r>
            <a:r>
              <a:rPr lang="en-US" dirty="0"/>
              <a:t> the priest and before all the congregation, and commission him in their sight.(20)  "You shall put some of your authority on him, in order that all the congregation of the sons of Israel may obey him.</a:t>
            </a:r>
          </a:p>
          <a:p>
            <a:endParaRPr lang="en-US" dirty="0"/>
          </a:p>
          <a:p>
            <a:r>
              <a:rPr lang="en-US" b="1" dirty="0"/>
              <a:t>1Ti 5:22 </a:t>
            </a:r>
            <a:r>
              <a:rPr lang="en-US" dirty="0"/>
              <a:t>(22)  Do not lay hands upon anyone too hastily and thereby share responsibility for the sins of others; keep yourself free from sin.</a:t>
            </a:r>
          </a:p>
        </p:txBody>
      </p:sp>
      <p:sp>
        <p:nvSpPr>
          <p:cNvPr id="4" name="Slide Number Placeholder 3"/>
          <p:cNvSpPr>
            <a:spLocks noGrp="1"/>
          </p:cNvSpPr>
          <p:nvPr>
            <p:ph type="sldNum" sz="quarter" idx="10"/>
          </p:nvPr>
        </p:nvSpPr>
        <p:spPr/>
        <p:txBody>
          <a:bodyPr/>
          <a:lstStyle/>
          <a:p>
            <a:fld id="{88795C52-7B7A-4802-B9E8-E770DBCC515E}" type="slidenum">
              <a:rPr lang="en-US" smtClean="0"/>
              <a:t>6</a:t>
            </a:fld>
            <a:endParaRPr lang="en-US"/>
          </a:p>
        </p:txBody>
      </p:sp>
    </p:spTree>
    <p:extLst>
      <p:ext uri="{BB962C8B-B14F-4D97-AF65-F5344CB8AC3E}">
        <p14:creationId xmlns:p14="http://schemas.microsoft.com/office/powerpoint/2010/main" val="15086394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err="1"/>
              <a:t>Num</a:t>
            </a:r>
            <a:r>
              <a:rPr lang="en-US" b="1" dirty="0"/>
              <a:t> 27:18-20 </a:t>
            </a:r>
            <a:r>
              <a:rPr lang="en-US" dirty="0"/>
              <a:t>(18)  So the LORD said to Moses, "Take Joshua the son of Nun, a man in whom is the Spirit, and lay your hand on him;(19)  and have him stand before </a:t>
            </a:r>
            <a:r>
              <a:rPr lang="en-US" dirty="0" err="1"/>
              <a:t>Eleazar</a:t>
            </a:r>
            <a:r>
              <a:rPr lang="en-US" dirty="0"/>
              <a:t> the priest and before all the congregation, and commission him in their sight.(20)  "You shall put some of your authority on him, in order that all the congregation of the sons of Israel may obey him.</a:t>
            </a:r>
          </a:p>
          <a:p>
            <a:endParaRPr lang="en-US" dirty="0"/>
          </a:p>
          <a:p>
            <a:r>
              <a:rPr lang="en-US" b="1" dirty="0"/>
              <a:t>1Ti 5:22 </a:t>
            </a:r>
            <a:r>
              <a:rPr lang="en-US" dirty="0"/>
              <a:t>(22)  Do not lay hands upon anyone too hastily and thereby share responsibility for the sins of others; keep yourself free from sin.</a:t>
            </a:r>
          </a:p>
        </p:txBody>
      </p:sp>
      <p:sp>
        <p:nvSpPr>
          <p:cNvPr id="4" name="Slide Number Placeholder 3"/>
          <p:cNvSpPr>
            <a:spLocks noGrp="1"/>
          </p:cNvSpPr>
          <p:nvPr>
            <p:ph type="sldNum" sz="quarter" idx="10"/>
          </p:nvPr>
        </p:nvSpPr>
        <p:spPr/>
        <p:txBody>
          <a:bodyPr/>
          <a:lstStyle/>
          <a:p>
            <a:fld id="{88795C52-7B7A-4802-B9E8-E770DBCC515E}" type="slidenum">
              <a:rPr lang="en-US" smtClean="0"/>
              <a:t>7</a:t>
            </a:fld>
            <a:endParaRPr lang="en-US"/>
          </a:p>
        </p:txBody>
      </p:sp>
    </p:spTree>
    <p:extLst>
      <p:ext uri="{BB962C8B-B14F-4D97-AF65-F5344CB8AC3E}">
        <p14:creationId xmlns:p14="http://schemas.microsoft.com/office/powerpoint/2010/main" val="22747248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err="1"/>
              <a:t>Num</a:t>
            </a:r>
            <a:r>
              <a:rPr lang="en-US" b="1" dirty="0"/>
              <a:t> 27:18-20 </a:t>
            </a:r>
            <a:r>
              <a:rPr lang="en-US" dirty="0"/>
              <a:t>(18)  So the LORD said to Moses, "Take Joshua the son of Nun, a man in whom is the Spirit, and lay your hand on him;(19)  and have him stand before </a:t>
            </a:r>
            <a:r>
              <a:rPr lang="en-US" dirty="0" err="1"/>
              <a:t>Eleazar</a:t>
            </a:r>
            <a:r>
              <a:rPr lang="en-US" dirty="0"/>
              <a:t> the priest and before all the congregation, and commission him in their sight.(20)  "You shall put some of your authority on him, in order that all the congregation of the sons of Israel may obey him.</a:t>
            </a:r>
          </a:p>
          <a:p>
            <a:endParaRPr lang="en-US" dirty="0"/>
          </a:p>
          <a:p>
            <a:r>
              <a:rPr lang="en-US" b="1" dirty="0"/>
              <a:t>1Ti 5:22 </a:t>
            </a:r>
            <a:r>
              <a:rPr lang="en-US" dirty="0"/>
              <a:t>(22)  Do not lay hands upon anyone too hastily and thereby share responsibility for the sins of others; keep yourself free from sin.</a:t>
            </a:r>
          </a:p>
        </p:txBody>
      </p:sp>
      <p:sp>
        <p:nvSpPr>
          <p:cNvPr id="4" name="Slide Number Placeholder 3"/>
          <p:cNvSpPr>
            <a:spLocks noGrp="1"/>
          </p:cNvSpPr>
          <p:nvPr>
            <p:ph type="sldNum" sz="quarter" idx="10"/>
          </p:nvPr>
        </p:nvSpPr>
        <p:spPr/>
        <p:txBody>
          <a:bodyPr/>
          <a:lstStyle/>
          <a:p>
            <a:fld id="{88795C52-7B7A-4802-B9E8-E770DBCC515E}" type="slidenum">
              <a:rPr lang="en-US" smtClean="0"/>
              <a:t>8</a:t>
            </a:fld>
            <a:endParaRPr lang="en-US"/>
          </a:p>
        </p:txBody>
      </p:sp>
    </p:spTree>
    <p:extLst>
      <p:ext uri="{BB962C8B-B14F-4D97-AF65-F5344CB8AC3E}">
        <p14:creationId xmlns:p14="http://schemas.microsoft.com/office/powerpoint/2010/main" val="34504314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err="1"/>
              <a:t>Num</a:t>
            </a:r>
            <a:r>
              <a:rPr lang="en-US" b="1" dirty="0"/>
              <a:t> 27:18-20 </a:t>
            </a:r>
            <a:r>
              <a:rPr lang="en-US" dirty="0"/>
              <a:t>(18)  So the LORD said to Moses, "Take Joshua the son of Nun, a man in whom is the Spirit, and lay your hand on him;(19)  and have him stand before </a:t>
            </a:r>
            <a:r>
              <a:rPr lang="en-US" dirty="0" err="1"/>
              <a:t>Eleazar</a:t>
            </a:r>
            <a:r>
              <a:rPr lang="en-US" dirty="0"/>
              <a:t> the priest and before all the congregation, and commission him in their sight.(20)  "You shall put some of your authority on him, in order that all the congregation of the sons of Israel may obey him.</a:t>
            </a:r>
          </a:p>
          <a:p>
            <a:endParaRPr lang="en-US" dirty="0"/>
          </a:p>
          <a:p>
            <a:r>
              <a:rPr lang="en-US" b="1" dirty="0"/>
              <a:t>1Ti 5:22 </a:t>
            </a:r>
            <a:r>
              <a:rPr lang="en-US" dirty="0"/>
              <a:t>(22)  Do not lay hands upon anyone too hastily and thereby share responsibility for the sins of others; keep yourself free from sin.</a:t>
            </a:r>
          </a:p>
        </p:txBody>
      </p:sp>
      <p:sp>
        <p:nvSpPr>
          <p:cNvPr id="4" name="Slide Number Placeholder 3"/>
          <p:cNvSpPr>
            <a:spLocks noGrp="1"/>
          </p:cNvSpPr>
          <p:nvPr>
            <p:ph type="sldNum" sz="quarter" idx="10"/>
          </p:nvPr>
        </p:nvSpPr>
        <p:spPr/>
        <p:txBody>
          <a:bodyPr/>
          <a:lstStyle/>
          <a:p>
            <a:fld id="{88795C52-7B7A-4802-B9E8-E770DBCC515E}" type="slidenum">
              <a:rPr lang="en-US" smtClean="0"/>
              <a:t>9</a:t>
            </a:fld>
            <a:endParaRPr lang="en-US"/>
          </a:p>
        </p:txBody>
      </p:sp>
    </p:spTree>
    <p:extLst>
      <p:ext uri="{BB962C8B-B14F-4D97-AF65-F5344CB8AC3E}">
        <p14:creationId xmlns:p14="http://schemas.microsoft.com/office/powerpoint/2010/main" val="21446572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err="1"/>
              <a:t>Num</a:t>
            </a:r>
            <a:r>
              <a:rPr lang="en-US" b="1" dirty="0"/>
              <a:t> 27:18-20 </a:t>
            </a:r>
            <a:r>
              <a:rPr lang="en-US" dirty="0"/>
              <a:t>(18)  So the LORD said to Moses, "Take Joshua the son of Nun, a man in whom is the Spirit, and lay your hand on him;(19)  and have him stand before </a:t>
            </a:r>
            <a:r>
              <a:rPr lang="en-US" dirty="0" err="1"/>
              <a:t>Eleazar</a:t>
            </a:r>
            <a:r>
              <a:rPr lang="en-US" dirty="0"/>
              <a:t> the priest and before all the congregation, and commission him in their sight.(20)  "You shall put some of your authority on him, in order that all the congregation of the sons of Israel may obey him.</a:t>
            </a:r>
          </a:p>
          <a:p>
            <a:endParaRPr lang="en-US" dirty="0"/>
          </a:p>
          <a:p>
            <a:r>
              <a:rPr lang="en-US" b="1" dirty="0"/>
              <a:t>1Ti 5:22 </a:t>
            </a:r>
            <a:r>
              <a:rPr lang="en-US" dirty="0"/>
              <a:t>(22)  Do not lay hands upon anyone too hastily and thereby share responsibility for the sins of others; keep yourself free from sin.</a:t>
            </a:r>
          </a:p>
        </p:txBody>
      </p:sp>
      <p:sp>
        <p:nvSpPr>
          <p:cNvPr id="4" name="Slide Number Placeholder 3"/>
          <p:cNvSpPr>
            <a:spLocks noGrp="1"/>
          </p:cNvSpPr>
          <p:nvPr>
            <p:ph type="sldNum" sz="quarter" idx="10"/>
          </p:nvPr>
        </p:nvSpPr>
        <p:spPr/>
        <p:txBody>
          <a:bodyPr/>
          <a:lstStyle/>
          <a:p>
            <a:fld id="{88795C52-7B7A-4802-B9E8-E770DBCC515E}" type="slidenum">
              <a:rPr lang="en-US" smtClean="0"/>
              <a:t>10</a:t>
            </a:fld>
            <a:endParaRPr lang="en-US"/>
          </a:p>
        </p:txBody>
      </p:sp>
    </p:spTree>
    <p:extLst>
      <p:ext uri="{BB962C8B-B14F-4D97-AF65-F5344CB8AC3E}">
        <p14:creationId xmlns:p14="http://schemas.microsoft.com/office/powerpoint/2010/main" val="11806421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C593B68-774B-4A35-B4D4-6DCBAAEB3464}" type="datetimeFigureOut">
              <a:rPr lang="en-US" smtClean="0"/>
              <a:t>5/5/2018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66FAD7-9D1C-4F71-B261-D315535ED196}" type="slidenum">
              <a:rPr lang="en-US" smtClean="0"/>
              <a:t>‹#›</a:t>
            </a:fld>
            <a:endParaRPr lang="en-US"/>
          </a:p>
        </p:txBody>
      </p:sp>
    </p:spTree>
    <p:extLst>
      <p:ext uri="{BB962C8B-B14F-4D97-AF65-F5344CB8AC3E}">
        <p14:creationId xmlns:p14="http://schemas.microsoft.com/office/powerpoint/2010/main" val="5515963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C593B68-774B-4A35-B4D4-6DCBAAEB3464}" type="datetimeFigureOut">
              <a:rPr lang="en-US" smtClean="0"/>
              <a:t>5/5/2018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66FAD7-9D1C-4F71-B261-D315535ED196}" type="slidenum">
              <a:rPr lang="en-US" smtClean="0"/>
              <a:t>‹#›</a:t>
            </a:fld>
            <a:endParaRPr lang="en-US"/>
          </a:p>
        </p:txBody>
      </p:sp>
    </p:spTree>
    <p:extLst>
      <p:ext uri="{BB962C8B-B14F-4D97-AF65-F5344CB8AC3E}">
        <p14:creationId xmlns:p14="http://schemas.microsoft.com/office/powerpoint/2010/main" val="12625422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C593B68-774B-4A35-B4D4-6DCBAAEB3464}" type="datetimeFigureOut">
              <a:rPr lang="en-US" smtClean="0"/>
              <a:t>5/5/2018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66FAD7-9D1C-4F71-B261-D315535ED196}" type="slidenum">
              <a:rPr lang="en-US" smtClean="0"/>
              <a:t>‹#›</a:t>
            </a:fld>
            <a:endParaRPr lang="en-US"/>
          </a:p>
        </p:txBody>
      </p:sp>
    </p:spTree>
    <p:extLst>
      <p:ext uri="{BB962C8B-B14F-4D97-AF65-F5344CB8AC3E}">
        <p14:creationId xmlns:p14="http://schemas.microsoft.com/office/powerpoint/2010/main" val="8156706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C593B68-774B-4A35-B4D4-6DCBAAEB3464}" type="datetimeFigureOut">
              <a:rPr lang="en-US" smtClean="0"/>
              <a:t>5/5/2018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66FAD7-9D1C-4F71-B261-D315535ED196}" type="slidenum">
              <a:rPr lang="en-US" smtClean="0"/>
              <a:t>‹#›</a:t>
            </a:fld>
            <a:endParaRPr lang="en-US"/>
          </a:p>
        </p:txBody>
      </p:sp>
    </p:spTree>
    <p:extLst>
      <p:ext uri="{BB962C8B-B14F-4D97-AF65-F5344CB8AC3E}">
        <p14:creationId xmlns:p14="http://schemas.microsoft.com/office/powerpoint/2010/main" val="15844652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C593B68-774B-4A35-B4D4-6DCBAAEB3464}" type="datetimeFigureOut">
              <a:rPr lang="en-US" smtClean="0"/>
              <a:t>5/5/2018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66FAD7-9D1C-4F71-B261-D315535ED196}" type="slidenum">
              <a:rPr lang="en-US" smtClean="0"/>
              <a:t>‹#›</a:t>
            </a:fld>
            <a:endParaRPr lang="en-US"/>
          </a:p>
        </p:txBody>
      </p:sp>
    </p:spTree>
    <p:extLst>
      <p:ext uri="{BB962C8B-B14F-4D97-AF65-F5344CB8AC3E}">
        <p14:creationId xmlns:p14="http://schemas.microsoft.com/office/powerpoint/2010/main" val="28108497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C593B68-774B-4A35-B4D4-6DCBAAEB3464}" type="datetimeFigureOut">
              <a:rPr lang="en-US" smtClean="0"/>
              <a:t>5/5/2018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66FAD7-9D1C-4F71-B261-D315535ED196}" type="slidenum">
              <a:rPr lang="en-US" smtClean="0"/>
              <a:t>‹#›</a:t>
            </a:fld>
            <a:endParaRPr lang="en-US"/>
          </a:p>
        </p:txBody>
      </p:sp>
    </p:spTree>
    <p:extLst>
      <p:ext uri="{BB962C8B-B14F-4D97-AF65-F5344CB8AC3E}">
        <p14:creationId xmlns:p14="http://schemas.microsoft.com/office/powerpoint/2010/main" val="454582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C593B68-774B-4A35-B4D4-6DCBAAEB3464}" type="datetimeFigureOut">
              <a:rPr lang="en-US" smtClean="0"/>
              <a:t>5/5/2018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766FAD7-9D1C-4F71-B261-D315535ED196}" type="slidenum">
              <a:rPr lang="en-US" smtClean="0"/>
              <a:t>‹#›</a:t>
            </a:fld>
            <a:endParaRPr lang="en-US"/>
          </a:p>
        </p:txBody>
      </p:sp>
    </p:spTree>
    <p:extLst>
      <p:ext uri="{BB962C8B-B14F-4D97-AF65-F5344CB8AC3E}">
        <p14:creationId xmlns:p14="http://schemas.microsoft.com/office/powerpoint/2010/main" val="33340105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C593B68-774B-4A35-B4D4-6DCBAAEB3464}" type="datetimeFigureOut">
              <a:rPr lang="en-US" smtClean="0"/>
              <a:t>5/5/2018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766FAD7-9D1C-4F71-B261-D315535ED196}" type="slidenum">
              <a:rPr lang="en-US" smtClean="0"/>
              <a:t>‹#›</a:t>
            </a:fld>
            <a:endParaRPr lang="en-US"/>
          </a:p>
        </p:txBody>
      </p:sp>
    </p:spTree>
    <p:extLst>
      <p:ext uri="{BB962C8B-B14F-4D97-AF65-F5344CB8AC3E}">
        <p14:creationId xmlns:p14="http://schemas.microsoft.com/office/powerpoint/2010/main" val="40496544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593B68-774B-4A35-B4D4-6DCBAAEB3464}" type="datetimeFigureOut">
              <a:rPr lang="en-US" smtClean="0"/>
              <a:t>5/5/2018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766FAD7-9D1C-4F71-B261-D315535ED196}" type="slidenum">
              <a:rPr lang="en-US" smtClean="0"/>
              <a:t>‹#›</a:t>
            </a:fld>
            <a:endParaRPr lang="en-US"/>
          </a:p>
        </p:txBody>
      </p:sp>
    </p:spTree>
    <p:extLst>
      <p:ext uri="{BB962C8B-B14F-4D97-AF65-F5344CB8AC3E}">
        <p14:creationId xmlns:p14="http://schemas.microsoft.com/office/powerpoint/2010/main" val="25355066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C593B68-774B-4A35-B4D4-6DCBAAEB3464}" type="datetimeFigureOut">
              <a:rPr lang="en-US" smtClean="0"/>
              <a:t>5/5/2018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66FAD7-9D1C-4F71-B261-D315535ED196}" type="slidenum">
              <a:rPr lang="en-US" smtClean="0"/>
              <a:t>‹#›</a:t>
            </a:fld>
            <a:endParaRPr lang="en-US"/>
          </a:p>
        </p:txBody>
      </p:sp>
    </p:spTree>
    <p:extLst>
      <p:ext uri="{BB962C8B-B14F-4D97-AF65-F5344CB8AC3E}">
        <p14:creationId xmlns:p14="http://schemas.microsoft.com/office/powerpoint/2010/main" val="40399586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C593B68-774B-4A35-B4D4-6DCBAAEB3464}" type="datetimeFigureOut">
              <a:rPr lang="en-US" smtClean="0"/>
              <a:t>5/5/2018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66FAD7-9D1C-4F71-B261-D315535ED196}" type="slidenum">
              <a:rPr lang="en-US" smtClean="0"/>
              <a:t>‹#›</a:t>
            </a:fld>
            <a:endParaRPr lang="en-US"/>
          </a:p>
        </p:txBody>
      </p:sp>
    </p:spTree>
    <p:extLst>
      <p:ext uri="{BB962C8B-B14F-4D97-AF65-F5344CB8AC3E}">
        <p14:creationId xmlns:p14="http://schemas.microsoft.com/office/powerpoint/2010/main" val="17439802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593B68-774B-4A35-B4D4-6DCBAAEB3464}" type="datetimeFigureOut">
              <a:rPr lang="en-US" smtClean="0"/>
              <a:t>5/5/2018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66FAD7-9D1C-4F71-B261-D315535ED196}" type="slidenum">
              <a:rPr lang="en-US" smtClean="0"/>
              <a:t>‹#›</a:t>
            </a:fld>
            <a:endParaRPr lang="en-US"/>
          </a:p>
        </p:txBody>
      </p:sp>
    </p:spTree>
    <p:extLst>
      <p:ext uri="{BB962C8B-B14F-4D97-AF65-F5344CB8AC3E}">
        <p14:creationId xmlns:p14="http://schemas.microsoft.com/office/powerpoint/2010/main" val="13335029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3000" r="-6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0773454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3000" t="-2000" r="-2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E3A114-0220-4592-91A3-27DCD19DBFF6}"/>
              </a:ext>
            </a:extLst>
          </p:cNvPr>
          <p:cNvSpPr>
            <a:spLocks noGrp="1"/>
          </p:cNvSpPr>
          <p:nvPr>
            <p:ph type="title"/>
          </p:nvPr>
        </p:nvSpPr>
        <p:spPr>
          <a:xfrm>
            <a:off x="77506" y="275453"/>
            <a:ext cx="8605908" cy="984388"/>
          </a:xfrm>
        </p:spPr>
        <p:txBody>
          <a:bodyPr>
            <a:noAutofit/>
          </a:bodyPr>
          <a:lstStyle/>
          <a:p>
            <a:r>
              <a:rPr lang="en-US" sz="4000" dirty="0">
                <a:solidFill>
                  <a:schemeClr val="bg1"/>
                </a:solidFill>
                <a:effectLst>
                  <a:outerShdw blurRad="38100" dist="38100" dir="2700000" algn="tl">
                    <a:srgbClr val="000000">
                      <a:alpha val="43137"/>
                    </a:srgbClr>
                  </a:outerShdw>
                </a:effectLst>
                <a:latin typeface="Franklin Gothic Heavy" panose="020B0903020102020204" pitchFamily="34" charset="0"/>
              </a:rPr>
              <a:t>Paul’s Second Missionary Journey</a:t>
            </a:r>
          </a:p>
        </p:txBody>
      </p:sp>
      <p:sp>
        <p:nvSpPr>
          <p:cNvPr id="3" name="Content Placeholder 2">
            <a:extLst>
              <a:ext uri="{FF2B5EF4-FFF2-40B4-BE49-F238E27FC236}">
                <a16:creationId xmlns:a16="http://schemas.microsoft.com/office/drawing/2014/main" id="{C0294E2E-481F-4F76-98D8-B4D2803E059C}"/>
              </a:ext>
            </a:extLst>
          </p:cNvPr>
          <p:cNvSpPr>
            <a:spLocks noGrp="1"/>
          </p:cNvSpPr>
          <p:nvPr>
            <p:ph idx="1"/>
          </p:nvPr>
        </p:nvSpPr>
        <p:spPr>
          <a:xfrm>
            <a:off x="131693" y="1571413"/>
            <a:ext cx="8856520" cy="5153375"/>
          </a:xfrm>
        </p:spPr>
        <p:txBody>
          <a:bodyPr>
            <a:noAutofit/>
          </a:bodyPr>
          <a:lstStyle/>
          <a:p>
            <a:pPr marL="0" indent="0">
              <a:spcBef>
                <a:spcPts val="0"/>
              </a:spcBef>
              <a:buNone/>
            </a:pPr>
            <a:r>
              <a:rPr lang="en-US" b="1" dirty="0">
                <a:latin typeface="Franklin Gothic Book" panose="020B0503020102020204" pitchFamily="34" charset="0"/>
              </a:rPr>
              <a:t>IN ATHENS 17:16-34</a:t>
            </a:r>
          </a:p>
          <a:p>
            <a:pPr marL="0" indent="0">
              <a:spcBef>
                <a:spcPts val="0"/>
              </a:spcBef>
              <a:buNone/>
            </a:pPr>
            <a:r>
              <a:rPr lang="en-US" sz="2400" dirty="0">
                <a:latin typeface="Franklin Gothic Book" panose="020B0503020102020204" pitchFamily="34" charset="0"/>
              </a:rPr>
              <a:t>      1. Paul sends for Silas and Timothy - Ac 17:15</a:t>
            </a:r>
          </a:p>
          <a:p>
            <a:pPr marL="0" indent="0">
              <a:spcBef>
                <a:spcPts val="0"/>
              </a:spcBef>
              <a:buNone/>
            </a:pPr>
            <a:r>
              <a:rPr lang="en-US" sz="2400" dirty="0">
                <a:latin typeface="Franklin Gothic Book" panose="020B0503020102020204" pitchFamily="34" charset="0"/>
              </a:rPr>
              <a:t>      2. Moved by the idolatry, Paul disputes with both Jews and</a:t>
            </a:r>
          </a:p>
          <a:p>
            <a:pPr marL="0" indent="0">
              <a:spcBef>
                <a:spcPts val="0"/>
              </a:spcBef>
              <a:buNone/>
            </a:pPr>
            <a:r>
              <a:rPr lang="en-US" sz="2400" dirty="0">
                <a:latin typeface="Franklin Gothic Book" panose="020B0503020102020204" pitchFamily="34" charset="0"/>
              </a:rPr>
              <a:t>          Greeks - Ac 17:16-17</a:t>
            </a:r>
          </a:p>
          <a:p>
            <a:pPr marL="0" indent="0">
              <a:spcBef>
                <a:spcPts val="0"/>
              </a:spcBef>
              <a:buNone/>
            </a:pPr>
            <a:r>
              <a:rPr lang="en-US" sz="2400" dirty="0">
                <a:latin typeface="Franklin Gothic Book" panose="020B0503020102020204" pitchFamily="34" charset="0"/>
              </a:rPr>
              <a:t>         a. In the synagogue with Jews and other devout persons</a:t>
            </a:r>
          </a:p>
          <a:p>
            <a:pPr marL="0" indent="0">
              <a:spcBef>
                <a:spcPts val="0"/>
              </a:spcBef>
              <a:buNone/>
            </a:pPr>
            <a:r>
              <a:rPr lang="en-US" sz="2400" dirty="0">
                <a:latin typeface="Franklin Gothic Book" panose="020B0503020102020204" pitchFamily="34" charset="0"/>
              </a:rPr>
              <a:t>         b. In the market place daily</a:t>
            </a:r>
          </a:p>
          <a:p>
            <a:pPr marL="0" indent="0">
              <a:spcBef>
                <a:spcPts val="0"/>
              </a:spcBef>
              <a:buNone/>
            </a:pPr>
            <a:r>
              <a:rPr lang="en-US" sz="2400" dirty="0">
                <a:latin typeface="Franklin Gothic Book" panose="020B0503020102020204" pitchFamily="34" charset="0"/>
              </a:rPr>
              <a:t>      3. Invited by the Epicurean and Stoic to speak at the Areopagus </a:t>
            </a:r>
          </a:p>
          <a:p>
            <a:pPr marL="0" indent="0">
              <a:spcBef>
                <a:spcPts val="0"/>
              </a:spcBef>
              <a:buNone/>
            </a:pPr>
            <a:r>
              <a:rPr lang="en-US" sz="2400" dirty="0">
                <a:latin typeface="Franklin Gothic Book" panose="020B0503020102020204" pitchFamily="34" charset="0"/>
              </a:rPr>
              <a:t>         - Ac 17:18-21</a:t>
            </a:r>
          </a:p>
          <a:p>
            <a:pPr marL="0" indent="0">
              <a:spcBef>
                <a:spcPts val="0"/>
              </a:spcBef>
              <a:buNone/>
            </a:pPr>
            <a:r>
              <a:rPr lang="en-US" sz="2400" dirty="0">
                <a:latin typeface="Franklin Gothic Book" panose="020B0503020102020204" pitchFamily="34" charset="0"/>
              </a:rPr>
              <a:t>      4. Paul's sermon on "The Unknown God" - Ac 17:22-34</a:t>
            </a:r>
          </a:p>
          <a:p>
            <a:pPr marL="0" indent="0">
              <a:spcBef>
                <a:spcPts val="0"/>
              </a:spcBef>
              <a:buNone/>
            </a:pPr>
            <a:r>
              <a:rPr lang="en-US" sz="2400" dirty="0">
                <a:latin typeface="Franklin Gothic Book" panose="020B0503020102020204" pitchFamily="34" charset="0"/>
              </a:rPr>
              <a:t>      5. At some point, Timothy is sent back to Thessalonica to</a:t>
            </a:r>
          </a:p>
          <a:p>
            <a:pPr marL="0" indent="0">
              <a:spcBef>
                <a:spcPts val="0"/>
              </a:spcBef>
              <a:buNone/>
            </a:pPr>
            <a:r>
              <a:rPr lang="en-US" sz="2400" dirty="0">
                <a:latin typeface="Franklin Gothic Book" panose="020B0503020102020204" pitchFamily="34" charset="0"/>
              </a:rPr>
              <a:t>          encourage the brethren - 1 Th 3:1-2</a:t>
            </a:r>
          </a:p>
        </p:txBody>
      </p:sp>
    </p:spTree>
    <p:extLst>
      <p:ext uri="{BB962C8B-B14F-4D97-AF65-F5344CB8AC3E}">
        <p14:creationId xmlns:p14="http://schemas.microsoft.com/office/powerpoint/2010/main" val="9106548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4" presetID="42" presetClass="entr" presetSubtype="0" fill="hold" grpId="0" nodeType="with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fade">
                                      <p:cBhvr>
                                        <p:cTn id="36" dur="1000"/>
                                        <p:tgtEl>
                                          <p:spTgt spid="3">
                                            <p:txEl>
                                              <p:pRg st="5" end="5"/>
                                            </p:txEl>
                                          </p:spTgt>
                                        </p:tgtEl>
                                      </p:cBhvr>
                                    </p:animEffect>
                                    <p:anim calcmode="lin" valueType="num">
                                      <p:cBhvr>
                                        <p:cTn id="3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Effect transition="in" filter="fade">
                                      <p:cBhvr>
                                        <p:cTn id="43" dur="1000"/>
                                        <p:tgtEl>
                                          <p:spTgt spid="3">
                                            <p:txEl>
                                              <p:pRg st="6" end="6"/>
                                            </p:txEl>
                                          </p:spTgt>
                                        </p:tgtEl>
                                      </p:cBhvr>
                                    </p:animEffect>
                                    <p:anim calcmode="lin" valueType="num">
                                      <p:cBhvr>
                                        <p:cTn id="44"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6" end="6"/>
                                            </p:txEl>
                                          </p:spTgt>
                                        </p:tgtEl>
                                        <p:attrNameLst>
                                          <p:attrName>ppt_y</p:attrName>
                                        </p:attrNameLst>
                                      </p:cBhvr>
                                      <p:tavLst>
                                        <p:tav tm="0">
                                          <p:val>
                                            <p:strVal val="#ppt_y+.1"/>
                                          </p:val>
                                        </p:tav>
                                        <p:tav tm="100000">
                                          <p:val>
                                            <p:strVal val="#ppt_y"/>
                                          </p:val>
                                        </p:tav>
                                      </p:tavLst>
                                    </p:anim>
                                  </p:childTnLst>
                                </p:cTn>
                              </p:par>
                              <p:par>
                                <p:cTn id="46" presetID="42" presetClass="entr" presetSubtype="0" fill="hold" grpId="0" nodeType="withEffect">
                                  <p:stCondLst>
                                    <p:cond delay="0"/>
                                  </p:stCondLst>
                                  <p:childTnLst>
                                    <p:set>
                                      <p:cBhvr>
                                        <p:cTn id="47" dur="1" fill="hold">
                                          <p:stCondLst>
                                            <p:cond delay="0"/>
                                          </p:stCondLst>
                                        </p:cTn>
                                        <p:tgtEl>
                                          <p:spTgt spid="3">
                                            <p:txEl>
                                              <p:pRg st="7" end="7"/>
                                            </p:txEl>
                                          </p:spTgt>
                                        </p:tgtEl>
                                        <p:attrNameLst>
                                          <p:attrName>style.visibility</p:attrName>
                                        </p:attrNameLst>
                                      </p:cBhvr>
                                      <p:to>
                                        <p:strVal val="visible"/>
                                      </p:to>
                                    </p:set>
                                    <p:animEffect transition="in" filter="fade">
                                      <p:cBhvr>
                                        <p:cTn id="48" dur="1000"/>
                                        <p:tgtEl>
                                          <p:spTgt spid="3">
                                            <p:txEl>
                                              <p:pRg st="7" end="7"/>
                                            </p:txEl>
                                          </p:spTgt>
                                        </p:tgtEl>
                                      </p:cBhvr>
                                    </p:animEffect>
                                    <p:anim calcmode="lin" valueType="num">
                                      <p:cBhvr>
                                        <p:cTn id="49"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Effect transition="in" filter="fade">
                                      <p:cBhvr>
                                        <p:cTn id="55" dur="1000"/>
                                        <p:tgtEl>
                                          <p:spTgt spid="3">
                                            <p:txEl>
                                              <p:pRg st="8" end="8"/>
                                            </p:txEl>
                                          </p:spTgt>
                                        </p:tgtEl>
                                      </p:cBhvr>
                                    </p:animEffect>
                                    <p:anim calcmode="lin" valueType="num">
                                      <p:cBhvr>
                                        <p:cTn id="56"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7"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42" presetClass="entr" presetSubtype="0" fill="hold" grpId="0" nodeType="clickEffect">
                                  <p:stCondLst>
                                    <p:cond delay="0"/>
                                  </p:stCondLst>
                                  <p:childTnLst>
                                    <p:set>
                                      <p:cBhvr>
                                        <p:cTn id="61" dur="1" fill="hold">
                                          <p:stCondLst>
                                            <p:cond delay="0"/>
                                          </p:stCondLst>
                                        </p:cTn>
                                        <p:tgtEl>
                                          <p:spTgt spid="3">
                                            <p:txEl>
                                              <p:pRg st="9" end="9"/>
                                            </p:txEl>
                                          </p:spTgt>
                                        </p:tgtEl>
                                        <p:attrNameLst>
                                          <p:attrName>style.visibility</p:attrName>
                                        </p:attrNameLst>
                                      </p:cBhvr>
                                      <p:to>
                                        <p:strVal val="visible"/>
                                      </p:to>
                                    </p:set>
                                    <p:animEffect transition="in" filter="fade">
                                      <p:cBhvr>
                                        <p:cTn id="62" dur="1000"/>
                                        <p:tgtEl>
                                          <p:spTgt spid="3">
                                            <p:txEl>
                                              <p:pRg st="9" end="9"/>
                                            </p:txEl>
                                          </p:spTgt>
                                        </p:tgtEl>
                                      </p:cBhvr>
                                    </p:animEffect>
                                    <p:anim calcmode="lin" valueType="num">
                                      <p:cBhvr>
                                        <p:cTn id="63"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64" dur="1000" fill="hold"/>
                                        <p:tgtEl>
                                          <p:spTgt spid="3">
                                            <p:txEl>
                                              <p:pRg st="9" end="9"/>
                                            </p:txEl>
                                          </p:spTgt>
                                        </p:tgtEl>
                                        <p:attrNameLst>
                                          <p:attrName>ppt_y</p:attrName>
                                        </p:attrNameLst>
                                      </p:cBhvr>
                                      <p:tavLst>
                                        <p:tav tm="0">
                                          <p:val>
                                            <p:strVal val="#ppt_y+.1"/>
                                          </p:val>
                                        </p:tav>
                                        <p:tav tm="100000">
                                          <p:val>
                                            <p:strVal val="#ppt_y"/>
                                          </p:val>
                                        </p:tav>
                                      </p:tavLst>
                                    </p:anim>
                                  </p:childTnLst>
                                </p:cTn>
                              </p:par>
                              <p:par>
                                <p:cTn id="65" presetID="42" presetClass="entr" presetSubtype="0" fill="hold" grpId="0" nodeType="with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Effect transition="in" filter="fade">
                                      <p:cBhvr>
                                        <p:cTn id="67" dur="1000"/>
                                        <p:tgtEl>
                                          <p:spTgt spid="3">
                                            <p:txEl>
                                              <p:pRg st="10" end="10"/>
                                            </p:txEl>
                                          </p:spTgt>
                                        </p:tgtEl>
                                      </p:cBhvr>
                                    </p:animEffect>
                                    <p:anim calcmode="lin" valueType="num">
                                      <p:cBhvr>
                                        <p:cTn id="68"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69"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3000" t="-2000" r="-2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E3A114-0220-4592-91A3-27DCD19DBFF6}"/>
              </a:ext>
            </a:extLst>
          </p:cNvPr>
          <p:cNvSpPr>
            <a:spLocks noGrp="1"/>
          </p:cNvSpPr>
          <p:nvPr>
            <p:ph type="title"/>
          </p:nvPr>
        </p:nvSpPr>
        <p:spPr>
          <a:xfrm>
            <a:off x="77506" y="275453"/>
            <a:ext cx="8605908" cy="984388"/>
          </a:xfrm>
        </p:spPr>
        <p:txBody>
          <a:bodyPr>
            <a:noAutofit/>
          </a:bodyPr>
          <a:lstStyle/>
          <a:p>
            <a:r>
              <a:rPr lang="en-US" sz="4000" dirty="0">
                <a:solidFill>
                  <a:schemeClr val="bg1"/>
                </a:solidFill>
                <a:effectLst>
                  <a:outerShdw blurRad="38100" dist="38100" dir="2700000" algn="tl">
                    <a:srgbClr val="000000">
                      <a:alpha val="43137"/>
                    </a:srgbClr>
                  </a:outerShdw>
                </a:effectLst>
                <a:latin typeface="Franklin Gothic Heavy" panose="020B0903020102020204" pitchFamily="34" charset="0"/>
              </a:rPr>
              <a:t>Paul’s Second Missionary Journey</a:t>
            </a:r>
          </a:p>
        </p:txBody>
      </p:sp>
      <p:sp>
        <p:nvSpPr>
          <p:cNvPr id="3" name="Content Placeholder 2">
            <a:extLst>
              <a:ext uri="{FF2B5EF4-FFF2-40B4-BE49-F238E27FC236}">
                <a16:creationId xmlns:a16="http://schemas.microsoft.com/office/drawing/2014/main" id="{C0294E2E-481F-4F76-98D8-B4D2803E059C}"/>
              </a:ext>
            </a:extLst>
          </p:cNvPr>
          <p:cNvSpPr>
            <a:spLocks noGrp="1"/>
          </p:cNvSpPr>
          <p:nvPr>
            <p:ph idx="1"/>
          </p:nvPr>
        </p:nvSpPr>
        <p:spPr>
          <a:xfrm>
            <a:off x="131693" y="1571413"/>
            <a:ext cx="8856520" cy="5153375"/>
          </a:xfrm>
        </p:spPr>
        <p:txBody>
          <a:bodyPr>
            <a:noAutofit/>
          </a:bodyPr>
          <a:lstStyle/>
          <a:p>
            <a:pPr marL="0" indent="0">
              <a:spcBef>
                <a:spcPts val="0"/>
              </a:spcBef>
              <a:buNone/>
            </a:pPr>
            <a:r>
              <a:rPr lang="en-US" dirty="0">
                <a:latin typeface="Franklin Gothic Book" panose="020B0503020102020204" pitchFamily="34" charset="0"/>
              </a:rPr>
              <a:t>IN CORINTH 18:1-17</a:t>
            </a:r>
          </a:p>
          <a:p>
            <a:pPr marL="0" indent="0">
              <a:spcBef>
                <a:spcPts val="0"/>
              </a:spcBef>
              <a:buNone/>
            </a:pPr>
            <a:r>
              <a:rPr lang="en-US" sz="2400" dirty="0">
                <a:latin typeface="Franklin Gothic Book" panose="020B0503020102020204" pitchFamily="34" charset="0"/>
              </a:rPr>
              <a:t>      1. Paul arrives and lives with Aquila and Priscilla - Ac 18:1-4</a:t>
            </a:r>
          </a:p>
          <a:p>
            <a:pPr marL="0" indent="0">
              <a:spcBef>
                <a:spcPts val="0"/>
              </a:spcBef>
              <a:buNone/>
            </a:pPr>
            <a:r>
              <a:rPr lang="en-US" sz="2400" dirty="0">
                <a:latin typeface="Franklin Gothic Book" panose="020B0503020102020204" pitchFamily="34" charset="0"/>
              </a:rPr>
              <a:t>         a. He worked together with them as a tent-maker - 1Co 9:6-15</a:t>
            </a:r>
          </a:p>
          <a:p>
            <a:pPr marL="0" indent="0">
              <a:spcBef>
                <a:spcPts val="0"/>
              </a:spcBef>
              <a:buNone/>
            </a:pPr>
            <a:r>
              <a:rPr lang="en-US" sz="2400" dirty="0">
                <a:latin typeface="Franklin Gothic Book" panose="020B0503020102020204" pitchFamily="34" charset="0"/>
              </a:rPr>
              <a:t>         b. He also received support from Philippi </a:t>
            </a:r>
          </a:p>
          <a:p>
            <a:pPr marL="0" indent="0">
              <a:spcBef>
                <a:spcPts val="0"/>
              </a:spcBef>
              <a:buNone/>
            </a:pPr>
            <a:r>
              <a:rPr lang="en-US" sz="2400" dirty="0">
                <a:latin typeface="Franklin Gothic Book" panose="020B0503020102020204" pitchFamily="34" charset="0"/>
              </a:rPr>
              <a:t>             - 2Co 11:7-10; Php 4:15</a:t>
            </a:r>
          </a:p>
          <a:p>
            <a:pPr marL="0" indent="0">
              <a:spcBef>
                <a:spcPts val="0"/>
              </a:spcBef>
              <a:buNone/>
            </a:pPr>
            <a:r>
              <a:rPr lang="en-US" sz="2400" dirty="0">
                <a:latin typeface="Franklin Gothic Book" panose="020B0503020102020204" pitchFamily="34" charset="0"/>
              </a:rPr>
              <a:t>         c. He reasoned with the Jews every Sabbath - 1Co 2:1-5 </a:t>
            </a:r>
          </a:p>
          <a:p>
            <a:pPr marL="0" indent="0">
              <a:spcBef>
                <a:spcPts val="0"/>
              </a:spcBef>
              <a:buNone/>
            </a:pPr>
            <a:r>
              <a:rPr lang="en-US" sz="2400" dirty="0">
                <a:latin typeface="Franklin Gothic Book" panose="020B0503020102020204" pitchFamily="34" charset="0"/>
              </a:rPr>
              <a:t>      2. Silas and Timothy arrive from Macedonia - Ac 18:5; 2Co 1:19</a:t>
            </a:r>
          </a:p>
          <a:p>
            <a:pPr marL="0" indent="0">
              <a:spcBef>
                <a:spcPts val="0"/>
              </a:spcBef>
              <a:buNone/>
            </a:pPr>
            <a:r>
              <a:rPr lang="en-US" sz="2400" dirty="0">
                <a:latin typeface="Franklin Gothic Book" panose="020B0503020102020204" pitchFamily="34" charset="0"/>
              </a:rPr>
              <a:t>         a. With good news regarding the church at Thessalonica </a:t>
            </a:r>
          </a:p>
          <a:p>
            <a:pPr marL="0" indent="0">
              <a:spcBef>
                <a:spcPts val="0"/>
              </a:spcBef>
              <a:buNone/>
            </a:pPr>
            <a:r>
              <a:rPr lang="en-US" sz="2400" dirty="0">
                <a:latin typeface="Franklin Gothic Book" panose="020B0503020102020204" pitchFamily="34" charset="0"/>
              </a:rPr>
              <a:t>             - 1Th 3:6-7</a:t>
            </a:r>
          </a:p>
          <a:p>
            <a:pPr marL="0" indent="0">
              <a:spcBef>
                <a:spcPts val="0"/>
              </a:spcBef>
              <a:buNone/>
            </a:pPr>
            <a:r>
              <a:rPr lang="en-US" sz="2400" dirty="0">
                <a:latin typeface="Franklin Gothic Book" panose="020B0503020102020204" pitchFamily="34" charset="0"/>
              </a:rPr>
              <a:t>         b. Prompting Paul to write First Thessalonians - 1Th 1:1</a:t>
            </a:r>
            <a:r>
              <a:rPr lang="en-US" sz="2200" dirty="0">
                <a:latin typeface="Franklin Gothic Book" panose="020B0503020102020204" pitchFamily="34" charset="0"/>
              </a:rPr>
              <a:t>         </a:t>
            </a:r>
          </a:p>
        </p:txBody>
      </p:sp>
    </p:spTree>
    <p:extLst>
      <p:ext uri="{BB962C8B-B14F-4D97-AF65-F5344CB8AC3E}">
        <p14:creationId xmlns:p14="http://schemas.microsoft.com/office/powerpoint/2010/main" val="22532776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anim calcmode="lin" valueType="num">
                                      <p:cBhvr>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7" presetID="42" presetClass="entr" presetSubtype="0" fill="hold" grpId="0"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fade">
                                      <p:cBhvr>
                                        <p:cTn id="29" dur="1000"/>
                                        <p:tgtEl>
                                          <p:spTgt spid="3">
                                            <p:txEl>
                                              <p:pRg st="4" end="4"/>
                                            </p:txEl>
                                          </p:spTgt>
                                        </p:tgtEl>
                                      </p:cBhvr>
                                    </p:animEffect>
                                    <p:anim calcmode="lin" valueType="num">
                                      <p:cBhvr>
                                        <p:cTn id="3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2" presetID="42" presetClass="entr" presetSubtype="0" fill="hold" grpId="0" nodeType="with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Effect transition="in" filter="fade">
                                      <p:cBhvr>
                                        <p:cTn id="34" dur="1000"/>
                                        <p:tgtEl>
                                          <p:spTgt spid="3">
                                            <p:txEl>
                                              <p:pRg st="5" end="5"/>
                                            </p:txEl>
                                          </p:spTgt>
                                        </p:tgtEl>
                                      </p:cBhvr>
                                    </p:animEffect>
                                    <p:anim calcmode="lin" valueType="num">
                                      <p:cBhvr>
                                        <p:cTn id="3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Effect transition="in" filter="fade">
                                      <p:cBhvr>
                                        <p:cTn id="41" dur="1000"/>
                                        <p:tgtEl>
                                          <p:spTgt spid="3">
                                            <p:txEl>
                                              <p:pRg st="6" end="6"/>
                                            </p:txEl>
                                          </p:spTgt>
                                        </p:tgtEl>
                                      </p:cBhvr>
                                    </p:animEffect>
                                    <p:anim calcmode="lin" valueType="num">
                                      <p:cBhvr>
                                        <p:cTn id="4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6" end="6"/>
                                            </p:txEl>
                                          </p:spTgt>
                                        </p:tgtEl>
                                        <p:attrNameLst>
                                          <p:attrName>ppt_y</p:attrName>
                                        </p:attrNameLst>
                                      </p:cBhvr>
                                      <p:tavLst>
                                        <p:tav tm="0">
                                          <p:val>
                                            <p:strVal val="#ppt_y+.1"/>
                                          </p:val>
                                        </p:tav>
                                        <p:tav tm="100000">
                                          <p:val>
                                            <p:strVal val="#ppt_y"/>
                                          </p:val>
                                        </p:tav>
                                      </p:tavLst>
                                    </p:anim>
                                  </p:childTnLst>
                                </p:cTn>
                              </p:par>
                              <p:par>
                                <p:cTn id="44" presetID="42" presetClass="entr" presetSubtype="0" fill="hold" grpId="0" nodeType="withEffect">
                                  <p:stCondLst>
                                    <p:cond delay="0"/>
                                  </p:stCondLst>
                                  <p:childTnLst>
                                    <p:set>
                                      <p:cBhvr>
                                        <p:cTn id="45" dur="1" fill="hold">
                                          <p:stCondLst>
                                            <p:cond delay="0"/>
                                          </p:stCondLst>
                                        </p:cTn>
                                        <p:tgtEl>
                                          <p:spTgt spid="3">
                                            <p:txEl>
                                              <p:pRg st="7" end="7"/>
                                            </p:txEl>
                                          </p:spTgt>
                                        </p:tgtEl>
                                        <p:attrNameLst>
                                          <p:attrName>style.visibility</p:attrName>
                                        </p:attrNameLst>
                                      </p:cBhvr>
                                      <p:to>
                                        <p:strVal val="visible"/>
                                      </p:to>
                                    </p:set>
                                    <p:animEffect transition="in" filter="fade">
                                      <p:cBhvr>
                                        <p:cTn id="46" dur="1000"/>
                                        <p:tgtEl>
                                          <p:spTgt spid="3">
                                            <p:txEl>
                                              <p:pRg st="7" end="7"/>
                                            </p:txEl>
                                          </p:spTgt>
                                        </p:tgtEl>
                                      </p:cBhvr>
                                    </p:animEffect>
                                    <p:anim calcmode="lin" valueType="num">
                                      <p:cBhvr>
                                        <p:cTn id="4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8" dur="1000" fill="hold"/>
                                        <p:tgtEl>
                                          <p:spTgt spid="3">
                                            <p:txEl>
                                              <p:pRg st="7" end="7"/>
                                            </p:txEl>
                                          </p:spTgt>
                                        </p:tgtEl>
                                        <p:attrNameLst>
                                          <p:attrName>ppt_y</p:attrName>
                                        </p:attrNameLst>
                                      </p:cBhvr>
                                      <p:tavLst>
                                        <p:tav tm="0">
                                          <p:val>
                                            <p:strVal val="#ppt_y+.1"/>
                                          </p:val>
                                        </p:tav>
                                        <p:tav tm="100000">
                                          <p:val>
                                            <p:strVal val="#ppt_y"/>
                                          </p:val>
                                        </p:tav>
                                      </p:tavLst>
                                    </p:anim>
                                  </p:childTnLst>
                                </p:cTn>
                              </p:par>
                              <p:par>
                                <p:cTn id="49" presetID="42" presetClass="entr" presetSubtype="0" fill="hold" grpId="0" nodeType="withEffect">
                                  <p:stCondLst>
                                    <p:cond delay="0"/>
                                  </p:stCondLst>
                                  <p:childTnLst>
                                    <p:set>
                                      <p:cBhvr>
                                        <p:cTn id="50" dur="1" fill="hold">
                                          <p:stCondLst>
                                            <p:cond delay="0"/>
                                          </p:stCondLst>
                                        </p:cTn>
                                        <p:tgtEl>
                                          <p:spTgt spid="3">
                                            <p:txEl>
                                              <p:pRg st="8" end="8"/>
                                            </p:txEl>
                                          </p:spTgt>
                                        </p:tgtEl>
                                        <p:attrNameLst>
                                          <p:attrName>style.visibility</p:attrName>
                                        </p:attrNameLst>
                                      </p:cBhvr>
                                      <p:to>
                                        <p:strVal val="visible"/>
                                      </p:to>
                                    </p:set>
                                    <p:animEffect transition="in" filter="fade">
                                      <p:cBhvr>
                                        <p:cTn id="51" dur="1000"/>
                                        <p:tgtEl>
                                          <p:spTgt spid="3">
                                            <p:txEl>
                                              <p:pRg st="8" end="8"/>
                                            </p:txEl>
                                          </p:spTgt>
                                        </p:tgtEl>
                                      </p:cBhvr>
                                    </p:animEffect>
                                    <p:anim calcmode="lin" valueType="num">
                                      <p:cBhvr>
                                        <p:cTn id="52"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3" dur="1000" fill="hold"/>
                                        <p:tgtEl>
                                          <p:spTgt spid="3">
                                            <p:txEl>
                                              <p:pRg st="8" end="8"/>
                                            </p:txEl>
                                          </p:spTgt>
                                        </p:tgtEl>
                                        <p:attrNameLst>
                                          <p:attrName>ppt_y</p:attrName>
                                        </p:attrNameLst>
                                      </p:cBhvr>
                                      <p:tavLst>
                                        <p:tav tm="0">
                                          <p:val>
                                            <p:strVal val="#ppt_y+.1"/>
                                          </p:val>
                                        </p:tav>
                                        <p:tav tm="100000">
                                          <p:val>
                                            <p:strVal val="#ppt_y"/>
                                          </p:val>
                                        </p:tav>
                                      </p:tavLst>
                                    </p:anim>
                                  </p:childTnLst>
                                </p:cTn>
                              </p:par>
                              <p:par>
                                <p:cTn id="54" presetID="42" presetClass="entr" presetSubtype="0" fill="hold" grpId="0" nodeType="withEffect">
                                  <p:stCondLst>
                                    <p:cond delay="0"/>
                                  </p:stCondLst>
                                  <p:childTnLst>
                                    <p:set>
                                      <p:cBhvr>
                                        <p:cTn id="55" dur="1" fill="hold">
                                          <p:stCondLst>
                                            <p:cond delay="0"/>
                                          </p:stCondLst>
                                        </p:cTn>
                                        <p:tgtEl>
                                          <p:spTgt spid="3">
                                            <p:txEl>
                                              <p:pRg st="9" end="9"/>
                                            </p:txEl>
                                          </p:spTgt>
                                        </p:tgtEl>
                                        <p:attrNameLst>
                                          <p:attrName>style.visibility</p:attrName>
                                        </p:attrNameLst>
                                      </p:cBhvr>
                                      <p:to>
                                        <p:strVal val="visible"/>
                                      </p:to>
                                    </p:set>
                                    <p:animEffect transition="in" filter="fade">
                                      <p:cBhvr>
                                        <p:cTn id="56" dur="1000"/>
                                        <p:tgtEl>
                                          <p:spTgt spid="3">
                                            <p:txEl>
                                              <p:pRg st="9" end="9"/>
                                            </p:txEl>
                                          </p:spTgt>
                                        </p:tgtEl>
                                      </p:cBhvr>
                                    </p:animEffect>
                                    <p:anim calcmode="lin" valueType="num">
                                      <p:cBhvr>
                                        <p:cTn id="57"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3000" t="-2000" r="-2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E3A114-0220-4592-91A3-27DCD19DBFF6}"/>
              </a:ext>
            </a:extLst>
          </p:cNvPr>
          <p:cNvSpPr>
            <a:spLocks noGrp="1"/>
          </p:cNvSpPr>
          <p:nvPr>
            <p:ph type="title"/>
          </p:nvPr>
        </p:nvSpPr>
        <p:spPr>
          <a:xfrm>
            <a:off x="77506" y="275453"/>
            <a:ext cx="8605908" cy="984388"/>
          </a:xfrm>
        </p:spPr>
        <p:txBody>
          <a:bodyPr>
            <a:noAutofit/>
          </a:bodyPr>
          <a:lstStyle/>
          <a:p>
            <a:r>
              <a:rPr lang="en-US" sz="4000" dirty="0">
                <a:solidFill>
                  <a:schemeClr val="bg1"/>
                </a:solidFill>
                <a:effectLst>
                  <a:outerShdw blurRad="38100" dist="38100" dir="2700000" algn="tl">
                    <a:srgbClr val="000000">
                      <a:alpha val="43137"/>
                    </a:srgbClr>
                  </a:outerShdw>
                </a:effectLst>
                <a:latin typeface="Franklin Gothic Heavy" panose="020B0903020102020204" pitchFamily="34" charset="0"/>
              </a:rPr>
              <a:t>Paul’s Second Missionary Journey</a:t>
            </a:r>
          </a:p>
        </p:txBody>
      </p:sp>
      <p:sp>
        <p:nvSpPr>
          <p:cNvPr id="3" name="Content Placeholder 2">
            <a:extLst>
              <a:ext uri="{FF2B5EF4-FFF2-40B4-BE49-F238E27FC236}">
                <a16:creationId xmlns:a16="http://schemas.microsoft.com/office/drawing/2014/main" id="{C0294E2E-481F-4F76-98D8-B4D2803E059C}"/>
              </a:ext>
            </a:extLst>
          </p:cNvPr>
          <p:cNvSpPr>
            <a:spLocks noGrp="1"/>
          </p:cNvSpPr>
          <p:nvPr>
            <p:ph idx="1"/>
          </p:nvPr>
        </p:nvSpPr>
        <p:spPr>
          <a:xfrm>
            <a:off x="131693" y="1571413"/>
            <a:ext cx="8856520" cy="5153375"/>
          </a:xfrm>
        </p:spPr>
        <p:txBody>
          <a:bodyPr>
            <a:noAutofit/>
          </a:bodyPr>
          <a:lstStyle/>
          <a:p>
            <a:pPr marL="0" indent="0">
              <a:spcBef>
                <a:spcPts val="0"/>
              </a:spcBef>
              <a:buNone/>
            </a:pPr>
            <a:r>
              <a:rPr lang="en-US" sz="2400" dirty="0">
                <a:latin typeface="Franklin Gothic Book" panose="020B0503020102020204" pitchFamily="34" charset="0"/>
              </a:rPr>
              <a:t> 3. Paul leaves the synagogue, and preaches next door - Ac 18:5-7</a:t>
            </a:r>
          </a:p>
          <a:p>
            <a:pPr marL="0" indent="0">
              <a:spcBef>
                <a:spcPts val="0"/>
              </a:spcBef>
              <a:buNone/>
            </a:pPr>
            <a:r>
              <a:rPr lang="en-US" sz="2400" dirty="0">
                <a:latin typeface="Franklin Gothic Book" panose="020B0503020102020204" pitchFamily="34" charset="0"/>
              </a:rPr>
              <a:t> 4. His success in Corinth - Ac 18:8; 1Co 1:14-16</a:t>
            </a:r>
          </a:p>
          <a:p>
            <a:pPr marL="0" indent="0">
              <a:spcBef>
                <a:spcPts val="0"/>
              </a:spcBef>
              <a:buNone/>
            </a:pPr>
            <a:r>
              <a:rPr lang="en-US" sz="2400" dirty="0">
                <a:latin typeface="Franklin Gothic Book" panose="020B0503020102020204" pitchFamily="34" charset="0"/>
              </a:rPr>
              <a:t>     a. </a:t>
            </a:r>
            <a:r>
              <a:rPr lang="en-US" sz="2400" dirty="0" err="1">
                <a:latin typeface="Franklin Gothic Book" panose="020B0503020102020204" pitchFamily="34" charset="0"/>
              </a:rPr>
              <a:t>Crispus</a:t>
            </a:r>
            <a:r>
              <a:rPr lang="en-US" sz="2400" dirty="0">
                <a:latin typeface="Franklin Gothic Book" panose="020B0503020102020204" pitchFamily="34" charset="0"/>
              </a:rPr>
              <a:t>, ruler of the synagogue, believes with his household,</a:t>
            </a:r>
          </a:p>
          <a:p>
            <a:pPr marL="0" indent="0">
              <a:spcBef>
                <a:spcPts val="0"/>
              </a:spcBef>
              <a:buNone/>
            </a:pPr>
            <a:r>
              <a:rPr lang="en-US" sz="2400" dirty="0">
                <a:latin typeface="Franklin Gothic Book" panose="020B0503020102020204" pitchFamily="34" charset="0"/>
              </a:rPr>
              <a:t>         and is baptized</a:t>
            </a:r>
          </a:p>
          <a:p>
            <a:pPr marL="0" indent="0">
              <a:spcBef>
                <a:spcPts val="0"/>
              </a:spcBef>
              <a:buNone/>
            </a:pPr>
            <a:r>
              <a:rPr lang="en-US" sz="2400" dirty="0">
                <a:latin typeface="Franklin Gothic Book" panose="020B0503020102020204" pitchFamily="34" charset="0"/>
              </a:rPr>
              <a:t>     b. Many of the Corinthians believe and are baptized</a:t>
            </a:r>
          </a:p>
          <a:p>
            <a:pPr marL="0" indent="0">
              <a:spcBef>
                <a:spcPts val="0"/>
              </a:spcBef>
              <a:buNone/>
            </a:pPr>
            <a:r>
              <a:rPr lang="en-US" sz="2400" dirty="0">
                <a:latin typeface="Franklin Gothic Book" panose="020B0503020102020204" pitchFamily="34" charset="0"/>
              </a:rPr>
              <a:t>     c. Gaius is baptized, who later becomes host of the church </a:t>
            </a:r>
          </a:p>
          <a:p>
            <a:pPr marL="0" indent="0">
              <a:spcBef>
                <a:spcPts val="0"/>
              </a:spcBef>
              <a:buNone/>
            </a:pPr>
            <a:r>
              <a:rPr lang="en-US" sz="2400" dirty="0">
                <a:latin typeface="Franklin Gothic Book" panose="020B0503020102020204" pitchFamily="34" charset="0"/>
              </a:rPr>
              <a:t>         - Ro 16:23</a:t>
            </a:r>
          </a:p>
          <a:p>
            <a:pPr marL="0" indent="0">
              <a:spcBef>
                <a:spcPts val="0"/>
              </a:spcBef>
              <a:buNone/>
            </a:pPr>
            <a:r>
              <a:rPr lang="en-US" sz="2400" dirty="0">
                <a:latin typeface="Franklin Gothic Book" panose="020B0503020102020204" pitchFamily="34" charset="0"/>
              </a:rPr>
              <a:t>     d. The household of Stephanas is baptized - 1Co 16:15</a:t>
            </a:r>
          </a:p>
          <a:p>
            <a:pPr marL="0" indent="0">
              <a:spcBef>
                <a:spcPts val="0"/>
              </a:spcBef>
              <a:buNone/>
            </a:pPr>
            <a:r>
              <a:rPr lang="en-US" sz="2400" dirty="0">
                <a:latin typeface="Franklin Gothic Book" panose="020B0503020102020204" pitchFamily="34" charset="0"/>
              </a:rPr>
              <a:t> 5. Paul's vision from the Lord - Ac 18:9-11</a:t>
            </a:r>
          </a:p>
          <a:p>
            <a:pPr marL="0" indent="0">
              <a:spcBef>
                <a:spcPts val="0"/>
              </a:spcBef>
              <a:buNone/>
            </a:pPr>
            <a:r>
              <a:rPr lang="en-US" sz="2400" dirty="0">
                <a:latin typeface="Franklin Gothic Book" panose="020B0503020102020204" pitchFamily="34" charset="0"/>
              </a:rPr>
              <a:t>     a. So Paul remains a year and six months</a:t>
            </a:r>
          </a:p>
          <a:p>
            <a:pPr marL="0" indent="0">
              <a:spcBef>
                <a:spcPts val="0"/>
              </a:spcBef>
              <a:buNone/>
            </a:pPr>
            <a:r>
              <a:rPr lang="en-US" sz="2400" dirty="0">
                <a:latin typeface="Franklin Gothic Book" panose="020B0503020102020204" pitchFamily="34" charset="0"/>
              </a:rPr>
              <a:t>     b. During which he writes Second Thessalonians - 2Th 1:1</a:t>
            </a:r>
          </a:p>
          <a:p>
            <a:pPr marL="0" indent="0">
              <a:spcBef>
                <a:spcPts val="0"/>
              </a:spcBef>
              <a:buNone/>
            </a:pPr>
            <a:r>
              <a:rPr lang="en-US" sz="2400" dirty="0">
                <a:latin typeface="Franklin Gothic Book" panose="020B0503020102020204" pitchFamily="34" charset="0"/>
              </a:rPr>
              <a:t>  6. Paul before Gallio - Ac 18:12-17</a:t>
            </a:r>
          </a:p>
          <a:p>
            <a:pPr marL="0" indent="0">
              <a:spcBef>
                <a:spcPts val="0"/>
              </a:spcBef>
              <a:buNone/>
            </a:pPr>
            <a:r>
              <a:rPr lang="en-US" sz="2400" dirty="0">
                <a:latin typeface="Franklin Gothic Book" panose="020B0503020102020204" pitchFamily="34" charset="0"/>
              </a:rPr>
              <a:t>  7. Paul remains in Corinth a good while - Ac 18:18a</a:t>
            </a:r>
          </a:p>
        </p:txBody>
      </p:sp>
    </p:spTree>
    <p:extLst>
      <p:ext uri="{BB962C8B-B14F-4D97-AF65-F5344CB8AC3E}">
        <p14:creationId xmlns:p14="http://schemas.microsoft.com/office/powerpoint/2010/main" val="30452722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anim calcmode="lin" valueType="num">
                                      <p:cBhvr>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7" presetID="42" presetClass="entr" presetSubtype="0" fill="hold" grpId="0"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fade">
                                      <p:cBhvr>
                                        <p:cTn id="29" dur="1000"/>
                                        <p:tgtEl>
                                          <p:spTgt spid="3">
                                            <p:txEl>
                                              <p:pRg st="4" end="4"/>
                                            </p:txEl>
                                          </p:spTgt>
                                        </p:tgtEl>
                                      </p:cBhvr>
                                    </p:animEffect>
                                    <p:anim calcmode="lin" valueType="num">
                                      <p:cBhvr>
                                        <p:cTn id="3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2" presetID="42" presetClass="entr" presetSubtype="0" fill="hold" grpId="0" nodeType="with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Effect transition="in" filter="fade">
                                      <p:cBhvr>
                                        <p:cTn id="34" dur="1000"/>
                                        <p:tgtEl>
                                          <p:spTgt spid="3">
                                            <p:txEl>
                                              <p:pRg st="5" end="5"/>
                                            </p:txEl>
                                          </p:spTgt>
                                        </p:tgtEl>
                                      </p:cBhvr>
                                    </p:animEffect>
                                    <p:anim calcmode="lin" valueType="num">
                                      <p:cBhvr>
                                        <p:cTn id="3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7" presetID="42" presetClass="entr" presetSubtype="0" fill="hold" grpId="0" nodeType="with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Effect transition="in" filter="fade">
                                      <p:cBhvr>
                                        <p:cTn id="39" dur="1000"/>
                                        <p:tgtEl>
                                          <p:spTgt spid="3">
                                            <p:txEl>
                                              <p:pRg st="6" end="6"/>
                                            </p:txEl>
                                          </p:spTgt>
                                        </p:tgtEl>
                                      </p:cBhvr>
                                    </p:animEffect>
                                    <p:anim calcmode="lin" valueType="num">
                                      <p:cBhvr>
                                        <p:cTn id="4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6" end="6"/>
                                            </p:txEl>
                                          </p:spTgt>
                                        </p:tgtEl>
                                        <p:attrNameLst>
                                          <p:attrName>ppt_y</p:attrName>
                                        </p:attrNameLst>
                                      </p:cBhvr>
                                      <p:tavLst>
                                        <p:tav tm="0">
                                          <p:val>
                                            <p:strVal val="#ppt_y+.1"/>
                                          </p:val>
                                        </p:tav>
                                        <p:tav tm="100000">
                                          <p:val>
                                            <p:strVal val="#ppt_y"/>
                                          </p:val>
                                        </p:tav>
                                      </p:tavLst>
                                    </p:anim>
                                  </p:childTnLst>
                                </p:cTn>
                              </p:par>
                              <p:par>
                                <p:cTn id="42" presetID="42" presetClass="entr" presetSubtype="0" fill="hold" grpId="0" nodeType="withEffect">
                                  <p:stCondLst>
                                    <p:cond delay="0"/>
                                  </p:stCondLst>
                                  <p:childTnLst>
                                    <p:set>
                                      <p:cBhvr>
                                        <p:cTn id="43" dur="1" fill="hold">
                                          <p:stCondLst>
                                            <p:cond delay="0"/>
                                          </p:stCondLst>
                                        </p:cTn>
                                        <p:tgtEl>
                                          <p:spTgt spid="3">
                                            <p:txEl>
                                              <p:pRg st="7" end="7"/>
                                            </p:txEl>
                                          </p:spTgt>
                                        </p:tgtEl>
                                        <p:attrNameLst>
                                          <p:attrName>style.visibility</p:attrName>
                                        </p:attrNameLst>
                                      </p:cBhvr>
                                      <p:to>
                                        <p:strVal val="visible"/>
                                      </p:to>
                                    </p:set>
                                    <p:animEffect transition="in" filter="fade">
                                      <p:cBhvr>
                                        <p:cTn id="44" dur="1000"/>
                                        <p:tgtEl>
                                          <p:spTgt spid="3">
                                            <p:txEl>
                                              <p:pRg st="7" end="7"/>
                                            </p:txEl>
                                          </p:spTgt>
                                        </p:tgtEl>
                                      </p:cBhvr>
                                    </p:animEffect>
                                    <p:anim calcmode="lin" valueType="num">
                                      <p:cBhvr>
                                        <p:cTn id="45"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6"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42" presetClass="entr" presetSubtype="0" fill="hold" grpId="0" nodeType="clickEffect">
                                  <p:stCondLst>
                                    <p:cond delay="0"/>
                                  </p:stCondLst>
                                  <p:childTnLst>
                                    <p:set>
                                      <p:cBhvr>
                                        <p:cTn id="50" dur="1" fill="hold">
                                          <p:stCondLst>
                                            <p:cond delay="0"/>
                                          </p:stCondLst>
                                        </p:cTn>
                                        <p:tgtEl>
                                          <p:spTgt spid="3">
                                            <p:txEl>
                                              <p:pRg st="8" end="8"/>
                                            </p:txEl>
                                          </p:spTgt>
                                        </p:tgtEl>
                                        <p:attrNameLst>
                                          <p:attrName>style.visibility</p:attrName>
                                        </p:attrNameLst>
                                      </p:cBhvr>
                                      <p:to>
                                        <p:strVal val="visible"/>
                                      </p:to>
                                    </p:set>
                                    <p:animEffect transition="in" filter="fade">
                                      <p:cBhvr>
                                        <p:cTn id="51" dur="1000"/>
                                        <p:tgtEl>
                                          <p:spTgt spid="3">
                                            <p:txEl>
                                              <p:pRg st="8" end="8"/>
                                            </p:txEl>
                                          </p:spTgt>
                                        </p:tgtEl>
                                      </p:cBhvr>
                                    </p:animEffect>
                                    <p:anim calcmode="lin" valueType="num">
                                      <p:cBhvr>
                                        <p:cTn id="52"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3" dur="1000" fill="hold"/>
                                        <p:tgtEl>
                                          <p:spTgt spid="3">
                                            <p:txEl>
                                              <p:pRg st="8" end="8"/>
                                            </p:txEl>
                                          </p:spTgt>
                                        </p:tgtEl>
                                        <p:attrNameLst>
                                          <p:attrName>ppt_y</p:attrName>
                                        </p:attrNameLst>
                                      </p:cBhvr>
                                      <p:tavLst>
                                        <p:tav tm="0">
                                          <p:val>
                                            <p:strVal val="#ppt_y+.1"/>
                                          </p:val>
                                        </p:tav>
                                        <p:tav tm="100000">
                                          <p:val>
                                            <p:strVal val="#ppt_y"/>
                                          </p:val>
                                        </p:tav>
                                      </p:tavLst>
                                    </p:anim>
                                  </p:childTnLst>
                                </p:cTn>
                              </p:par>
                              <p:par>
                                <p:cTn id="54" presetID="42" presetClass="entr" presetSubtype="0" fill="hold" grpId="0" nodeType="withEffect">
                                  <p:stCondLst>
                                    <p:cond delay="0"/>
                                  </p:stCondLst>
                                  <p:childTnLst>
                                    <p:set>
                                      <p:cBhvr>
                                        <p:cTn id="55" dur="1" fill="hold">
                                          <p:stCondLst>
                                            <p:cond delay="0"/>
                                          </p:stCondLst>
                                        </p:cTn>
                                        <p:tgtEl>
                                          <p:spTgt spid="3">
                                            <p:txEl>
                                              <p:pRg st="9" end="9"/>
                                            </p:txEl>
                                          </p:spTgt>
                                        </p:tgtEl>
                                        <p:attrNameLst>
                                          <p:attrName>style.visibility</p:attrName>
                                        </p:attrNameLst>
                                      </p:cBhvr>
                                      <p:to>
                                        <p:strVal val="visible"/>
                                      </p:to>
                                    </p:set>
                                    <p:animEffect transition="in" filter="fade">
                                      <p:cBhvr>
                                        <p:cTn id="56" dur="1000"/>
                                        <p:tgtEl>
                                          <p:spTgt spid="3">
                                            <p:txEl>
                                              <p:pRg st="9" end="9"/>
                                            </p:txEl>
                                          </p:spTgt>
                                        </p:tgtEl>
                                      </p:cBhvr>
                                    </p:animEffect>
                                    <p:anim calcmode="lin" valueType="num">
                                      <p:cBhvr>
                                        <p:cTn id="57"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9" end="9"/>
                                            </p:txEl>
                                          </p:spTgt>
                                        </p:tgtEl>
                                        <p:attrNameLst>
                                          <p:attrName>ppt_y</p:attrName>
                                        </p:attrNameLst>
                                      </p:cBhvr>
                                      <p:tavLst>
                                        <p:tav tm="0">
                                          <p:val>
                                            <p:strVal val="#ppt_y+.1"/>
                                          </p:val>
                                        </p:tav>
                                        <p:tav tm="100000">
                                          <p:val>
                                            <p:strVal val="#ppt_y"/>
                                          </p:val>
                                        </p:tav>
                                      </p:tavLst>
                                    </p:anim>
                                  </p:childTnLst>
                                </p:cTn>
                              </p:par>
                              <p:par>
                                <p:cTn id="59" presetID="42" presetClass="entr" presetSubtype="0" fill="hold" grpId="0" nodeType="withEffect">
                                  <p:stCondLst>
                                    <p:cond delay="0"/>
                                  </p:stCondLst>
                                  <p:childTnLst>
                                    <p:set>
                                      <p:cBhvr>
                                        <p:cTn id="60" dur="1" fill="hold">
                                          <p:stCondLst>
                                            <p:cond delay="0"/>
                                          </p:stCondLst>
                                        </p:cTn>
                                        <p:tgtEl>
                                          <p:spTgt spid="3">
                                            <p:txEl>
                                              <p:pRg st="10" end="10"/>
                                            </p:txEl>
                                          </p:spTgt>
                                        </p:tgtEl>
                                        <p:attrNameLst>
                                          <p:attrName>style.visibility</p:attrName>
                                        </p:attrNameLst>
                                      </p:cBhvr>
                                      <p:to>
                                        <p:strVal val="visible"/>
                                      </p:to>
                                    </p:set>
                                    <p:animEffect transition="in" filter="fade">
                                      <p:cBhvr>
                                        <p:cTn id="61" dur="1000"/>
                                        <p:tgtEl>
                                          <p:spTgt spid="3">
                                            <p:txEl>
                                              <p:pRg st="10" end="10"/>
                                            </p:txEl>
                                          </p:spTgt>
                                        </p:tgtEl>
                                      </p:cBhvr>
                                    </p:animEffect>
                                    <p:anim calcmode="lin" valueType="num">
                                      <p:cBhvr>
                                        <p:cTn id="62"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63"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42" presetClass="entr" presetSubtype="0" fill="hold" grpId="0" nodeType="clickEffect">
                                  <p:stCondLst>
                                    <p:cond delay="0"/>
                                  </p:stCondLst>
                                  <p:childTnLst>
                                    <p:set>
                                      <p:cBhvr>
                                        <p:cTn id="67" dur="1" fill="hold">
                                          <p:stCondLst>
                                            <p:cond delay="0"/>
                                          </p:stCondLst>
                                        </p:cTn>
                                        <p:tgtEl>
                                          <p:spTgt spid="3">
                                            <p:txEl>
                                              <p:pRg st="11" end="11"/>
                                            </p:txEl>
                                          </p:spTgt>
                                        </p:tgtEl>
                                        <p:attrNameLst>
                                          <p:attrName>style.visibility</p:attrName>
                                        </p:attrNameLst>
                                      </p:cBhvr>
                                      <p:to>
                                        <p:strVal val="visible"/>
                                      </p:to>
                                    </p:set>
                                    <p:animEffect transition="in" filter="fade">
                                      <p:cBhvr>
                                        <p:cTn id="68" dur="1000"/>
                                        <p:tgtEl>
                                          <p:spTgt spid="3">
                                            <p:txEl>
                                              <p:pRg st="11" end="11"/>
                                            </p:txEl>
                                          </p:spTgt>
                                        </p:tgtEl>
                                      </p:cBhvr>
                                    </p:animEffect>
                                    <p:anim calcmode="lin" valueType="num">
                                      <p:cBhvr>
                                        <p:cTn id="69"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70"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42" presetClass="entr" presetSubtype="0" fill="hold" grpId="0" nodeType="clickEffect">
                                  <p:stCondLst>
                                    <p:cond delay="0"/>
                                  </p:stCondLst>
                                  <p:childTnLst>
                                    <p:set>
                                      <p:cBhvr>
                                        <p:cTn id="74" dur="1" fill="hold">
                                          <p:stCondLst>
                                            <p:cond delay="0"/>
                                          </p:stCondLst>
                                        </p:cTn>
                                        <p:tgtEl>
                                          <p:spTgt spid="3">
                                            <p:txEl>
                                              <p:pRg st="12" end="12"/>
                                            </p:txEl>
                                          </p:spTgt>
                                        </p:tgtEl>
                                        <p:attrNameLst>
                                          <p:attrName>style.visibility</p:attrName>
                                        </p:attrNameLst>
                                      </p:cBhvr>
                                      <p:to>
                                        <p:strVal val="visible"/>
                                      </p:to>
                                    </p:set>
                                    <p:animEffect transition="in" filter="fade">
                                      <p:cBhvr>
                                        <p:cTn id="75" dur="1000"/>
                                        <p:tgtEl>
                                          <p:spTgt spid="3">
                                            <p:txEl>
                                              <p:pRg st="12" end="12"/>
                                            </p:txEl>
                                          </p:spTgt>
                                        </p:tgtEl>
                                      </p:cBhvr>
                                    </p:animEffect>
                                    <p:anim calcmode="lin" valueType="num">
                                      <p:cBhvr>
                                        <p:cTn id="76"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77" dur="1000" fill="hold"/>
                                        <p:tgtEl>
                                          <p:spTgt spid="3">
                                            <p:txEl>
                                              <p:pRg st="12" end="1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3000" t="-2000" r="-2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E3A114-0220-4592-91A3-27DCD19DBFF6}"/>
              </a:ext>
            </a:extLst>
          </p:cNvPr>
          <p:cNvSpPr>
            <a:spLocks noGrp="1"/>
          </p:cNvSpPr>
          <p:nvPr>
            <p:ph type="title"/>
          </p:nvPr>
        </p:nvSpPr>
        <p:spPr>
          <a:xfrm>
            <a:off x="77506" y="275453"/>
            <a:ext cx="8605908" cy="984388"/>
          </a:xfrm>
        </p:spPr>
        <p:txBody>
          <a:bodyPr>
            <a:noAutofit/>
          </a:bodyPr>
          <a:lstStyle/>
          <a:p>
            <a:r>
              <a:rPr lang="en-US" sz="4000" dirty="0">
                <a:solidFill>
                  <a:schemeClr val="bg1"/>
                </a:solidFill>
                <a:effectLst>
                  <a:outerShdw blurRad="38100" dist="38100" dir="2700000" algn="tl">
                    <a:srgbClr val="000000">
                      <a:alpha val="43137"/>
                    </a:srgbClr>
                  </a:outerShdw>
                </a:effectLst>
                <a:latin typeface="Franklin Gothic Heavy" panose="020B0903020102020204" pitchFamily="34" charset="0"/>
              </a:rPr>
              <a:t>Paul’s Second Missionary Journey</a:t>
            </a:r>
          </a:p>
        </p:txBody>
      </p:sp>
      <p:sp>
        <p:nvSpPr>
          <p:cNvPr id="3" name="Content Placeholder 2">
            <a:extLst>
              <a:ext uri="{FF2B5EF4-FFF2-40B4-BE49-F238E27FC236}">
                <a16:creationId xmlns:a16="http://schemas.microsoft.com/office/drawing/2014/main" id="{C0294E2E-481F-4F76-98D8-B4D2803E059C}"/>
              </a:ext>
            </a:extLst>
          </p:cNvPr>
          <p:cNvSpPr>
            <a:spLocks noGrp="1"/>
          </p:cNvSpPr>
          <p:nvPr>
            <p:ph idx="1"/>
          </p:nvPr>
        </p:nvSpPr>
        <p:spPr>
          <a:xfrm>
            <a:off x="131693" y="1571413"/>
            <a:ext cx="8856520" cy="5153375"/>
          </a:xfrm>
        </p:spPr>
        <p:txBody>
          <a:bodyPr>
            <a:noAutofit/>
          </a:bodyPr>
          <a:lstStyle/>
          <a:p>
            <a:pPr marL="0" indent="0">
              <a:spcBef>
                <a:spcPts val="0"/>
              </a:spcBef>
              <a:buNone/>
            </a:pPr>
            <a:r>
              <a:rPr lang="en-US" b="1" dirty="0">
                <a:latin typeface="Franklin Gothic Book" panose="020B0503020102020204" pitchFamily="34" charset="0"/>
              </a:rPr>
              <a:t> RETURN TO ANTIOCH IN SYRIA 18:18-23a</a:t>
            </a:r>
          </a:p>
          <a:p>
            <a:pPr marL="0" indent="0">
              <a:spcBef>
                <a:spcPts val="0"/>
              </a:spcBef>
              <a:buNone/>
            </a:pPr>
            <a:r>
              <a:rPr lang="en-US" sz="2400" dirty="0">
                <a:latin typeface="Franklin Gothic Book" panose="020B0503020102020204" pitchFamily="34" charset="0"/>
              </a:rPr>
              <a:t>A. FROM CORINTH TO EPHESUS...</a:t>
            </a:r>
          </a:p>
          <a:p>
            <a:pPr marL="0" indent="0">
              <a:spcBef>
                <a:spcPts val="0"/>
              </a:spcBef>
              <a:buNone/>
            </a:pPr>
            <a:r>
              <a:rPr lang="en-US" sz="2400" dirty="0">
                <a:latin typeface="Franklin Gothic Book" panose="020B0503020102020204" pitchFamily="34" charset="0"/>
              </a:rPr>
              <a:t>      1. Joined by Aquila and Priscilla - Ac 18:18</a:t>
            </a:r>
          </a:p>
          <a:p>
            <a:pPr marL="0" indent="0">
              <a:spcBef>
                <a:spcPts val="0"/>
              </a:spcBef>
              <a:buNone/>
            </a:pPr>
            <a:r>
              <a:rPr lang="en-US" sz="2400" dirty="0">
                <a:latin typeface="Franklin Gothic Book" panose="020B0503020102020204" pitchFamily="34" charset="0"/>
              </a:rPr>
              <a:t>      2. Cut his hair in </a:t>
            </a:r>
            <a:r>
              <a:rPr lang="en-US" sz="2400" dirty="0" err="1">
                <a:latin typeface="Franklin Gothic Book" panose="020B0503020102020204" pitchFamily="34" charset="0"/>
              </a:rPr>
              <a:t>Cenchrea</a:t>
            </a:r>
            <a:r>
              <a:rPr lang="en-US" sz="2400" dirty="0">
                <a:latin typeface="Franklin Gothic Book" panose="020B0503020102020204" pitchFamily="34" charset="0"/>
              </a:rPr>
              <a:t> for a vow - Ac 18:18; Ro 16:1</a:t>
            </a:r>
          </a:p>
          <a:p>
            <a:pPr marL="0" indent="0">
              <a:spcBef>
                <a:spcPts val="0"/>
              </a:spcBef>
              <a:buNone/>
            </a:pPr>
            <a:r>
              <a:rPr lang="en-US" sz="2400" dirty="0">
                <a:latin typeface="Franklin Gothic Book" panose="020B0503020102020204" pitchFamily="34" charset="0"/>
              </a:rPr>
              <a:t>      3. In Ephesus - Ac 18:19-20</a:t>
            </a:r>
          </a:p>
          <a:p>
            <a:pPr marL="0" indent="0">
              <a:spcBef>
                <a:spcPts val="0"/>
              </a:spcBef>
              <a:buNone/>
            </a:pPr>
            <a:r>
              <a:rPr lang="en-US" sz="2400" dirty="0">
                <a:latin typeface="Franklin Gothic Book" panose="020B0503020102020204" pitchFamily="34" charset="0"/>
              </a:rPr>
              <a:t>B. FROM EPHESUS TO JERUSALEM...</a:t>
            </a:r>
          </a:p>
          <a:p>
            <a:pPr marL="0" indent="0">
              <a:spcBef>
                <a:spcPts val="0"/>
              </a:spcBef>
              <a:buNone/>
            </a:pPr>
            <a:r>
              <a:rPr lang="en-US" sz="2400" dirty="0">
                <a:latin typeface="Franklin Gothic Book" panose="020B0503020102020204" pitchFamily="34" charset="0"/>
              </a:rPr>
              <a:t>      1. Anxious to get to Jerusalem in time for the feast - Ac 18:21</a:t>
            </a:r>
          </a:p>
          <a:p>
            <a:pPr marL="0" indent="0">
              <a:spcBef>
                <a:spcPts val="0"/>
              </a:spcBef>
              <a:buNone/>
            </a:pPr>
            <a:r>
              <a:rPr lang="en-US" sz="2400" dirty="0">
                <a:latin typeface="Franklin Gothic Book" panose="020B0503020102020204" pitchFamily="34" charset="0"/>
              </a:rPr>
              <a:t>      2. Sailed from Ephesus to Caesarea - Ac 18:21-22</a:t>
            </a:r>
          </a:p>
          <a:p>
            <a:pPr marL="0" indent="0">
              <a:spcBef>
                <a:spcPts val="0"/>
              </a:spcBef>
              <a:buNone/>
            </a:pPr>
            <a:r>
              <a:rPr lang="en-US" sz="2400" dirty="0">
                <a:latin typeface="Franklin Gothic Book" panose="020B0503020102020204" pitchFamily="34" charset="0"/>
              </a:rPr>
              <a:t>      3. Went "up" to Jerusalem and visited the church - Ac 18:22</a:t>
            </a:r>
          </a:p>
          <a:p>
            <a:pPr marL="0" indent="0">
              <a:spcBef>
                <a:spcPts val="0"/>
              </a:spcBef>
              <a:buNone/>
            </a:pPr>
            <a:r>
              <a:rPr lang="en-US" sz="2400" dirty="0">
                <a:latin typeface="Franklin Gothic Book" panose="020B0503020102020204" pitchFamily="34" charset="0"/>
              </a:rPr>
              <a:t>C. FROM JERUSALEM TO ANTIOCH...</a:t>
            </a:r>
          </a:p>
          <a:p>
            <a:pPr marL="0" indent="0">
              <a:spcBef>
                <a:spcPts val="0"/>
              </a:spcBef>
              <a:buNone/>
            </a:pPr>
            <a:r>
              <a:rPr lang="en-US" sz="2400" dirty="0">
                <a:latin typeface="Franklin Gothic Book" panose="020B0503020102020204" pitchFamily="34" charset="0"/>
              </a:rPr>
              <a:t>      1. He went "down" to Antioch - Ac 18:22</a:t>
            </a:r>
          </a:p>
          <a:p>
            <a:pPr marL="0" indent="0">
              <a:spcBef>
                <a:spcPts val="0"/>
              </a:spcBef>
              <a:buNone/>
            </a:pPr>
            <a:r>
              <a:rPr lang="en-US" sz="2400" dirty="0">
                <a:latin typeface="Franklin Gothic Book" panose="020B0503020102020204" pitchFamily="34" charset="0"/>
              </a:rPr>
              <a:t>      2. He spent "some time" in Antioch of Syria - Ac 18:23a</a:t>
            </a:r>
          </a:p>
        </p:txBody>
      </p:sp>
    </p:spTree>
    <p:extLst>
      <p:ext uri="{BB962C8B-B14F-4D97-AF65-F5344CB8AC3E}">
        <p14:creationId xmlns:p14="http://schemas.microsoft.com/office/powerpoint/2010/main" val="39991269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anim calcmode="lin" valueType="num">
                                      <p:cBhvr>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7" presetID="42" presetClass="entr" presetSubtype="0" fill="hold" grpId="0"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fade">
                                      <p:cBhvr>
                                        <p:cTn id="29" dur="1000"/>
                                        <p:tgtEl>
                                          <p:spTgt spid="3">
                                            <p:txEl>
                                              <p:pRg st="4" end="4"/>
                                            </p:txEl>
                                          </p:spTgt>
                                        </p:tgtEl>
                                      </p:cBhvr>
                                    </p:animEffect>
                                    <p:anim calcmode="lin" valueType="num">
                                      <p:cBhvr>
                                        <p:cTn id="3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fade">
                                      <p:cBhvr>
                                        <p:cTn id="36" dur="1000"/>
                                        <p:tgtEl>
                                          <p:spTgt spid="3">
                                            <p:txEl>
                                              <p:pRg st="5" end="5"/>
                                            </p:txEl>
                                          </p:spTgt>
                                        </p:tgtEl>
                                      </p:cBhvr>
                                    </p:animEffect>
                                    <p:anim calcmode="lin" valueType="num">
                                      <p:cBhvr>
                                        <p:cTn id="3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9" presetID="42" presetClass="entr" presetSubtype="0" fill="hold" grpId="0" nodeType="with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Effect transition="in" filter="fade">
                                      <p:cBhvr>
                                        <p:cTn id="41" dur="1000"/>
                                        <p:tgtEl>
                                          <p:spTgt spid="3">
                                            <p:txEl>
                                              <p:pRg st="6" end="6"/>
                                            </p:txEl>
                                          </p:spTgt>
                                        </p:tgtEl>
                                      </p:cBhvr>
                                    </p:animEffect>
                                    <p:anim calcmode="lin" valueType="num">
                                      <p:cBhvr>
                                        <p:cTn id="4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6" end="6"/>
                                            </p:txEl>
                                          </p:spTgt>
                                        </p:tgtEl>
                                        <p:attrNameLst>
                                          <p:attrName>ppt_y</p:attrName>
                                        </p:attrNameLst>
                                      </p:cBhvr>
                                      <p:tavLst>
                                        <p:tav tm="0">
                                          <p:val>
                                            <p:strVal val="#ppt_y+.1"/>
                                          </p:val>
                                        </p:tav>
                                        <p:tav tm="100000">
                                          <p:val>
                                            <p:strVal val="#ppt_y"/>
                                          </p:val>
                                        </p:tav>
                                      </p:tavLst>
                                    </p:anim>
                                  </p:childTnLst>
                                </p:cTn>
                              </p:par>
                              <p:par>
                                <p:cTn id="44" presetID="42" presetClass="entr" presetSubtype="0" fill="hold" grpId="0" nodeType="withEffect">
                                  <p:stCondLst>
                                    <p:cond delay="0"/>
                                  </p:stCondLst>
                                  <p:childTnLst>
                                    <p:set>
                                      <p:cBhvr>
                                        <p:cTn id="45" dur="1" fill="hold">
                                          <p:stCondLst>
                                            <p:cond delay="0"/>
                                          </p:stCondLst>
                                        </p:cTn>
                                        <p:tgtEl>
                                          <p:spTgt spid="3">
                                            <p:txEl>
                                              <p:pRg st="7" end="7"/>
                                            </p:txEl>
                                          </p:spTgt>
                                        </p:tgtEl>
                                        <p:attrNameLst>
                                          <p:attrName>style.visibility</p:attrName>
                                        </p:attrNameLst>
                                      </p:cBhvr>
                                      <p:to>
                                        <p:strVal val="visible"/>
                                      </p:to>
                                    </p:set>
                                    <p:animEffect transition="in" filter="fade">
                                      <p:cBhvr>
                                        <p:cTn id="46" dur="1000"/>
                                        <p:tgtEl>
                                          <p:spTgt spid="3">
                                            <p:txEl>
                                              <p:pRg st="7" end="7"/>
                                            </p:txEl>
                                          </p:spTgt>
                                        </p:tgtEl>
                                      </p:cBhvr>
                                    </p:animEffect>
                                    <p:anim calcmode="lin" valueType="num">
                                      <p:cBhvr>
                                        <p:cTn id="4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8" dur="1000" fill="hold"/>
                                        <p:tgtEl>
                                          <p:spTgt spid="3">
                                            <p:txEl>
                                              <p:pRg st="7" end="7"/>
                                            </p:txEl>
                                          </p:spTgt>
                                        </p:tgtEl>
                                        <p:attrNameLst>
                                          <p:attrName>ppt_y</p:attrName>
                                        </p:attrNameLst>
                                      </p:cBhvr>
                                      <p:tavLst>
                                        <p:tav tm="0">
                                          <p:val>
                                            <p:strVal val="#ppt_y+.1"/>
                                          </p:val>
                                        </p:tav>
                                        <p:tav tm="100000">
                                          <p:val>
                                            <p:strVal val="#ppt_y"/>
                                          </p:val>
                                        </p:tav>
                                      </p:tavLst>
                                    </p:anim>
                                  </p:childTnLst>
                                </p:cTn>
                              </p:par>
                              <p:par>
                                <p:cTn id="49" presetID="42" presetClass="entr" presetSubtype="0" fill="hold" grpId="0" nodeType="withEffect">
                                  <p:stCondLst>
                                    <p:cond delay="0"/>
                                  </p:stCondLst>
                                  <p:childTnLst>
                                    <p:set>
                                      <p:cBhvr>
                                        <p:cTn id="50" dur="1" fill="hold">
                                          <p:stCondLst>
                                            <p:cond delay="0"/>
                                          </p:stCondLst>
                                        </p:cTn>
                                        <p:tgtEl>
                                          <p:spTgt spid="3">
                                            <p:txEl>
                                              <p:pRg st="8" end="8"/>
                                            </p:txEl>
                                          </p:spTgt>
                                        </p:tgtEl>
                                        <p:attrNameLst>
                                          <p:attrName>style.visibility</p:attrName>
                                        </p:attrNameLst>
                                      </p:cBhvr>
                                      <p:to>
                                        <p:strVal val="visible"/>
                                      </p:to>
                                    </p:set>
                                    <p:animEffect transition="in" filter="fade">
                                      <p:cBhvr>
                                        <p:cTn id="51" dur="1000"/>
                                        <p:tgtEl>
                                          <p:spTgt spid="3">
                                            <p:txEl>
                                              <p:pRg st="8" end="8"/>
                                            </p:txEl>
                                          </p:spTgt>
                                        </p:tgtEl>
                                      </p:cBhvr>
                                    </p:animEffect>
                                    <p:anim calcmode="lin" valueType="num">
                                      <p:cBhvr>
                                        <p:cTn id="52"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3"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42" presetClass="entr" presetSubtype="0" fill="hold" grpId="0" nodeType="clickEffect">
                                  <p:stCondLst>
                                    <p:cond delay="0"/>
                                  </p:stCondLst>
                                  <p:childTnLst>
                                    <p:set>
                                      <p:cBhvr>
                                        <p:cTn id="57" dur="1" fill="hold">
                                          <p:stCondLst>
                                            <p:cond delay="0"/>
                                          </p:stCondLst>
                                        </p:cTn>
                                        <p:tgtEl>
                                          <p:spTgt spid="3">
                                            <p:txEl>
                                              <p:pRg st="9" end="9"/>
                                            </p:txEl>
                                          </p:spTgt>
                                        </p:tgtEl>
                                        <p:attrNameLst>
                                          <p:attrName>style.visibility</p:attrName>
                                        </p:attrNameLst>
                                      </p:cBhvr>
                                      <p:to>
                                        <p:strVal val="visible"/>
                                      </p:to>
                                    </p:set>
                                    <p:animEffect transition="in" filter="fade">
                                      <p:cBhvr>
                                        <p:cTn id="58" dur="1000"/>
                                        <p:tgtEl>
                                          <p:spTgt spid="3">
                                            <p:txEl>
                                              <p:pRg st="9" end="9"/>
                                            </p:txEl>
                                          </p:spTgt>
                                        </p:tgtEl>
                                      </p:cBhvr>
                                    </p:animEffect>
                                    <p:anim calcmode="lin" valueType="num">
                                      <p:cBhvr>
                                        <p:cTn id="59"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60" dur="1000" fill="hold"/>
                                        <p:tgtEl>
                                          <p:spTgt spid="3">
                                            <p:txEl>
                                              <p:pRg st="9" end="9"/>
                                            </p:txEl>
                                          </p:spTgt>
                                        </p:tgtEl>
                                        <p:attrNameLst>
                                          <p:attrName>ppt_y</p:attrName>
                                        </p:attrNameLst>
                                      </p:cBhvr>
                                      <p:tavLst>
                                        <p:tav tm="0">
                                          <p:val>
                                            <p:strVal val="#ppt_y+.1"/>
                                          </p:val>
                                        </p:tav>
                                        <p:tav tm="100000">
                                          <p:val>
                                            <p:strVal val="#ppt_y"/>
                                          </p:val>
                                        </p:tav>
                                      </p:tavLst>
                                    </p:anim>
                                  </p:childTnLst>
                                </p:cTn>
                              </p:par>
                              <p:par>
                                <p:cTn id="61" presetID="42" presetClass="entr" presetSubtype="0" fill="hold" grpId="0" nodeType="withEffect">
                                  <p:stCondLst>
                                    <p:cond delay="0"/>
                                  </p:stCondLst>
                                  <p:childTnLst>
                                    <p:set>
                                      <p:cBhvr>
                                        <p:cTn id="62" dur="1" fill="hold">
                                          <p:stCondLst>
                                            <p:cond delay="0"/>
                                          </p:stCondLst>
                                        </p:cTn>
                                        <p:tgtEl>
                                          <p:spTgt spid="3">
                                            <p:txEl>
                                              <p:pRg st="10" end="10"/>
                                            </p:txEl>
                                          </p:spTgt>
                                        </p:tgtEl>
                                        <p:attrNameLst>
                                          <p:attrName>style.visibility</p:attrName>
                                        </p:attrNameLst>
                                      </p:cBhvr>
                                      <p:to>
                                        <p:strVal val="visible"/>
                                      </p:to>
                                    </p:set>
                                    <p:animEffect transition="in" filter="fade">
                                      <p:cBhvr>
                                        <p:cTn id="63" dur="1000"/>
                                        <p:tgtEl>
                                          <p:spTgt spid="3">
                                            <p:txEl>
                                              <p:pRg st="10" end="10"/>
                                            </p:txEl>
                                          </p:spTgt>
                                        </p:tgtEl>
                                      </p:cBhvr>
                                    </p:animEffect>
                                    <p:anim calcmode="lin" valueType="num">
                                      <p:cBhvr>
                                        <p:cTn id="64"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10" end="10"/>
                                            </p:txEl>
                                          </p:spTgt>
                                        </p:tgtEl>
                                        <p:attrNameLst>
                                          <p:attrName>ppt_y</p:attrName>
                                        </p:attrNameLst>
                                      </p:cBhvr>
                                      <p:tavLst>
                                        <p:tav tm="0">
                                          <p:val>
                                            <p:strVal val="#ppt_y+.1"/>
                                          </p:val>
                                        </p:tav>
                                        <p:tav tm="100000">
                                          <p:val>
                                            <p:strVal val="#ppt_y"/>
                                          </p:val>
                                        </p:tav>
                                      </p:tavLst>
                                    </p:anim>
                                  </p:childTnLst>
                                </p:cTn>
                              </p:par>
                              <p:par>
                                <p:cTn id="66" presetID="42" presetClass="entr" presetSubtype="0" fill="hold" grpId="0" nodeType="withEffect">
                                  <p:stCondLst>
                                    <p:cond delay="0"/>
                                  </p:stCondLst>
                                  <p:childTnLst>
                                    <p:set>
                                      <p:cBhvr>
                                        <p:cTn id="67" dur="1" fill="hold">
                                          <p:stCondLst>
                                            <p:cond delay="0"/>
                                          </p:stCondLst>
                                        </p:cTn>
                                        <p:tgtEl>
                                          <p:spTgt spid="3">
                                            <p:txEl>
                                              <p:pRg st="11" end="11"/>
                                            </p:txEl>
                                          </p:spTgt>
                                        </p:tgtEl>
                                        <p:attrNameLst>
                                          <p:attrName>style.visibility</p:attrName>
                                        </p:attrNameLst>
                                      </p:cBhvr>
                                      <p:to>
                                        <p:strVal val="visible"/>
                                      </p:to>
                                    </p:set>
                                    <p:animEffect transition="in" filter="fade">
                                      <p:cBhvr>
                                        <p:cTn id="68" dur="1000"/>
                                        <p:tgtEl>
                                          <p:spTgt spid="3">
                                            <p:txEl>
                                              <p:pRg st="11" end="11"/>
                                            </p:txEl>
                                          </p:spTgt>
                                        </p:tgtEl>
                                      </p:cBhvr>
                                    </p:animEffect>
                                    <p:anim calcmode="lin" valueType="num">
                                      <p:cBhvr>
                                        <p:cTn id="69"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70"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3000" t="-2000" r="-2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E3A114-0220-4592-91A3-27DCD19DBFF6}"/>
              </a:ext>
            </a:extLst>
          </p:cNvPr>
          <p:cNvSpPr>
            <a:spLocks noGrp="1"/>
          </p:cNvSpPr>
          <p:nvPr>
            <p:ph type="title"/>
          </p:nvPr>
        </p:nvSpPr>
        <p:spPr>
          <a:xfrm>
            <a:off x="77506" y="275453"/>
            <a:ext cx="8605908" cy="984388"/>
          </a:xfrm>
        </p:spPr>
        <p:txBody>
          <a:bodyPr>
            <a:noAutofit/>
          </a:bodyPr>
          <a:lstStyle/>
          <a:p>
            <a:r>
              <a:rPr lang="en-US" sz="4000" dirty="0">
                <a:solidFill>
                  <a:schemeClr val="bg1"/>
                </a:solidFill>
                <a:effectLst>
                  <a:outerShdw blurRad="38100" dist="38100" dir="2700000" algn="tl">
                    <a:srgbClr val="000000">
                      <a:alpha val="43137"/>
                    </a:srgbClr>
                  </a:outerShdw>
                </a:effectLst>
                <a:latin typeface="Franklin Gothic Heavy" panose="020B0903020102020204" pitchFamily="34" charset="0"/>
              </a:rPr>
              <a:t>Paul’s Second Missionary Journey</a:t>
            </a:r>
          </a:p>
        </p:txBody>
      </p:sp>
      <p:sp>
        <p:nvSpPr>
          <p:cNvPr id="3" name="Content Placeholder 2">
            <a:extLst>
              <a:ext uri="{FF2B5EF4-FFF2-40B4-BE49-F238E27FC236}">
                <a16:creationId xmlns:a16="http://schemas.microsoft.com/office/drawing/2014/main" id="{C0294E2E-481F-4F76-98D8-B4D2803E059C}"/>
              </a:ext>
            </a:extLst>
          </p:cNvPr>
          <p:cNvSpPr>
            <a:spLocks noGrp="1"/>
          </p:cNvSpPr>
          <p:nvPr>
            <p:ph idx="1"/>
          </p:nvPr>
        </p:nvSpPr>
        <p:spPr>
          <a:xfrm>
            <a:off x="131693" y="1571413"/>
            <a:ext cx="8856520" cy="5153375"/>
          </a:xfrm>
        </p:spPr>
        <p:txBody>
          <a:bodyPr>
            <a:noAutofit/>
          </a:bodyPr>
          <a:lstStyle/>
          <a:p>
            <a:pPr marL="0" indent="0">
              <a:spcBef>
                <a:spcPts val="0"/>
              </a:spcBef>
              <a:buNone/>
            </a:pPr>
            <a:r>
              <a:rPr lang="en-US" dirty="0">
                <a:latin typeface="Franklin Gothic Book" panose="020B0503020102020204" pitchFamily="34" charset="0"/>
              </a:rPr>
              <a:t>On this second journey, Paul was able to</a:t>
            </a:r>
          </a:p>
          <a:p>
            <a:pPr>
              <a:spcBef>
                <a:spcPts val="0"/>
              </a:spcBef>
            </a:pPr>
            <a:r>
              <a:rPr lang="en-US" sz="2200" dirty="0">
                <a:latin typeface="Franklin Gothic Book" panose="020B0503020102020204" pitchFamily="34" charset="0"/>
              </a:rPr>
              <a:t> Encourage the churches in Syria, Cilicia, </a:t>
            </a:r>
            <a:r>
              <a:rPr lang="en-US" sz="2200" dirty="0" err="1">
                <a:latin typeface="Franklin Gothic Book" panose="020B0503020102020204" pitchFamily="34" charset="0"/>
              </a:rPr>
              <a:t>Derbe</a:t>
            </a:r>
            <a:r>
              <a:rPr lang="en-US" sz="2200" dirty="0">
                <a:latin typeface="Franklin Gothic Book" panose="020B0503020102020204" pitchFamily="34" charset="0"/>
              </a:rPr>
              <a:t>, Lystra, Iconium, and Antioch</a:t>
            </a:r>
          </a:p>
          <a:p>
            <a:pPr>
              <a:spcBef>
                <a:spcPts val="0"/>
              </a:spcBef>
            </a:pPr>
            <a:r>
              <a:rPr lang="en-US" sz="2200" dirty="0">
                <a:latin typeface="Franklin Gothic Book" panose="020B0503020102020204" pitchFamily="34" charset="0"/>
              </a:rPr>
              <a:t> Establish churches in Philippi, Thessalonica, Berea, Athens, and Corinth</a:t>
            </a:r>
          </a:p>
          <a:p>
            <a:pPr marL="0" indent="0">
              <a:spcBef>
                <a:spcPts val="0"/>
              </a:spcBef>
              <a:buNone/>
            </a:pPr>
            <a:r>
              <a:rPr lang="en-US" dirty="0">
                <a:latin typeface="Franklin Gothic Book" panose="020B0503020102020204" pitchFamily="34" charset="0"/>
              </a:rPr>
              <a:t>It was a journey that saw the beginning relationships</a:t>
            </a:r>
          </a:p>
          <a:p>
            <a:pPr>
              <a:spcBef>
                <a:spcPts val="0"/>
              </a:spcBef>
            </a:pPr>
            <a:r>
              <a:rPr lang="en-US" sz="2200" dirty="0">
                <a:latin typeface="Franklin Gothic Book" panose="020B0503020102020204" pitchFamily="34" charset="0"/>
              </a:rPr>
              <a:t>Silas and Timothy</a:t>
            </a:r>
          </a:p>
          <a:p>
            <a:pPr>
              <a:spcBef>
                <a:spcPts val="0"/>
              </a:spcBef>
            </a:pPr>
            <a:r>
              <a:rPr lang="en-US" sz="2200" dirty="0">
                <a:latin typeface="Franklin Gothic Book" panose="020B0503020102020204" pitchFamily="34" charset="0"/>
              </a:rPr>
              <a:t>The physician Luke, the brethren at Philippi (Clement, Euodia, </a:t>
            </a:r>
            <a:r>
              <a:rPr lang="en-US" sz="2200" dirty="0" err="1">
                <a:latin typeface="Franklin Gothic Book" panose="020B0503020102020204" pitchFamily="34" charset="0"/>
              </a:rPr>
              <a:t>Syntyche</a:t>
            </a:r>
            <a:r>
              <a:rPr lang="en-US" sz="2200" dirty="0">
                <a:latin typeface="Franklin Gothic Book" panose="020B0503020102020204" pitchFamily="34" charset="0"/>
              </a:rPr>
              <a:t>)</a:t>
            </a:r>
          </a:p>
          <a:p>
            <a:pPr>
              <a:spcBef>
                <a:spcPts val="0"/>
              </a:spcBef>
            </a:pPr>
            <a:r>
              <a:rPr lang="en-US" sz="2200" dirty="0">
                <a:latin typeface="Franklin Gothic Book" panose="020B0503020102020204" pitchFamily="34" charset="0"/>
              </a:rPr>
              <a:t>Aquila and Priscilla, the brethren at Corinth (Gaius, </a:t>
            </a:r>
            <a:r>
              <a:rPr lang="en-US" sz="2200" dirty="0" err="1">
                <a:latin typeface="Franklin Gothic Book" panose="020B0503020102020204" pitchFamily="34" charset="0"/>
              </a:rPr>
              <a:t>Crispus</a:t>
            </a:r>
            <a:r>
              <a:rPr lang="en-US" sz="2200" dirty="0">
                <a:latin typeface="Franklin Gothic Book" panose="020B0503020102020204" pitchFamily="34" charset="0"/>
              </a:rPr>
              <a:t>, the household of Stephanas)</a:t>
            </a:r>
          </a:p>
          <a:p>
            <a:pPr marL="0" indent="0">
              <a:spcBef>
                <a:spcPts val="0"/>
              </a:spcBef>
              <a:buNone/>
            </a:pPr>
            <a:r>
              <a:rPr lang="en-US" dirty="0">
                <a:latin typeface="Franklin Gothic Book" panose="020B0503020102020204" pitchFamily="34" charset="0"/>
              </a:rPr>
              <a:t> This journey provided background to the New </a:t>
            </a:r>
            <a:r>
              <a:rPr lang="en-US" dirty="0" err="1">
                <a:latin typeface="Franklin Gothic Book" panose="020B0503020102020204" pitchFamily="34" charset="0"/>
              </a:rPr>
              <a:t>estament</a:t>
            </a:r>
            <a:endParaRPr lang="en-US" dirty="0">
              <a:latin typeface="Franklin Gothic Book" panose="020B0503020102020204" pitchFamily="34" charset="0"/>
            </a:endParaRPr>
          </a:p>
          <a:p>
            <a:pPr>
              <a:spcBef>
                <a:spcPts val="0"/>
              </a:spcBef>
            </a:pPr>
            <a:r>
              <a:rPr lang="en-US" sz="2200" dirty="0">
                <a:latin typeface="Franklin Gothic Book" panose="020B0503020102020204" pitchFamily="34" charset="0"/>
              </a:rPr>
              <a:t> Letters were later written (Galatians, Philippians, 1st and 2nd Thessalonians, 1st and 2nd Corinthians)</a:t>
            </a:r>
          </a:p>
          <a:p>
            <a:pPr>
              <a:spcBef>
                <a:spcPts val="0"/>
              </a:spcBef>
            </a:pPr>
            <a:r>
              <a:rPr lang="en-US" sz="2200" dirty="0">
                <a:latin typeface="Franklin Gothic Book" panose="020B0503020102020204" pitchFamily="34" charset="0"/>
              </a:rPr>
              <a:t> Introducing key persons (Luke, Timothy)</a:t>
            </a:r>
          </a:p>
        </p:txBody>
      </p:sp>
    </p:spTree>
    <p:extLst>
      <p:ext uri="{BB962C8B-B14F-4D97-AF65-F5344CB8AC3E}">
        <p14:creationId xmlns:p14="http://schemas.microsoft.com/office/powerpoint/2010/main" val="12536706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anim calcmode="lin" valueType="num">
                                      <p:cBhvr>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7" presetID="42" presetClass="entr" presetSubtype="0" fill="hold" grpId="0"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fade">
                                      <p:cBhvr>
                                        <p:cTn id="29" dur="1000"/>
                                        <p:tgtEl>
                                          <p:spTgt spid="3">
                                            <p:txEl>
                                              <p:pRg st="4" end="4"/>
                                            </p:txEl>
                                          </p:spTgt>
                                        </p:tgtEl>
                                      </p:cBhvr>
                                    </p:animEffect>
                                    <p:anim calcmode="lin" valueType="num">
                                      <p:cBhvr>
                                        <p:cTn id="3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2" presetID="42" presetClass="entr" presetSubtype="0" fill="hold" grpId="0" nodeType="with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Effect transition="in" filter="fade">
                                      <p:cBhvr>
                                        <p:cTn id="34" dur="1000"/>
                                        <p:tgtEl>
                                          <p:spTgt spid="3">
                                            <p:txEl>
                                              <p:pRg st="5" end="5"/>
                                            </p:txEl>
                                          </p:spTgt>
                                        </p:tgtEl>
                                      </p:cBhvr>
                                    </p:animEffect>
                                    <p:anim calcmode="lin" valueType="num">
                                      <p:cBhvr>
                                        <p:cTn id="3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7" presetID="42" presetClass="entr" presetSubtype="0" fill="hold" grpId="0" nodeType="with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Effect transition="in" filter="fade">
                                      <p:cBhvr>
                                        <p:cTn id="39" dur="1000"/>
                                        <p:tgtEl>
                                          <p:spTgt spid="3">
                                            <p:txEl>
                                              <p:pRg st="6" end="6"/>
                                            </p:txEl>
                                          </p:spTgt>
                                        </p:tgtEl>
                                      </p:cBhvr>
                                    </p:animEffect>
                                    <p:anim calcmode="lin" valueType="num">
                                      <p:cBhvr>
                                        <p:cTn id="4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42" presetClass="entr" presetSubtype="0" fill="hold" grpId="0" nodeType="clickEffect">
                                  <p:stCondLst>
                                    <p:cond delay="0"/>
                                  </p:stCondLst>
                                  <p:childTnLst>
                                    <p:set>
                                      <p:cBhvr>
                                        <p:cTn id="45" dur="1" fill="hold">
                                          <p:stCondLst>
                                            <p:cond delay="0"/>
                                          </p:stCondLst>
                                        </p:cTn>
                                        <p:tgtEl>
                                          <p:spTgt spid="3">
                                            <p:txEl>
                                              <p:pRg st="7" end="7"/>
                                            </p:txEl>
                                          </p:spTgt>
                                        </p:tgtEl>
                                        <p:attrNameLst>
                                          <p:attrName>style.visibility</p:attrName>
                                        </p:attrNameLst>
                                      </p:cBhvr>
                                      <p:to>
                                        <p:strVal val="visible"/>
                                      </p:to>
                                    </p:set>
                                    <p:animEffect transition="in" filter="fade">
                                      <p:cBhvr>
                                        <p:cTn id="46" dur="1000"/>
                                        <p:tgtEl>
                                          <p:spTgt spid="3">
                                            <p:txEl>
                                              <p:pRg st="7" end="7"/>
                                            </p:txEl>
                                          </p:spTgt>
                                        </p:tgtEl>
                                      </p:cBhvr>
                                    </p:animEffect>
                                    <p:anim calcmode="lin" valueType="num">
                                      <p:cBhvr>
                                        <p:cTn id="4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8" dur="1000" fill="hold"/>
                                        <p:tgtEl>
                                          <p:spTgt spid="3">
                                            <p:txEl>
                                              <p:pRg st="7" end="7"/>
                                            </p:txEl>
                                          </p:spTgt>
                                        </p:tgtEl>
                                        <p:attrNameLst>
                                          <p:attrName>ppt_y</p:attrName>
                                        </p:attrNameLst>
                                      </p:cBhvr>
                                      <p:tavLst>
                                        <p:tav tm="0">
                                          <p:val>
                                            <p:strVal val="#ppt_y+.1"/>
                                          </p:val>
                                        </p:tav>
                                        <p:tav tm="100000">
                                          <p:val>
                                            <p:strVal val="#ppt_y"/>
                                          </p:val>
                                        </p:tav>
                                      </p:tavLst>
                                    </p:anim>
                                  </p:childTnLst>
                                </p:cTn>
                              </p:par>
                              <p:par>
                                <p:cTn id="49" presetID="42" presetClass="entr" presetSubtype="0" fill="hold" grpId="0" nodeType="withEffect">
                                  <p:stCondLst>
                                    <p:cond delay="0"/>
                                  </p:stCondLst>
                                  <p:childTnLst>
                                    <p:set>
                                      <p:cBhvr>
                                        <p:cTn id="50" dur="1" fill="hold">
                                          <p:stCondLst>
                                            <p:cond delay="0"/>
                                          </p:stCondLst>
                                        </p:cTn>
                                        <p:tgtEl>
                                          <p:spTgt spid="3">
                                            <p:txEl>
                                              <p:pRg st="8" end="8"/>
                                            </p:txEl>
                                          </p:spTgt>
                                        </p:tgtEl>
                                        <p:attrNameLst>
                                          <p:attrName>style.visibility</p:attrName>
                                        </p:attrNameLst>
                                      </p:cBhvr>
                                      <p:to>
                                        <p:strVal val="visible"/>
                                      </p:to>
                                    </p:set>
                                    <p:animEffect transition="in" filter="fade">
                                      <p:cBhvr>
                                        <p:cTn id="51" dur="1000"/>
                                        <p:tgtEl>
                                          <p:spTgt spid="3">
                                            <p:txEl>
                                              <p:pRg st="8" end="8"/>
                                            </p:txEl>
                                          </p:spTgt>
                                        </p:tgtEl>
                                      </p:cBhvr>
                                    </p:animEffect>
                                    <p:anim calcmode="lin" valueType="num">
                                      <p:cBhvr>
                                        <p:cTn id="52"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3" dur="1000" fill="hold"/>
                                        <p:tgtEl>
                                          <p:spTgt spid="3">
                                            <p:txEl>
                                              <p:pRg st="8" end="8"/>
                                            </p:txEl>
                                          </p:spTgt>
                                        </p:tgtEl>
                                        <p:attrNameLst>
                                          <p:attrName>ppt_y</p:attrName>
                                        </p:attrNameLst>
                                      </p:cBhvr>
                                      <p:tavLst>
                                        <p:tav tm="0">
                                          <p:val>
                                            <p:strVal val="#ppt_y+.1"/>
                                          </p:val>
                                        </p:tav>
                                        <p:tav tm="100000">
                                          <p:val>
                                            <p:strVal val="#ppt_y"/>
                                          </p:val>
                                        </p:tav>
                                      </p:tavLst>
                                    </p:anim>
                                  </p:childTnLst>
                                </p:cTn>
                              </p:par>
                              <p:par>
                                <p:cTn id="54" presetID="42" presetClass="entr" presetSubtype="0" fill="hold" grpId="0" nodeType="withEffect">
                                  <p:stCondLst>
                                    <p:cond delay="0"/>
                                  </p:stCondLst>
                                  <p:childTnLst>
                                    <p:set>
                                      <p:cBhvr>
                                        <p:cTn id="55" dur="1" fill="hold">
                                          <p:stCondLst>
                                            <p:cond delay="0"/>
                                          </p:stCondLst>
                                        </p:cTn>
                                        <p:tgtEl>
                                          <p:spTgt spid="3">
                                            <p:txEl>
                                              <p:pRg st="9" end="9"/>
                                            </p:txEl>
                                          </p:spTgt>
                                        </p:tgtEl>
                                        <p:attrNameLst>
                                          <p:attrName>style.visibility</p:attrName>
                                        </p:attrNameLst>
                                      </p:cBhvr>
                                      <p:to>
                                        <p:strVal val="visible"/>
                                      </p:to>
                                    </p:set>
                                    <p:animEffect transition="in" filter="fade">
                                      <p:cBhvr>
                                        <p:cTn id="56" dur="1000"/>
                                        <p:tgtEl>
                                          <p:spTgt spid="3">
                                            <p:txEl>
                                              <p:pRg st="9" end="9"/>
                                            </p:txEl>
                                          </p:spTgt>
                                        </p:tgtEl>
                                      </p:cBhvr>
                                    </p:animEffect>
                                    <p:anim calcmode="lin" valueType="num">
                                      <p:cBhvr>
                                        <p:cTn id="57"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3000" t="-2000" r="-2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E3A114-0220-4592-91A3-27DCD19DBFF6}"/>
              </a:ext>
            </a:extLst>
          </p:cNvPr>
          <p:cNvSpPr>
            <a:spLocks noGrp="1"/>
          </p:cNvSpPr>
          <p:nvPr>
            <p:ph type="title"/>
          </p:nvPr>
        </p:nvSpPr>
        <p:spPr>
          <a:xfrm>
            <a:off x="77506" y="275453"/>
            <a:ext cx="8605908" cy="984388"/>
          </a:xfrm>
        </p:spPr>
        <p:txBody>
          <a:bodyPr>
            <a:noAutofit/>
          </a:bodyPr>
          <a:lstStyle/>
          <a:p>
            <a:r>
              <a:rPr lang="en-US" sz="4000" dirty="0">
                <a:solidFill>
                  <a:schemeClr val="bg1"/>
                </a:solidFill>
                <a:effectLst>
                  <a:outerShdw blurRad="38100" dist="38100" dir="2700000" algn="tl">
                    <a:srgbClr val="000000">
                      <a:alpha val="43137"/>
                    </a:srgbClr>
                  </a:outerShdw>
                </a:effectLst>
                <a:latin typeface="Franklin Gothic Heavy" panose="020B0903020102020204" pitchFamily="34" charset="0"/>
              </a:rPr>
              <a:t>Paul’s Second Missionary Journey</a:t>
            </a:r>
          </a:p>
        </p:txBody>
      </p:sp>
      <p:sp>
        <p:nvSpPr>
          <p:cNvPr id="3" name="Content Placeholder 2">
            <a:extLst>
              <a:ext uri="{FF2B5EF4-FFF2-40B4-BE49-F238E27FC236}">
                <a16:creationId xmlns:a16="http://schemas.microsoft.com/office/drawing/2014/main" id="{C0294E2E-481F-4F76-98D8-B4D2803E059C}"/>
              </a:ext>
            </a:extLst>
          </p:cNvPr>
          <p:cNvSpPr>
            <a:spLocks noGrp="1"/>
          </p:cNvSpPr>
          <p:nvPr>
            <p:ph idx="1"/>
          </p:nvPr>
        </p:nvSpPr>
        <p:spPr>
          <a:xfrm>
            <a:off x="131693" y="1571413"/>
            <a:ext cx="8856520" cy="5153375"/>
          </a:xfrm>
        </p:spPr>
        <p:txBody>
          <a:bodyPr>
            <a:normAutofit fontScale="92500"/>
          </a:bodyPr>
          <a:lstStyle/>
          <a:p>
            <a:pPr marL="0" indent="0">
              <a:spcBef>
                <a:spcPts val="0"/>
              </a:spcBef>
              <a:buNone/>
            </a:pPr>
            <a:r>
              <a:rPr lang="en-US" sz="3600" dirty="0">
                <a:latin typeface="Franklin Gothic Book" panose="020B0503020102020204" pitchFamily="34" charset="0"/>
              </a:rPr>
              <a:t> </a:t>
            </a:r>
            <a:r>
              <a:rPr lang="en-US" sz="3600" b="1" dirty="0">
                <a:latin typeface="Franklin Gothic Book" panose="020B0503020102020204" pitchFamily="34" charset="0"/>
              </a:rPr>
              <a:t>PAUL AND BARNABAS SEPARATE 15:36-41</a:t>
            </a:r>
          </a:p>
          <a:p>
            <a:pPr marL="0" indent="0">
              <a:spcBef>
                <a:spcPts val="0"/>
              </a:spcBef>
              <a:buNone/>
            </a:pPr>
            <a:r>
              <a:rPr lang="en-US" sz="3600" dirty="0">
                <a:latin typeface="Franklin Gothic Book" panose="020B0503020102020204" pitchFamily="34" charset="0"/>
              </a:rPr>
              <a:t>      1. They disagree over whether to take John</a:t>
            </a:r>
          </a:p>
          <a:p>
            <a:pPr marL="0" indent="0">
              <a:spcBef>
                <a:spcPts val="0"/>
              </a:spcBef>
              <a:buNone/>
            </a:pPr>
            <a:r>
              <a:rPr lang="en-US" sz="3600" dirty="0">
                <a:latin typeface="Franklin Gothic Book" panose="020B0503020102020204" pitchFamily="34" charset="0"/>
              </a:rPr>
              <a:t>          Mark - Ac 15:37-38</a:t>
            </a:r>
          </a:p>
          <a:p>
            <a:pPr marL="0" indent="0">
              <a:spcBef>
                <a:spcPts val="0"/>
              </a:spcBef>
              <a:buNone/>
            </a:pPr>
            <a:r>
              <a:rPr lang="en-US" sz="3600" dirty="0">
                <a:latin typeface="Franklin Gothic Book" panose="020B0503020102020204" pitchFamily="34" charset="0"/>
              </a:rPr>
              <a:t>         a. Barnabas was determined to take John</a:t>
            </a:r>
          </a:p>
          <a:p>
            <a:pPr marL="0" indent="0">
              <a:spcBef>
                <a:spcPts val="0"/>
              </a:spcBef>
              <a:buNone/>
            </a:pPr>
            <a:r>
              <a:rPr lang="en-US" sz="3600" dirty="0">
                <a:latin typeface="Franklin Gothic Book" panose="020B0503020102020204" pitchFamily="34" charset="0"/>
              </a:rPr>
              <a:t>	    Mark (his cousin) Col 4:10</a:t>
            </a:r>
          </a:p>
          <a:p>
            <a:pPr marL="0" indent="0">
              <a:spcBef>
                <a:spcPts val="0"/>
              </a:spcBef>
              <a:buNone/>
            </a:pPr>
            <a:r>
              <a:rPr lang="en-US" sz="3600" dirty="0">
                <a:latin typeface="Franklin Gothic Book" panose="020B0503020102020204" pitchFamily="34" charset="0"/>
              </a:rPr>
              <a:t>         b. Paul insisted that he was not reliable</a:t>
            </a:r>
          </a:p>
          <a:p>
            <a:pPr marL="0" indent="0">
              <a:spcBef>
                <a:spcPts val="0"/>
              </a:spcBef>
              <a:buNone/>
            </a:pPr>
            <a:r>
              <a:rPr lang="en-US" sz="3600" dirty="0">
                <a:latin typeface="Franklin Gothic Book" panose="020B0503020102020204" pitchFamily="34" charset="0"/>
              </a:rPr>
              <a:t>      2. Their contention required them to separate </a:t>
            </a:r>
          </a:p>
          <a:p>
            <a:pPr marL="0" indent="0">
              <a:spcBef>
                <a:spcPts val="0"/>
              </a:spcBef>
              <a:buNone/>
            </a:pPr>
            <a:r>
              <a:rPr lang="en-US" sz="3600" dirty="0">
                <a:latin typeface="Franklin Gothic Book" panose="020B0503020102020204" pitchFamily="34" charset="0"/>
              </a:rPr>
              <a:t>         a. Barnabas went to Cyprus with John Mark </a:t>
            </a:r>
          </a:p>
          <a:p>
            <a:pPr marL="0" indent="0">
              <a:spcBef>
                <a:spcPts val="0"/>
              </a:spcBef>
              <a:buNone/>
            </a:pPr>
            <a:r>
              <a:rPr lang="en-US" sz="3600" dirty="0">
                <a:latin typeface="Franklin Gothic Book" panose="020B0503020102020204" pitchFamily="34" charset="0"/>
              </a:rPr>
              <a:t>         b. This is where Barnabas was from, and</a:t>
            </a:r>
          </a:p>
          <a:p>
            <a:pPr marL="0" indent="0">
              <a:spcBef>
                <a:spcPts val="0"/>
              </a:spcBef>
              <a:buNone/>
            </a:pPr>
            <a:r>
              <a:rPr lang="en-US" sz="3600" dirty="0">
                <a:latin typeface="Franklin Gothic Book" panose="020B0503020102020204" pitchFamily="34" charset="0"/>
              </a:rPr>
              <a:t>             which was visited on the first journey </a:t>
            </a:r>
          </a:p>
          <a:p>
            <a:pPr marL="0" indent="0">
              <a:spcBef>
                <a:spcPts val="0"/>
              </a:spcBef>
              <a:buNone/>
            </a:pPr>
            <a:r>
              <a:rPr lang="en-US" sz="3600" dirty="0">
                <a:latin typeface="Franklin Gothic Book" panose="020B0503020102020204" pitchFamily="34" charset="0"/>
              </a:rPr>
              <a:t>	    Ac 4:36; 13:4-12</a:t>
            </a:r>
          </a:p>
        </p:txBody>
      </p:sp>
    </p:spTree>
    <p:extLst>
      <p:ext uri="{BB962C8B-B14F-4D97-AF65-F5344CB8AC3E}">
        <p14:creationId xmlns:p14="http://schemas.microsoft.com/office/powerpoint/2010/main" val="31852758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anim calcmode="lin" valueType="num">
                                      <p:cBhvr>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7" presetID="42" presetClass="entr" presetSubtype="0" fill="hold" grpId="0"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fade">
                                      <p:cBhvr>
                                        <p:cTn id="29" dur="1000"/>
                                        <p:tgtEl>
                                          <p:spTgt spid="3">
                                            <p:txEl>
                                              <p:pRg st="4" end="4"/>
                                            </p:txEl>
                                          </p:spTgt>
                                        </p:tgtEl>
                                      </p:cBhvr>
                                    </p:animEffect>
                                    <p:anim calcmode="lin" valueType="num">
                                      <p:cBhvr>
                                        <p:cTn id="3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2" presetID="42" presetClass="entr" presetSubtype="0" fill="hold" grpId="0" nodeType="with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Effect transition="in" filter="fade">
                                      <p:cBhvr>
                                        <p:cTn id="34" dur="1000"/>
                                        <p:tgtEl>
                                          <p:spTgt spid="3">
                                            <p:txEl>
                                              <p:pRg st="5" end="5"/>
                                            </p:txEl>
                                          </p:spTgt>
                                        </p:tgtEl>
                                      </p:cBhvr>
                                    </p:animEffect>
                                    <p:anim calcmode="lin" valueType="num">
                                      <p:cBhvr>
                                        <p:cTn id="3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Effect transition="in" filter="fade">
                                      <p:cBhvr>
                                        <p:cTn id="41" dur="1000"/>
                                        <p:tgtEl>
                                          <p:spTgt spid="3">
                                            <p:txEl>
                                              <p:pRg st="6" end="6"/>
                                            </p:txEl>
                                          </p:spTgt>
                                        </p:tgtEl>
                                      </p:cBhvr>
                                    </p:animEffect>
                                    <p:anim calcmode="lin" valueType="num">
                                      <p:cBhvr>
                                        <p:cTn id="4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6" end="6"/>
                                            </p:txEl>
                                          </p:spTgt>
                                        </p:tgtEl>
                                        <p:attrNameLst>
                                          <p:attrName>ppt_y</p:attrName>
                                        </p:attrNameLst>
                                      </p:cBhvr>
                                      <p:tavLst>
                                        <p:tav tm="0">
                                          <p:val>
                                            <p:strVal val="#ppt_y+.1"/>
                                          </p:val>
                                        </p:tav>
                                        <p:tav tm="100000">
                                          <p:val>
                                            <p:strVal val="#ppt_y"/>
                                          </p:val>
                                        </p:tav>
                                      </p:tavLst>
                                    </p:anim>
                                  </p:childTnLst>
                                </p:cTn>
                              </p:par>
                              <p:par>
                                <p:cTn id="44" presetID="42" presetClass="entr" presetSubtype="0" fill="hold" grpId="0" nodeType="withEffect">
                                  <p:stCondLst>
                                    <p:cond delay="0"/>
                                  </p:stCondLst>
                                  <p:childTnLst>
                                    <p:set>
                                      <p:cBhvr>
                                        <p:cTn id="45" dur="1" fill="hold">
                                          <p:stCondLst>
                                            <p:cond delay="0"/>
                                          </p:stCondLst>
                                        </p:cTn>
                                        <p:tgtEl>
                                          <p:spTgt spid="3">
                                            <p:txEl>
                                              <p:pRg st="7" end="7"/>
                                            </p:txEl>
                                          </p:spTgt>
                                        </p:tgtEl>
                                        <p:attrNameLst>
                                          <p:attrName>style.visibility</p:attrName>
                                        </p:attrNameLst>
                                      </p:cBhvr>
                                      <p:to>
                                        <p:strVal val="visible"/>
                                      </p:to>
                                    </p:set>
                                    <p:animEffect transition="in" filter="fade">
                                      <p:cBhvr>
                                        <p:cTn id="46" dur="1000"/>
                                        <p:tgtEl>
                                          <p:spTgt spid="3">
                                            <p:txEl>
                                              <p:pRg st="7" end="7"/>
                                            </p:txEl>
                                          </p:spTgt>
                                        </p:tgtEl>
                                      </p:cBhvr>
                                    </p:animEffect>
                                    <p:anim calcmode="lin" valueType="num">
                                      <p:cBhvr>
                                        <p:cTn id="4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8" dur="1000" fill="hold"/>
                                        <p:tgtEl>
                                          <p:spTgt spid="3">
                                            <p:txEl>
                                              <p:pRg st="7" end="7"/>
                                            </p:txEl>
                                          </p:spTgt>
                                        </p:tgtEl>
                                        <p:attrNameLst>
                                          <p:attrName>ppt_y</p:attrName>
                                        </p:attrNameLst>
                                      </p:cBhvr>
                                      <p:tavLst>
                                        <p:tav tm="0">
                                          <p:val>
                                            <p:strVal val="#ppt_y+.1"/>
                                          </p:val>
                                        </p:tav>
                                        <p:tav tm="100000">
                                          <p:val>
                                            <p:strVal val="#ppt_y"/>
                                          </p:val>
                                        </p:tav>
                                      </p:tavLst>
                                    </p:anim>
                                  </p:childTnLst>
                                </p:cTn>
                              </p:par>
                              <p:par>
                                <p:cTn id="49" presetID="42" presetClass="entr" presetSubtype="0" fill="hold" grpId="0" nodeType="withEffect">
                                  <p:stCondLst>
                                    <p:cond delay="0"/>
                                  </p:stCondLst>
                                  <p:childTnLst>
                                    <p:set>
                                      <p:cBhvr>
                                        <p:cTn id="50" dur="1" fill="hold">
                                          <p:stCondLst>
                                            <p:cond delay="0"/>
                                          </p:stCondLst>
                                        </p:cTn>
                                        <p:tgtEl>
                                          <p:spTgt spid="3">
                                            <p:txEl>
                                              <p:pRg st="8" end="8"/>
                                            </p:txEl>
                                          </p:spTgt>
                                        </p:tgtEl>
                                        <p:attrNameLst>
                                          <p:attrName>style.visibility</p:attrName>
                                        </p:attrNameLst>
                                      </p:cBhvr>
                                      <p:to>
                                        <p:strVal val="visible"/>
                                      </p:to>
                                    </p:set>
                                    <p:animEffect transition="in" filter="fade">
                                      <p:cBhvr>
                                        <p:cTn id="51" dur="1000"/>
                                        <p:tgtEl>
                                          <p:spTgt spid="3">
                                            <p:txEl>
                                              <p:pRg st="8" end="8"/>
                                            </p:txEl>
                                          </p:spTgt>
                                        </p:tgtEl>
                                      </p:cBhvr>
                                    </p:animEffect>
                                    <p:anim calcmode="lin" valueType="num">
                                      <p:cBhvr>
                                        <p:cTn id="52"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3" dur="1000" fill="hold"/>
                                        <p:tgtEl>
                                          <p:spTgt spid="3">
                                            <p:txEl>
                                              <p:pRg st="8" end="8"/>
                                            </p:txEl>
                                          </p:spTgt>
                                        </p:tgtEl>
                                        <p:attrNameLst>
                                          <p:attrName>ppt_y</p:attrName>
                                        </p:attrNameLst>
                                      </p:cBhvr>
                                      <p:tavLst>
                                        <p:tav tm="0">
                                          <p:val>
                                            <p:strVal val="#ppt_y+.1"/>
                                          </p:val>
                                        </p:tav>
                                        <p:tav tm="100000">
                                          <p:val>
                                            <p:strVal val="#ppt_y"/>
                                          </p:val>
                                        </p:tav>
                                      </p:tavLst>
                                    </p:anim>
                                  </p:childTnLst>
                                </p:cTn>
                              </p:par>
                              <p:par>
                                <p:cTn id="54" presetID="42" presetClass="entr" presetSubtype="0" fill="hold" grpId="0" nodeType="withEffect">
                                  <p:stCondLst>
                                    <p:cond delay="0"/>
                                  </p:stCondLst>
                                  <p:childTnLst>
                                    <p:set>
                                      <p:cBhvr>
                                        <p:cTn id="55" dur="1" fill="hold">
                                          <p:stCondLst>
                                            <p:cond delay="0"/>
                                          </p:stCondLst>
                                        </p:cTn>
                                        <p:tgtEl>
                                          <p:spTgt spid="3">
                                            <p:txEl>
                                              <p:pRg st="9" end="9"/>
                                            </p:txEl>
                                          </p:spTgt>
                                        </p:tgtEl>
                                        <p:attrNameLst>
                                          <p:attrName>style.visibility</p:attrName>
                                        </p:attrNameLst>
                                      </p:cBhvr>
                                      <p:to>
                                        <p:strVal val="visible"/>
                                      </p:to>
                                    </p:set>
                                    <p:animEffect transition="in" filter="fade">
                                      <p:cBhvr>
                                        <p:cTn id="56" dur="1000"/>
                                        <p:tgtEl>
                                          <p:spTgt spid="3">
                                            <p:txEl>
                                              <p:pRg st="9" end="9"/>
                                            </p:txEl>
                                          </p:spTgt>
                                        </p:tgtEl>
                                      </p:cBhvr>
                                    </p:animEffect>
                                    <p:anim calcmode="lin" valueType="num">
                                      <p:cBhvr>
                                        <p:cTn id="57"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9" end="9"/>
                                            </p:txEl>
                                          </p:spTgt>
                                        </p:tgtEl>
                                        <p:attrNameLst>
                                          <p:attrName>ppt_y</p:attrName>
                                        </p:attrNameLst>
                                      </p:cBhvr>
                                      <p:tavLst>
                                        <p:tav tm="0">
                                          <p:val>
                                            <p:strVal val="#ppt_y+.1"/>
                                          </p:val>
                                        </p:tav>
                                        <p:tav tm="100000">
                                          <p:val>
                                            <p:strVal val="#ppt_y"/>
                                          </p:val>
                                        </p:tav>
                                      </p:tavLst>
                                    </p:anim>
                                  </p:childTnLst>
                                </p:cTn>
                              </p:par>
                              <p:par>
                                <p:cTn id="59" presetID="42" presetClass="entr" presetSubtype="0" fill="hold" grpId="0" nodeType="withEffect">
                                  <p:stCondLst>
                                    <p:cond delay="0"/>
                                  </p:stCondLst>
                                  <p:childTnLst>
                                    <p:set>
                                      <p:cBhvr>
                                        <p:cTn id="60" dur="1" fill="hold">
                                          <p:stCondLst>
                                            <p:cond delay="0"/>
                                          </p:stCondLst>
                                        </p:cTn>
                                        <p:tgtEl>
                                          <p:spTgt spid="3">
                                            <p:txEl>
                                              <p:pRg st="10" end="10"/>
                                            </p:txEl>
                                          </p:spTgt>
                                        </p:tgtEl>
                                        <p:attrNameLst>
                                          <p:attrName>style.visibility</p:attrName>
                                        </p:attrNameLst>
                                      </p:cBhvr>
                                      <p:to>
                                        <p:strVal val="visible"/>
                                      </p:to>
                                    </p:set>
                                    <p:animEffect transition="in" filter="fade">
                                      <p:cBhvr>
                                        <p:cTn id="61" dur="1000"/>
                                        <p:tgtEl>
                                          <p:spTgt spid="3">
                                            <p:txEl>
                                              <p:pRg st="10" end="10"/>
                                            </p:txEl>
                                          </p:spTgt>
                                        </p:tgtEl>
                                      </p:cBhvr>
                                    </p:animEffect>
                                    <p:anim calcmode="lin" valueType="num">
                                      <p:cBhvr>
                                        <p:cTn id="62"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63"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3000" t="-2000" r="-2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E3A114-0220-4592-91A3-27DCD19DBFF6}"/>
              </a:ext>
            </a:extLst>
          </p:cNvPr>
          <p:cNvSpPr>
            <a:spLocks noGrp="1"/>
          </p:cNvSpPr>
          <p:nvPr>
            <p:ph type="title"/>
          </p:nvPr>
        </p:nvSpPr>
        <p:spPr>
          <a:xfrm>
            <a:off x="77506" y="275453"/>
            <a:ext cx="8605908" cy="984388"/>
          </a:xfrm>
        </p:spPr>
        <p:txBody>
          <a:bodyPr>
            <a:noAutofit/>
          </a:bodyPr>
          <a:lstStyle/>
          <a:p>
            <a:r>
              <a:rPr lang="en-US" sz="4000" dirty="0">
                <a:solidFill>
                  <a:schemeClr val="bg1"/>
                </a:solidFill>
                <a:effectLst>
                  <a:outerShdw blurRad="38100" dist="38100" dir="2700000" algn="tl">
                    <a:srgbClr val="000000">
                      <a:alpha val="43137"/>
                    </a:srgbClr>
                  </a:outerShdw>
                </a:effectLst>
                <a:latin typeface="Franklin Gothic Heavy" panose="020B0903020102020204" pitchFamily="34" charset="0"/>
              </a:rPr>
              <a:t>Paul’s Second Missionary Journey</a:t>
            </a:r>
          </a:p>
        </p:txBody>
      </p:sp>
      <p:sp>
        <p:nvSpPr>
          <p:cNvPr id="3" name="Content Placeholder 2">
            <a:extLst>
              <a:ext uri="{FF2B5EF4-FFF2-40B4-BE49-F238E27FC236}">
                <a16:creationId xmlns:a16="http://schemas.microsoft.com/office/drawing/2014/main" id="{C0294E2E-481F-4F76-98D8-B4D2803E059C}"/>
              </a:ext>
            </a:extLst>
          </p:cNvPr>
          <p:cNvSpPr>
            <a:spLocks noGrp="1"/>
          </p:cNvSpPr>
          <p:nvPr>
            <p:ph idx="1"/>
          </p:nvPr>
        </p:nvSpPr>
        <p:spPr>
          <a:xfrm>
            <a:off x="131693" y="1571413"/>
            <a:ext cx="8856520" cy="5153375"/>
          </a:xfrm>
        </p:spPr>
        <p:txBody>
          <a:bodyPr>
            <a:normAutofit fontScale="92500" lnSpcReduction="20000"/>
          </a:bodyPr>
          <a:lstStyle/>
          <a:p>
            <a:pPr marL="0" indent="0">
              <a:spcBef>
                <a:spcPts val="0"/>
              </a:spcBef>
              <a:buNone/>
            </a:pPr>
            <a:r>
              <a:rPr lang="en-US" sz="3600" b="1" dirty="0">
                <a:latin typeface="Franklin Gothic Book" panose="020B0503020102020204" pitchFamily="34" charset="0"/>
              </a:rPr>
              <a:t> </a:t>
            </a:r>
            <a:r>
              <a:rPr lang="en-US" sz="3500" b="1" dirty="0">
                <a:latin typeface="Franklin Gothic Book" panose="020B0503020102020204" pitchFamily="34" charset="0"/>
              </a:rPr>
              <a:t>PAUL AND SILAS BEGIN THEIR JOURNEY 15:40-41</a:t>
            </a:r>
          </a:p>
          <a:p>
            <a:pPr marL="0" indent="0">
              <a:spcBef>
                <a:spcPts val="0"/>
              </a:spcBef>
              <a:buNone/>
            </a:pPr>
            <a:r>
              <a:rPr lang="en-US" sz="3500" dirty="0">
                <a:latin typeface="Franklin Gothic Book" panose="020B0503020102020204" pitchFamily="34" charset="0"/>
              </a:rPr>
              <a:t>      1. Paul selected Silas to accompany him </a:t>
            </a:r>
          </a:p>
          <a:p>
            <a:pPr marL="0" indent="0">
              <a:spcBef>
                <a:spcPts val="0"/>
              </a:spcBef>
              <a:buNone/>
            </a:pPr>
            <a:r>
              <a:rPr lang="en-US" sz="3500" dirty="0">
                <a:latin typeface="Franklin Gothic Book" panose="020B0503020102020204" pitchFamily="34" charset="0"/>
              </a:rPr>
              <a:t>          Ac 15:40</a:t>
            </a:r>
          </a:p>
          <a:p>
            <a:pPr marL="0" indent="0">
              <a:spcBef>
                <a:spcPts val="0"/>
              </a:spcBef>
              <a:buNone/>
            </a:pPr>
            <a:r>
              <a:rPr lang="en-US" sz="3500" dirty="0">
                <a:latin typeface="Franklin Gothic Book" panose="020B0503020102020204" pitchFamily="34" charset="0"/>
              </a:rPr>
              <a:t>         a. He was one of the two men sent by</a:t>
            </a:r>
          </a:p>
          <a:p>
            <a:pPr marL="0" indent="0">
              <a:spcBef>
                <a:spcPts val="0"/>
              </a:spcBef>
              <a:buNone/>
            </a:pPr>
            <a:r>
              <a:rPr lang="en-US" sz="3500" dirty="0">
                <a:latin typeface="Franklin Gothic Book" panose="020B0503020102020204" pitchFamily="34" charset="0"/>
              </a:rPr>
              <a:t>             Jerusalem with the letter regarding</a:t>
            </a:r>
          </a:p>
          <a:p>
            <a:pPr marL="0" indent="0">
              <a:spcBef>
                <a:spcPts val="0"/>
              </a:spcBef>
              <a:buNone/>
            </a:pPr>
            <a:r>
              <a:rPr lang="en-US" sz="3500" dirty="0">
                <a:latin typeface="Franklin Gothic Book" panose="020B0503020102020204" pitchFamily="34" charset="0"/>
              </a:rPr>
              <a:t>             circumcision Ac 15:22-23,27</a:t>
            </a:r>
          </a:p>
          <a:p>
            <a:pPr marL="0" indent="0">
              <a:spcBef>
                <a:spcPts val="0"/>
              </a:spcBef>
              <a:buNone/>
            </a:pPr>
            <a:r>
              <a:rPr lang="en-US" sz="3500" dirty="0">
                <a:latin typeface="Franklin Gothic Book" panose="020B0503020102020204" pitchFamily="34" charset="0"/>
              </a:rPr>
              <a:t>         b. He was a prophet Ac 15:32</a:t>
            </a:r>
          </a:p>
          <a:p>
            <a:pPr marL="0" indent="0">
              <a:spcBef>
                <a:spcPts val="0"/>
              </a:spcBef>
              <a:buNone/>
            </a:pPr>
            <a:r>
              <a:rPr lang="en-US" sz="3500" dirty="0">
                <a:latin typeface="Franklin Gothic Book" panose="020B0503020102020204" pitchFamily="34" charset="0"/>
              </a:rPr>
              <a:t>         c. He had stayed in Antioch Ac 15:34</a:t>
            </a:r>
          </a:p>
          <a:p>
            <a:pPr marL="0" indent="0">
              <a:spcBef>
                <a:spcPts val="0"/>
              </a:spcBef>
              <a:buNone/>
            </a:pPr>
            <a:r>
              <a:rPr lang="en-US" sz="3500" dirty="0">
                <a:latin typeface="Franklin Gothic Book" panose="020B0503020102020204" pitchFamily="34" charset="0"/>
              </a:rPr>
              <a:t>      2. They pass through Syria and Cilicia,</a:t>
            </a:r>
          </a:p>
          <a:p>
            <a:pPr marL="0" indent="0">
              <a:spcBef>
                <a:spcPts val="0"/>
              </a:spcBef>
              <a:buNone/>
            </a:pPr>
            <a:r>
              <a:rPr lang="en-US" sz="3500" dirty="0">
                <a:latin typeface="Franklin Gothic Book" panose="020B0503020102020204" pitchFamily="34" charset="0"/>
              </a:rPr>
              <a:t>          confirming the churches Ac 15:41</a:t>
            </a:r>
          </a:p>
          <a:p>
            <a:pPr marL="0" indent="0">
              <a:spcBef>
                <a:spcPts val="0"/>
              </a:spcBef>
              <a:buNone/>
            </a:pPr>
            <a:r>
              <a:rPr lang="en-US" sz="3500" dirty="0">
                <a:latin typeface="Franklin Gothic Book" panose="020B0503020102020204" pitchFamily="34" charset="0"/>
              </a:rPr>
              <a:t>         a. Paul was from that area Ac 22:3</a:t>
            </a:r>
          </a:p>
          <a:p>
            <a:pPr marL="0" indent="0">
              <a:spcBef>
                <a:spcPts val="0"/>
              </a:spcBef>
              <a:buNone/>
            </a:pPr>
            <a:r>
              <a:rPr lang="en-US" sz="3500" dirty="0">
                <a:latin typeface="Franklin Gothic Book" panose="020B0503020102020204" pitchFamily="34" charset="0"/>
              </a:rPr>
              <a:t>         b. He had spent time before Ga 1:21</a:t>
            </a:r>
          </a:p>
          <a:p>
            <a:pPr marL="0" indent="0">
              <a:spcBef>
                <a:spcPts val="0"/>
              </a:spcBef>
              <a:buNone/>
            </a:pPr>
            <a:r>
              <a:rPr lang="en-US" sz="3600" dirty="0">
                <a:latin typeface="Franklin Gothic Book" panose="020B0503020102020204" pitchFamily="34" charset="0"/>
              </a:rPr>
              <a:t>      </a:t>
            </a:r>
          </a:p>
        </p:txBody>
      </p:sp>
    </p:spTree>
    <p:extLst>
      <p:ext uri="{BB962C8B-B14F-4D97-AF65-F5344CB8AC3E}">
        <p14:creationId xmlns:p14="http://schemas.microsoft.com/office/powerpoint/2010/main" val="14133171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anim calcmode="lin" valueType="num">
                                      <p:cBhvr>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7" presetID="42" presetClass="entr" presetSubtype="0" fill="hold" grpId="0"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fade">
                                      <p:cBhvr>
                                        <p:cTn id="29" dur="1000"/>
                                        <p:tgtEl>
                                          <p:spTgt spid="3">
                                            <p:txEl>
                                              <p:pRg st="4" end="4"/>
                                            </p:txEl>
                                          </p:spTgt>
                                        </p:tgtEl>
                                      </p:cBhvr>
                                    </p:animEffect>
                                    <p:anim calcmode="lin" valueType="num">
                                      <p:cBhvr>
                                        <p:cTn id="3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2" presetID="42" presetClass="entr" presetSubtype="0" fill="hold" grpId="0" nodeType="with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Effect transition="in" filter="fade">
                                      <p:cBhvr>
                                        <p:cTn id="34" dur="1000"/>
                                        <p:tgtEl>
                                          <p:spTgt spid="3">
                                            <p:txEl>
                                              <p:pRg st="5" end="5"/>
                                            </p:txEl>
                                          </p:spTgt>
                                        </p:tgtEl>
                                      </p:cBhvr>
                                    </p:animEffect>
                                    <p:anim calcmode="lin" valueType="num">
                                      <p:cBhvr>
                                        <p:cTn id="3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7" presetID="42" presetClass="entr" presetSubtype="0" fill="hold" grpId="0" nodeType="with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Effect transition="in" filter="fade">
                                      <p:cBhvr>
                                        <p:cTn id="39" dur="1000"/>
                                        <p:tgtEl>
                                          <p:spTgt spid="3">
                                            <p:txEl>
                                              <p:pRg st="6" end="6"/>
                                            </p:txEl>
                                          </p:spTgt>
                                        </p:tgtEl>
                                      </p:cBhvr>
                                    </p:animEffect>
                                    <p:anim calcmode="lin" valueType="num">
                                      <p:cBhvr>
                                        <p:cTn id="4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6" end="6"/>
                                            </p:txEl>
                                          </p:spTgt>
                                        </p:tgtEl>
                                        <p:attrNameLst>
                                          <p:attrName>ppt_y</p:attrName>
                                        </p:attrNameLst>
                                      </p:cBhvr>
                                      <p:tavLst>
                                        <p:tav tm="0">
                                          <p:val>
                                            <p:strVal val="#ppt_y+.1"/>
                                          </p:val>
                                        </p:tav>
                                        <p:tav tm="100000">
                                          <p:val>
                                            <p:strVal val="#ppt_y"/>
                                          </p:val>
                                        </p:tav>
                                      </p:tavLst>
                                    </p:anim>
                                  </p:childTnLst>
                                </p:cTn>
                              </p:par>
                              <p:par>
                                <p:cTn id="42" presetID="42" presetClass="entr" presetSubtype="0" fill="hold" grpId="0" nodeType="withEffect">
                                  <p:stCondLst>
                                    <p:cond delay="0"/>
                                  </p:stCondLst>
                                  <p:childTnLst>
                                    <p:set>
                                      <p:cBhvr>
                                        <p:cTn id="43" dur="1" fill="hold">
                                          <p:stCondLst>
                                            <p:cond delay="0"/>
                                          </p:stCondLst>
                                        </p:cTn>
                                        <p:tgtEl>
                                          <p:spTgt spid="3">
                                            <p:txEl>
                                              <p:pRg st="7" end="7"/>
                                            </p:txEl>
                                          </p:spTgt>
                                        </p:tgtEl>
                                        <p:attrNameLst>
                                          <p:attrName>style.visibility</p:attrName>
                                        </p:attrNameLst>
                                      </p:cBhvr>
                                      <p:to>
                                        <p:strVal val="visible"/>
                                      </p:to>
                                    </p:set>
                                    <p:animEffect transition="in" filter="fade">
                                      <p:cBhvr>
                                        <p:cTn id="44" dur="1000"/>
                                        <p:tgtEl>
                                          <p:spTgt spid="3">
                                            <p:txEl>
                                              <p:pRg st="7" end="7"/>
                                            </p:txEl>
                                          </p:spTgt>
                                        </p:tgtEl>
                                      </p:cBhvr>
                                    </p:animEffect>
                                    <p:anim calcmode="lin" valueType="num">
                                      <p:cBhvr>
                                        <p:cTn id="45"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6"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42" presetClass="entr" presetSubtype="0" fill="hold" grpId="0" nodeType="clickEffect">
                                  <p:stCondLst>
                                    <p:cond delay="0"/>
                                  </p:stCondLst>
                                  <p:childTnLst>
                                    <p:set>
                                      <p:cBhvr>
                                        <p:cTn id="50" dur="1" fill="hold">
                                          <p:stCondLst>
                                            <p:cond delay="0"/>
                                          </p:stCondLst>
                                        </p:cTn>
                                        <p:tgtEl>
                                          <p:spTgt spid="3">
                                            <p:txEl>
                                              <p:pRg st="8" end="8"/>
                                            </p:txEl>
                                          </p:spTgt>
                                        </p:tgtEl>
                                        <p:attrNameLst>
                                          <p:attrName>style.visibility</p:attrName>
                                        </p:attrNameLst>
                                      </p:cBhvr>
                                      <p:to>
                                        <p:strVal val="visible"/>
                                      </p:to>
                                    </p:set>
                                    <p:animEffect transition="in" filter="fade">
                                      <p:cBhvr>
                                        <p:cTn id="51" dur="1000"/>
                                        <p:tgtEl>
                                          <p:spTgt spid="3">
                                            <p:txEl>
                                              <p:pRg st="8" end="8"/>
                                            </p:txEl>
                                          </p:spTgt>
                                        </p:tgtEl>
                                      </p:cBhvr>
                                    </p:animEffect>
                                    <p:anim calcmode="lin" valueType="num">
                                      <p:cBhvr>
                                        <p:cTn id="52"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3" dur="1000" fill="hold"/>
                                        <p:tgtEl>
                                          <p:spTgt spid="3">
                                            <p:txEl>
                                              <p:pRg st="8" end="8"/>
                                            </p:txEl>
                                          </p:spTgt>
                                        </p:tgtEl>
                                        <p:attrNameLst>
                                          <p:attrName>ppt_y</p:attrName>
                                        </p:attrNameLst>
                                      </p:cBhvr>
                                      <p:tavLst>
                                        <p:tav tm="0">
                                          <p:val>
                                            <p:strVal val="#ppt_y+.1"/>
                                          </p:val>
                                        </p:tav>
                                        <p:tav tm="100000">
                                          <p:val>
                                            <p:strVal val="#ppt_y"/>
                                          </p:val>
                                        </p:tav>
                                      </p:tavLst>
                                    </p:anim>
                                  </p:childTnLst>
                                </p:cTn>
                              </p:par>
                              <p:par>
                                <p:cTn id="54" presetID="42" presetClass="entr" presetSubtype="0" fill="hold" grpId="0" nodeType="withEffect">
                                  <p:stCondLst>
                                    <p:cond delay="0"/>
                                  </p:stCondLst>
                                  <p:childTnLst>
                                    <p:set>
                                      <p:cBhvr>
                                        <p:cTn id="55" dur="1" fill="hold">
                                          <p:stCondLst>
                                            <p:cond delay="0"/>
                                          </p:stCondLst>
                                        </p:cTn>
                                        <p:tgtEl>
                                          <p:spTgt spid="3">
                                            <p:txEl>
                                              <p:pRg st="9" end="9"/>
                                            </p:txEl>
                                          </p:spTgt>
                                        </p:tgtEl>
                                        <p:attrNameLst>
                                          <p:attrName>style.visibility</p:attrName>
                                        </p:attrNameLst>
                                      </p:cBhvr>
                                      <p:to>
                                        <p:strVal val="visible"/>
                                      </p:to>
                                    </p:set>
                                    <p:animEffect transition="in" filter="fade">
                                      <p:cBhvr>
                                        <p:cTn id="56" dur="1000"/>
                                        <p:tgtEl>
                                          <p:spTgt spid="3">
                                            <p:txEl>
                                              <p:pRg st="9" end="9"/>
                                            </p:txEl>
                                          </p:spTgt>
                                        </p:tgtEl>
                                      </p:cBhvr>
                                    </p:animEffect>
                                    <p:anim calcmode="lin" valueType="num">
                                      <p:cBhvr>
                                        <p:cTn id="57"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9" end="9"/>
                                            </p:txEl>
                                          </p:spTgt>
                                        </p:tgtEl>
                                        <p:attrNameLst>
                                          <p:attrName>ppt_y</p:attrName>
                                        </p:attrNameLst>
                                      </p:cBhvr>
                                      <p:tavLst>
                                        <p:tav tm="0">
                                          <p:val>
                                            <p:strVal val="#ppt_y+.1"/>
                                          </p:val>
                                        </p:tav>
                                        <p:tav tm="100000">
                                          <p:val>
                                            <p:strVal val="#ppt_y"/>
                                          </p:val>
                                        </p:tav>
                                      </p:tavLst>
                                    </p:anim>
                                  </p:childTnLst>
                                </p:cTn>
                              </p:par>
                              <p:par>
                                <p:cTn id="59" presetID="42" presetClass="entr" presetSubtype="0" fill="hold" grpId="0" nodeType="withEffect">
                                  <p:stCondLst>
                                    <p:cond delay="0"/>
                                  </p:stCondLst>
                                  <p:childTnLst>
                                    <p:set>
                                      <p:cBhvr>
                                        <p:cTn id="60" dur="1" fill="hold">
                                          <p:stCondLst>
                                            <p:cond delay="0"/>
                                          </p:stCondLst>
                                        </p:cTn>
                                        <p:tgtEl>
                                          <p:spTgt spid="3">
                                            <p:txEl>
                                              <p:pRg st="10" end="10"/>
                                            </p:txEl>
                                          </p:spTgt>
                                        </p:tgtEl>
                                        <p:attrNameLst>
                                          <p:attrName>style.visibility</p:attrName>
                                        </p:attrNameLst>
                                      </p:cBhvr>
                                      <p:to>
                                        <p:strVal val="visible"/>
                                      </p:to>
                                    </p:set>
                                    <p:animEffect transition="in" filter="fade">
                                      <p:cBhvr>
                                        <p:cTn id="61" dur="1000"/>
                                        <p:tgtEl>
                                          <p:spTgt spid="3">
                                            <p:txEl>
                                              <p:pRg st="10" end="10"/>
                                            </p:txEl>
                                          </p:spTgt>
                                        </p:tgtEl>
                                      </p:cBhvr>
                                    </p:animEffect>
                                    <p:anim calcmode="lin" valueType="num">
                                      <p:cBhvr>
                                        <p:cTn id="62"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63" dur="1000" fill="hold"/>
                                        <p:tgtEl>
                                          <p:spTgt spid="3">
                                            <p:txEl>
                                              <p:pRg st="10" end="10"/>
                                            </p:txEl>
                                          </p:spTgt>
                                        </p:tgtEl>
                                        <p:attrNameLst>
                                          <p:attrName>ppt_y</p:attrName>
                                        </p:attrNameLst>
                                      </p:cBhvr>
                                      <p:tavLst>
                                        <p:tav tm="0">
                                          <p:val>
                                            <p:strVal val="#ppt_y+.1"/>
                                          </p:val>
                                        </p:tav>
                                        <p:tav tm="100000">
                                          <p:val>
                                            <p:strVal val="#ppt_y"/>
                                          </p:val>
                                        </p:tav>
                                      </p:tavLst>
                                    </p:anim>
                                  </p:childTnLst>
                                </p:cTn>
                              </p:par>
                              <p:par>
                                <p:cTn id="64" presetID="42" presetClass="entr" presetSubtype="0" fill="hold" grpId="0" nodeType="withEffect">
                                  <p:stCondLst>
                                    <p:cond delay="0"/>
                                  </p:stCondLst>
                                  <p:childTnLst>
                                    <p:set>
                                      <p:cBhvr>
                                        <p:cTn id="65" dur="1" fill="hold">
                                          <p:stCondLst>
                                            <p:cond delay="0"/>
                                          </p:stCondLst>
                                        </p:cTn>
                                        <p:tgtEl>
                                          <p:spTgt spid="3">
                                            <p:txEl>
                                              <p:pRg st="11" end="11"/>
                                            </p:txEl>
                                          </p:spTgt>
                                        </p:tgtEl>
                                        <p:attrNameLst>
                                          <p:attrName>style.visibility</p:attrName>
                                        </p:attrNameLst>
                                      </p:cBhvr>
                                      <p:to>
                                        <p:strVal val="visible"/>
                                      </p:to>
                                    </p:set>
                                    <p:animEffect transition="in" filter="fade">
                                      <p:cBhvr>
                                        <p:cTn id="66" dur="1000"/>
                                        <p:tgtEl>
                                          <p:spTgt spid="3">
                                            <p:txEl>
                                              <p:pRg st="11" end="11"/>
                                            </p:txEl>
                                          </p:spTgt>
                                        </p:tgtEl>
                                      </p:cBhvr>
                                    </p:animEffect>
                                    <p:anim calcmode="lin" valueType="num">
                                      <p:cBhvr>
                                        <p:cTn id="67"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68"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42" presetClass="entr" presetSubtype="0" fill="hold" grpId="0" nodeType="clickEffect">
                                  <p:stCondLst>
                                    <p:cond delay="0"/>
                                  </p:stCondLst>
                                  <p:childTnLst>
                                    <p:set>
                                      <p:cBhvr>
                                        <p:cTn id="72" dur="1" fill="hold">
                                          <p:stCondLst>
                                            <p:cond delay="0"/>
                                          </p:stCondLst>
                                        </p:cTn>
                                        <p:tgtEl>
                                          <p:spTgt spid="3">
                                            <p:txEl>
                                              <p:pRg st="12" end="12"/>
                                            </p:txEl>
                                          </p:spTgt>
                                        </p:tgtEl>
                                        <p:attrNameLst>
                                          <p:attrName>style.visibility</p:attrName>
                                        </p:attrNameLst>
                                      </p:cBhvr>
                                      <p:to>
                                        <p:strVal val="visible"/>
                                      </p:to>
                                    </p:set>
                                    <p:animEffect transition="in" filter="fade">
                                      <p:cBhvr>
                                        <p:cTn id="73" dur="1000"/>
                                        <p:tgtEl>
                                          <p:spTgt spid="3">
                                            <p:txEl>
                                              <p:pRg st="12" end="12"/>
                                            </p:txEl>
                                          </p:spTgt>
                                        </p:tgtEl>
                                      </p:cBhvr>
                                    </p:animEffect>
                                    <p:anim calcmode="lin" valueType="num">
                                      <p:cBhvr>
                                        <p:cTn id="74"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75" dur="1000" fill="hold"/>
                                        <p:tgtEl>
                                          <p:spTgt spid="3">
                                            <p:txEl>
                                              <p:pRg st="12" end="1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3000" t="-2000" r="-2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E3A114-0220-4592-91A3-27DCD19DBFF6}"/>
              </a:ext>
            </a:extLst>
          </p:cNvPr>
          <p:cNvSpPr>
            <a:spLocks noGrp="1"/>
          </p:cNvSpPr>
          <p:nvPr>
            <p:ph type="title"/>
          </p:nvPr>
        </p:nvSpPr>
        <p:spPr>
          <a:xfrm>
            <a:off x="77506" y="275453"/>
            <a:ext cx="8605908" cy="984388"/>
          </a:xfrm>
        </p:spPr>
        <p:txBody>
          <a:bodyPr>
            <a:noAutofit/>
          </a:bodyPr>
          <a:lstStyle/>
          <a:p>
            <a:r>
              <a:rPr lang="en-US" sz="4000" dirty="0">
                <a:solidFill>
                  <a:schemeClr val="bg1"/>
                </a:solidFill>
                <a:effectLst>
                  <a:outerShdw blurRad="38100" dist="38100" dir="2700000" algn="tl">
                    <a:srgbClr val="000000">
                      <a:alpha val="43137"/>
                    </a:srgbClr>
                  </a:outerShdw>
                </a:effectLst>
                <a:latin typeface="Franklin Gothic Heavy" panose="020B0903020102020204" pitchFamily="34" charset="0"/>
              </a:rPr>
              <a:t>Paul’s Second Missionary Journey</a:t>
            </a:r>
          </a:p>
        </p:txBody>
      </p:sp>
      <p:sp>
        <p:nvSpPr>
          <p:cNvPr id="3" name="Content Placeholder 2">
            <a:extLst>
              <a:ext uri="{FF2B5EF4-FFF2-40B4-BE49-F238E27FC236}">
                <a16:creationId xmlns:a16="http://schemas.microsoft.com/office/drawing/2014/main" id="{C0294E2E-481F-4F76-98D8-B4D2803E059C}"/>
              </a:ext>
            </a:extLst>
          </p:cNvPr>
          <p:cNvSpPr>
            <a:spLocks noGrp="1"/>
          </p:cNvSpPr>
          <p:nvPr>
            <p:ph idx="1"/>
          </p:nvPr>
        </p:nvSpPr>
        <p:spPr>
          <a:xfrm>
            <a:off x="131693" y="1571413"/>
            <a:ext cx="8856520" cy="5153375"/>
          </a:xfrm>
        </p:spPr>
        <p:txBody>
          <a:bodyPr>
            <a:normAutofit fontScale="92500" lnSpcReduction="20000"/>
          </a:bodyPr>
          <a:lstStyle/>
          <a:p>
            <a:pPr marL="0" indent="0">
              <a:spcBef>
                <a:spcPts val="0"/>
              </a:spcBef>
              <a:buNone/>
            </a:pPr>
            <a:r>
              <a:rPr lang="en-US" sz="3600" dirty="0">
                <a:latin typeface="Franklin Gothic Book" panose="020B0503020102020204" pitchFamily="34" charset="0"/>
              </a:rPr>
              <a:t> </a:t>
            </a:r>
            <a:r>
              <a:rPr lang="en-US" sz="3600" b="1" dirty="0">
                <a:latin typeface="Franklin Gothic Book" panose="020B0503020102020204" pitchFamily="34" charset="0"/>
              </a:rPr>
              <a:t>IN DERBE AND LYSTRA 16:1-5</a:t>
            </a:r>
          </a:p>
          <a:p>
            <a:pPr marL="0" indent="0">
              <a:spcBef>
                <a:spcPts val="0"/>
              </a:spcBef>
              <a:buNone/>
            </a:pPr>
            <a:r>
              <a:rPr lang="en-US" sz="3600" dirty="0">
                <a:latin typeface="Franklin Gothic Book" panose="020B0503020102020204" pitchFamily="34" charset="0"/>
              </a:rPr>
              <a:t>      1. Where Paul healed a lame man, and was</a:t>
            </a:r>
          </a:p>
          <a:p>
            <a:pPr marL="0" indent="0">
              <a:spcBef>
                <a:spcPts val="0"/>
              </a:spcBef>
              <a:buNone/>
            </a:pPr>
            <a:r>
              <a:rPr lang="en-US" sz="3600" dirty="0">
                <a:latin typeface="Franklin Gothic Book" panose="020B0503020102020204" pitchFamily="34" charset="0"/>
              </a:rPr>
              <a:t>           stoned, on his first journey Ac 14:6-20</a:t>
            </a:r>
          </a:p>
          <a:p>
            <a:pPr marL="0" indent="0">
              <a:spcBef>
                <a:spcPts val="0"/>
              </a:spcBef>
              <a:buNone/>
            </a:pPr>
            <a:r>
              <a:rPr lang="en-US" sz="3600" dirty="0">
                <a:latin typeface="Franklin Gothic Book" panose="020B0503020102020204" pitchFamily="34" charset="0"/>
              </a:rPr>
              <a:t>      2. Paul desires Timothy to go with him</a:t>
            </a:r>
          </a:p>
          <a:p>
            <a:pPr marL="0" indent="0">
              <a:spcBef>
                <a:spcPts val="0"/>
              </a:spcBef>
              <a:buNone/>
            </a:pPr>
            <a:r>
              <a:rPr lang="en-US" sz="3600" dirty="0">
                <a:latin typeface="Franklin Gothic Book" panose="020B0503020102020204" pitchFamily="34" charset="0"/>
              </a:rPr>
              <a:t>           Ac 16:1-3</a:t>
            </a:r>
          </a:p>
          <a:p>
            <a:pPr marL="0" indent="0">
              <a:spcBef>
                <a:spcPts val="0"/>
              </a:spcBef>
              <a:buNone/>
            </a:pPr>
            <a:r>
              <a:rPr lang="en-US" sz="3600" dirty="0">
                <a:latin typeface="Franklin Gothic Book" panose="020B0503020102020204" pitchFamily="34" charset="0"/>
              </a:rPr>
              <a:t>         a. Whose mother was a Jew, his father a</a:t>
            </a:r>
          </a:p>
          <a:p>
            <a:pPr marL="0" indent="0">
              <a:spcBef>
                <a:spcPts val="0"/>
              </a:spcBef>
              <a:buNone/>
            </a:pPr>
            <a:r>
              <a:rPr lang="en-US" sz="3600" dirty="0">
                <a:latin typeface="Franklin Gothic Book" panose="020B0503020102020204" pitchFamily="34" charset="0"/>
              </a:rPr>
              <a:t>             Greek 2Ti 1:5; 3:15-16</a:t>
            </a:r>
          </a:p>
          <a:p>
            <a:pPr marL="0" indent="0">
              <a:spcBef>
                <a:spcPts val="0"/>
              </a:spcBef>
              <a:buNone/>
            </a:pPr>
            <a:r>
              <a:rPr lang="en-US" sz="3600" dirty="0">
                <a:latin typeface="Franklin Gothic Book" panose="020B0503020102020204" pitchFamily="34" charset="0"/>
              </a:rPr>
              <a:t>         b. He had a good reputation among the</a:t>
            </a:r>
          </a:p>
          <a:p>
            <a:pPr marL="0" indent="0">
              <a:spcBef>
                <a:spcPts val="0"/>
              </a:spcBef>
              <a:buNone/>
            </a:pPr>
            <a:r>
              <a:rPr lang="en-US" sz="3600" dirty="0">
                <a:latin typeface="Franklin Gothic Book" panose="020B0503020102020204" pitchFamily="34" charset="0"/>
              </a:rPr>
              <a:t>             brethren</a:t>
            </a:r>
          </a:p>
          <a:p>
            <a:pPr marL="0" indent="0">
              <a:spcBef>
                <a:spcPts val="0"/>
              </a:spcBef>
              <a:buNone/>
            </a:pPr>
            <a:r>
              <a:rPr lang="en-US" sz="3600" dirty="0">
                <a:latin typeface="Franklin Gothic Book" panose="020B0503020102020204" pitchFamily="34" charset="0"/>
              </a:rPr>
              <a:t>         c. Whom Paul had circumcised in deference</a:t>
            </a:r>
          </a:p>
          <a:p>
            <a:pPr marL="0" indent="0">
              <a:spcBef>
                <a:spcPts val="0"/>
              </a:spcBef>
              <a:buNone/>
            </a:pPr>
            <a:r>
              <a:rPr lang="en-US" sz="3600" dirty="0">
                <a:latin typeface="Franklin Gothic Book" panose="020B0503020102020204" pitchFamily="34" charset="0"/>
              </a:rPr>
              <a:t>             to the Jews</a:t>
            </a:r>
          </a:p>
          <a:p>
            <a:pPr marL="0" indent="0">
              <a:spcBef>
                <a:spcPts val="0"/>
              </a:spcBef>
              <a:buNone/>
            </a:pPr>
            <a:r>
              <a:rPr lang="en-US" sz="3600" dirty="0">
                <a:latin typeface="Franklin Gothic Book" panose="020B0503020102020204" pitchFamily="34" charset="0"/>
              </a:rPr>
              <a:t>      3. The decrees from the conference in</a:t>
            </a:r>
          </a:p>
          <a:p>
            <a:pPr marL="0" indent="0">
              <a:spcBef>
                <a:spcPts val="0"/>
              </a:spcBef>
              <a:buNone/>
            </a:pPr>
            <a:r>
              <a:rPr lang="en-US" sz="3600" dirty="0">
                <a:latin typeface="Franklin Gothic Book" panose="020B0503020102020204" pitchFamily="34" charset="0"/>
              </a:rPr>
              <a:t>          Jerusalem were delivered Ac 16:4-5      </a:t>
            </a:r>
          </a:p>
        </p:txBody>
      </p:sp>
    </p:spTree>
    <p:extLst>
      <p:ext uri="{BB962C8B-B14F-4D97-AF65-F5344CB8AC3E}">
        <p14:creationId xmlns:p14="http://schemas.microsoft.com/office/powerpoint/2010/main" val="32441553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fade">
                                      <p:cBhvr>
                                        <p:cTn id="36" dur="1000"/>
                                        <p:tgtEl>
                                          <p:spTgt spid="3">
                                            <p:txEl>
                                              <p:pRg st="5" end="5"/>
                                            </p:txEl>
                                          </p:spTgt>
                                        </p:tgtEl>
                                      </p:cBhvr>
                                    </p:animEffect>
                                    <p:anim calcmode="lin" valueType="num">
                                      <p:cBhvr>
                                        <p:cTn id="3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9" presetID="42" presetClass="entr" presetSubtype="0" fill="hold" grpId="0" nodeType="with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Effect transition="in" filter="fade">
                                      <p:cBhvr>
                                        <p:cTn id="41" dur="1000"/>
                                        <p:tgtEl>
                                          <p:spTgt spid="3">
                                            <p:txEl>
                                              <p:pRg st="6" end="6"/>
                                            </p:txEl>
                                          </p:spTgt>
                                        </p:tgtEl>
                                      </p:cBhvr>
                                    </p:animEffect>
                                    <p:anim calcmode="lin" valueType="num">
                                      <p:cBhvr>
                                        <p:cTn id="4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6" end="6"/>
                                            </p:txEl>
                                          </p:spTgt>
                                        </p:tgtEl>
                                        <p:attrNameLst>
                                          <p:attrName>ppt_y</p:attrName>
                                        </p:attrNameLst>
                                      </p:cBhvr>
                                      <p:tavLst>
                                        <p:tav tm="0">
                                          <p:val>
                                            <p:strVal val="#ppt_y+.1"/>
                                          </p:val>
                                        </p:tav>
                                        <p:tav tm="100000">
                                          <p:val>
                                            <p:strVal val="#ppt_y"/>
                                          </p:val>
                                        </p:tav>
                                      </p:tavLst>
                                    </p:anim>
                                  </p:childTnLst>
                                </p:cTn>
                              </p:par>
                              <p:par>
                                <p:cTn id="44" presetID="42" presetClass="entr" presetSubtype="0" fill="hold" grpId="0" nodeType="withEffect">
                                  <p:stCondLst>
                                    <p:cond delay="0"/>
                                  </p:stCondLst>
                                  <p:childTnLst>
                                    <p:set>
                                      <p:cBhvr>
                                        <p:cTn id="45" dur="1" fill="hold">
                                          <p:stCondLst>
                                            <p:cond delay="0"/>
                                          </p:stCondLst>
                                        </p:cTn>
                                        <p:tgtEl>
                                          <p:spTgt spid="3">
                                            <p:txEl>
                                              <p:pRg st="7" end="7"/>
                                            </p:txEl>
                                          </p:spTgt>
                                        </p:tgtEl>
                                        <p:attrNameLst>
                                          <p:attrName>style.visibility</p:attrName>
                                        </p:attrNameLst>
                                      </p:cBhvr>
                                      <p:to>
                                        <p:strVal val="visible"/>
                                      </p:to>
                                    </p:set>
                                    <p:animEffect transition="in" filter="fade">
                                      <p:cBhvr>
                                        <p:cTn id="46" dur="1000"/>
                                        <p:tgtEl>
                                          <p:spTgt spid="3">
                                            <p:txEl>
                                              <p:pRg st="7" end="7"/>
                                            </p:txEl>
                                          </p:spTgt>
                                        </p:tgtEl>
                                      </p:cBhvr>
                                    </p:animEffect>
                                    <p:anim calcmode="lin" valueType="num">
                                      <p:cBhvr>
                                        <p:cTn id="4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8" dur="1000" fill="hold"/>
                                        <p:tgtEl>
                                          <p:spTgt spid="3">
                                            <p:txEl>
                                              <p:pRg st="7" end="7"/>
                                            </p:txEl>
                                          </p:spTgt>
                                        </p:tgtEl>
                                        <p:attrNameLst>
                                          <p:attrName>ppt_y</p:attrName>
                                        </p:attrNameLst>
                                      </p:cBhvr>
                                      <p:tavLst>
                                        <p:tav tm="0">
                                          <p:val>
                                            <p:strVal val="#ppt_y+.1"/>
                                          </p:val>
                                        </p:tav>
                                        <p:tav tm="100000">
                                          <p:val>
                                            <p:strVal val="#ppt_y"/>
                                          </p:val>
                                        </p:tav>
                                      </p:tavLst>
                                    </p:anim>
                                  </p:childTnLst>
                                </p:cTn>
                              </p:par>
                              <p:par>
                                <p:cTn id="49" presetID="42" presetClass="entr" presetSubtype="0" fill="hold" grpId="0" nodeType="withEffect">
                                  <p:stCondLst>
                                    <p:cond delay="0"/>
                                  </p:stCondLst>
                                  <p:childTnLst>
                                    <p:set>
                                      <p:cBhvr>
                                        <p:cTn id="50" dur="1" fill="hold">
                                          <p:stCondLst>
                                            <p:cond delay="0"/>
                                          </p:stCondLst>
                                        </p:cTn>
                                        <p:tgtEl>
                                          <p:spTgt spid="3">
                                            <p:txEl>
                                              <p:pRg st="8" end="8"/>
                                            </p:txEl>
                                          </p:spTgt>
                                        </p:tgtEl>
                                        <p:attrNameLst>
                                          <p:attrName>style.visibility</p:attrName>
                                        </p:attrNameLst>
                                      </p:cBhvr>
                                      <p:to>
                                        <p:strVal val="visible"/>
                                      </p:to>
                                    </p:set>
                                    <p:animEffect transition="in" filter="fade">
                                      <p:cBhvr>
                                        <p:cTn id="51" dur="1000"/>
                                        <p:tgtEl>
                                          <p:spTgt spid="3">
                                            <p:txEl>
                                              <p:pRg st="8" end="8"/>
                                            </p:txEl>
                                          </p:spTgt>
                                        </p:tgtEl>
                                      </p:cBhvr>
                                    </p:animEffect>
                                    <p:anim calcmode="lin" valueType="num">
                                      <p:cBhvr>
                                        <p:cTn id="52"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3" dur="1000" fill="hold"/>
                                        <p:tgtEl>
                                          <p:spTgt spid="3">
                                            <p:txEl>
                                              <p:pRg st="8" end="8"/>
                                            </p:txEl>
                                          </p:spTgt>
                                        </p:tgtEl>
                                        <p:attrNameLst>
                                          <p:attrName>ppt_y</p:attrName>
                                        </p:attrNameLst>
                                      </p:cBhvr>
                                      <p:tavLst>
                                        <p:tav tm="0">
                                          <p:val>
                                            <p:strVal val="#ppt_y+.1"/>
                                          </p:val>
                                        </p:tav>
                                        <p:tav tm="100000">
                                          <p:val>
                                            <p:strVal val="#ppt_y"/>
                                          </p:val>
                                        </p:tav>
                                      </p:tavLst>
                                    </p:anim>
                                  </p:childTnLst>
                                </p:cTn>
                              </p:par>
                              <p:par>
                                <p:cTn id="54" presetID="42" presetClass="entr" presetSubtype="0" fill="hold" grpId="0" nodeType="withEffect">
                                  <p:stCondLst>
                                    <p:cond delay="0"/>
                                  </p:stCondLst>
                                  <p:childTnLst>
                                    <p:set>
                                      <p:cBhvr>
                                        <p:cTn id="55" dur="1" fill="hold">
                                          <p:stCondLst>
                                            <p:cond delay="0"/>
                                          </p:stCondLst>
                                        </p:cTn>
                                        <p:tgtEl>
                                          <p:spTgt spid="3">
                                            <p:txEl>
                                              <p:pRg st="9" end="9"/>
                                            </p:txEl>
                                          </p:spTgt>
                                        </p:tgtEl>
                                        <p:attrNameLst>
                                          <p:attrName>style.visibility</p:attrName>
                                        </p:attrNameLst>
                                      </p:cBhvr>
                                      <p:to>
                                        <p:strVal val="visible"/>
                                      </p:to>
                                    </p:set>
                                    <p:animEffect transition="in" filter="fade">
                                      <p:cBhvr>
                                        <p:cTn id="56" dur="1000"/>
                                        <p:tgtEl>
                                          <p:spTgt spid="3">
                                            <p:txEl>
                                              <p:pRg st="9" end="9"/>
                                            </p:txEl>
                                          </p:spTgt>
                                        </p:tgtEl>
                                      </p:cBhvr>
                                    </p:animEffect>
                                    <p:anim calcmode="lin" valueType="num">
                                      <p:cBhvr>
                                        <p:cTn id="57"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9" end="9"/>
                                            </p:txEl>
                                          </p:spTgt>
                                        </p:tgtEl>
                                        <p:attrNameLst>
                                          <p:attrName>ppt_y</p:attrName>
                                        </p:attrNameLst>
                                      </p:cBhvr>
                                      <p:tavLst>
                                        <p:tav tm="0">
                                          <p:val>
                                            <p:strVal val="#ppt_y+.1"/>
                                          </p:val>
                                        </p:tav>
                                        <p:tav tm="100000">
                                          <p:val>
                                            <p:strVal val="#ppt_y"/>
                                          </p:val>
                                        </p:tav>
                                      </p:tavLst>
                                    </p:anim>
                                  </p:childTnLst>
                                </p:cTn>
                              </p:par>
                              <p:par>
                                <p:cTn id="59" presetID="42" presetClass="entr" presetSubtype="0" fill="hold" grpId="0" nodeType="withEffect">
                                  <p:stCondLst>
                                    <p:cond delay="0"/>
                                  </p:stCondLst>
                                  <p:childTnLst>
                                    <p:set>
                                      <p:cBhvr>
                                        <p:cTn id="60" dur="1" fill="hold">
                                          <p:stCondLst>
                                            <p:cond delay="0"/>
                                          </p:stCondLst>
                                        </p:cTn>
                                        <p:tgtEl>
                                          <p:spTgt spid="3">
                                            <p:txEl>
                                              <p:pRg st="10" end="10"/>
                                            </p:txEl>
                                          </p:spTgt>
                                        </p:tgtEl>
                                        <p:attrNameLst>
                                          <p:attrName>style.visibility</p:attrName>
                                        </p:attrNameLst>
                                      </p:cBhvr>
                                      <p:to>
                                        <p:strVal val="visible"/>
                                      </p:to>
                                    </p:set>
                                    <p:animEffect transition="in" filter="fade">
                                      <p:cBhvr>
                                        <p:cTn id="61" dur="1000"/>
                                        <p:tgtEl>
                                          <p:spTgt spid="3">
                                            <p:txEl>
                                              <p:pRg st="10" end="10"/>
                                            </p:txEl>
                                          </p:spTgt>
                                        </p:tgtEl>
                                      </p:cBhvr>
                                    </p:animEffect>
                                    <p:anim calcmode="lin" valueType="num">
                                      <p:cBhvr>
                                        <p:cTn id="62"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63"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42" presetClass="entr" presetSubtype="0" fill="hold" grpId="0" nodeType="clickEffect">
                                  <p:stCondLst>
                                    <p:cond delay="0"/>
                                  </p:stCondLst>
                                  <p:childTnLst>
                                    <p:set>
                                      <p:cBhvr>
                                        <p:cTn id="67" dur="1" fill="hold">
                                          <p:stCondLst>
                                            <p:cond delay="0"/>
                                          </p:stCondLst>
                                        </p:cTn>
                                        <p:tgtEl>
                                          <p:spTgt spid="3">
                                            <p:txEl>
                                              <p:pRg st="11" end="11"/>
                                            </p:txEl>
                                          </p:spTgt>
                                        </p:tgtEl>
                                        <p:attrNameLst>
                                          <p:attrName>style.visibility</p:attrName>
                                        </p:attrNameLst>
                                      </p:cBhvr>
                                      <p:to>
                                        <p:strVal val="visible"/>
                                      </p:to>
                                    </p:set>
                                    <p:animEffect transition="in" filter="fade">
                                      <p:cBhvr>
                                        <p:cTn id="68" dur="1000"/>
                                        <p:tgtEl>
                                          <p:spTgt spid="3">
                                            <p:txEl>
                                              <p:pRg st="11" end="11"/>
                                            </p:txEl>
                                          </p:spTgt>
                                        </p:tgtEl>
                                      </p:cBhvr>
                                    </p:animEffect>
                                    <p:anim calcmode="lin" valueType="num">
                                      <p:cBhvr>
                                        <p:cTn id="69"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70" dur="1000" fill="hold"/>
                                        <p:tgtEl>
                                          <p:spTgt spid="3">
                                            <p:txEl>
                                              <p:pRg st="11" end="11"/>
                                            </p:txEl>
                                          </p:spTgt>
                                        </p:tgtEl>
                                        <p:attrNameLst>
                                          <p:attrName>ppt_y</p:attrName>
                                        </p:attrNameLst>
                                      </p:cBhvr>
                                      <p:tavLst>
                                        <p:tav tm="0">
                                          <p:val>
                                            <p:strVal val="#ppt_y+.1"/>
                                          </p:val>
                                        </p:tav>
                                        <p:tav tm="100000">
                                          <p:val>
                                            <p:strVal val="#ppt_y"/>
                                          </p:val>
                                        </p:tav>
                                      </p:tavLst>
                                    </p:anim>
                                  </p:childTnLst>
                                </p:cTn>
                              </p:par>
                              <p:par>
                                <p:cTn id="71" presetID="42" presetClass="entr" presetSubtype="0" fill="hold" grpId="0" nodeType="withEffect">
                                  <p:stCondLst>
                                    <p:cond delay="0"/>
                                  </p:stCondLst>
                                  <p:childTnLst>
                                    <p:set>
                                      <p:cBhvr>
                                        <p:cTn id="72" dur="1" fill="hold">
                                          <p:stCondLst>
                                            <p:cond delay="0"/>
                                          </p:stCondLst>
                                        </p:cTn>
                                        <p:tgtEl>
                                          <p:spTgt spid="3">
                                            <p:txEl>
                                              <p:pRg st="12" end="12"/>
                                            </p:txEl>
                                          </p:spTgt>
                                        </p:tgtEl>
                                        <p:attrNameLst>
                                          <p:attrName>style.visibility</p:attrName>
                                        </p:attrNameLst>
                                      </p:cBhvr>
                                      <p:to>
                                        <p:strVal val="visible"/>
                                      </p:to>
                                    </p:set>
                                    <p:animEffect transition="in" filter="fade">
                                      <p:cBhvr>
                                        <p:cTn id="73" dur="1000"/>
                                        <p:tgtEl>
                                          <p:spTgt spid="3">
                                            <p:txEl>
                                              <p:pRg st="12" end="12"/>
                                            </p:txEl>
                                          </p:spTgt>
                                        </p:tgtEl>
                                      </p:cBhvr>
                                    </p:animEffect>
                                    <p:anim calcmode="lin" valueType="num">
                                      <p:cBhvr>
                                        <p:cTn id="74"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75" dur="1000" fill="hold"/>
                                        <p:tgtEl>
                                          <p:spTgt spid="3">
                                            <p:txEl>
                                              <p:pRg st="12" end="1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3000" t="-2000" r="-2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E3A114-0220-4592-91A3-27DCD19DBFF6}"/>
              </a:ext>
            </a:extLst>
          </p:cNvPr>
          <p:cNvSpPr>
            <a:spLocks noGrp="1"/>
          </p:cNvSpPr>
          <p:nvPr>
            <p:ph type="title"/>
          </p:nvPr>
        </p:nvSpPr>
        <p:spPr>
          <a:xfrm>
            <a:off x="77506" y="275453"/>
            <a:ext cx="8605908" cy="984388"/>
          </a:xfrm>
        </p:spPr>
        <p:txBody>
          <a:bodyPr>
            <a:noAutofit/>
          </a:bodyPr>
          <a:lstStyle/>
          <a:p>
            <a:r>
              <a:rPr lang="en-US" sz="4000" dirty="0">
                <a:solidFill>
                  <a:schemeClr val="bg1"/>
                </a:solidFill>
                <a:effectLst>
                  <a:outerShdw blurRad="38100" dist="38100" dir="2700000" algn="tl">
                    <a:srgbClr val="000000">
                      <a:alpha val="43137"/>
                    </a:srgbClr>
                  </a:outerShdw>
                </a:effectLst>
                <a:latin typeface="Franklin Gothic Heavy" panose="020B0903020102020204" pitchFamily="34" charset="0"/>
              </a:rPr>
              <a:t>Paul’s Second Missionary Journey</a:t>
            </a:r>
          </a:p>
        </p:txBody>
      </p:sp>
      <p:sp>
        <p:nvSpPr>
          <p:cNvPr id="3" name="Content Placeholder 2">
            <a:extLst>
              <a:ext uri="{FF2B5EF4-FFF2-40B4-BE49-F238E27FC236}">
                <a16:creationId xmlns:a16="http://schemas.microsoft.com/office/drawing/2014/main" id="{C0294E2E-481F-4F76-98D8-B4D2803E059C}"/>
              </a:ext>
            </a:extLst>
          </p:cNvPr>
          <p:cNvSpPr>
            <a:spLocks noGrp="1"/>
          </p:cNvSpPr>
          <p:nvPr>
            <p:ph idx="1"/>
          </p:nvPr>
        </p:nvSpPr>
        <p:spPr>
          <a:xfrm>
            <a:off x="131693" y="1571413"/>
            <a:ext cx="8856520" cy="5153375"/>
          </a:xfrm>
        </p:spPr>
        <p:txBody>
          <a:bodyPr>
            <a:normAutofit/>
          </a:bodyPr>
          <a:lstStyle/>
          <a:p>
            <a:pPr marL="0" indent="0">
              <a:spcBef>
                <a:spcPts val="0"/>
              </a:spcBef>
              <a:buNone/>
            </a:pPr>
            <a:r>
              <a:rPr lang="en-US" sz="3600" b="1" dirty="0">
                <a:latin typeface="Franklin Gothic Book" panose="020B0503020102020204" pitchFamily="34" charset="0"/>
              </a:rPr>
              <a:t>IN PHRYGIA AND GALATIA 16:6-7</a:t>
            </a:r>
          </a:p>
          <a:p>
            <a:pPr marL="0" indent="0">
              <a:spcBef>
                <a:spcPts val="0"/>
              </a:spcBef>
              <a:buNone/>
            </a:pPr>
            <a:r>
              <a:rPr lang="en-US" sz="3600" dirty="0">
                <a:latin typeface="Franklin Gothic Book" panose="020B0503020102020204" pitchFamily="34" charset="0"/>
              </a:rPr>
              <a:t>      1. They went throughout the region</a:t>
            </a:r>
          </a:p>
          <a:p>
            <a:pPr marL="0" indent="0">
              <a:spcBef>
                <a:spcPts val="0"/>
              </a:spcBef>
              <a:buNone/>
            </a:pPr>
            <a:r>
              <a:rPr lang="en-US" sz="3600" dirty="0">
                <a:latin typeface="Franklin Gothic Book" panose="020B0503020102020204" pitchFamily="34" charset="0"/>
              </a:rPr>
              <a:t>          of Phrygia and Galatia Ac 16:6</a:t>
            </a:r>
          </a:p>
          <a:p>
            <a:pPr marL="0" indent="0">
              <a:spcBef>
                <a:spcPts val="0"/>
              </a:spcBef>
              <a:buNone/>
            </a:pPr>
            <a:r>
              <a:rPr lang="en-US" sz="3600" dirty="0">
                <a:latin typeface="Franklin Gothic Book" panose="020B0503020102020204" pitchFamily="34" charset="0"/>
              </a:rPr>
              <a:t>      2. This likely included the churches in</a:t>
            </a:r>
          </a:p>
          <a:p>
            <a:pPr marL="0" indent="0">
              <a:spcBef>
                <a:spcPts val="0"/>
              </a:spcBef>
              <a:buNone/>
            </a:pPr>
            <a:r>
              <a:rPr lang="en-US" sz="3600" dirty="0">
                <a:latin typeface="Franklin Gothic Book" panose="020B0503020102020204" pitchFamily="34" charset="0"/>
              </a:rPr>
              <a:t>           Iconium, and Antioch of Pisidia</a:t>
            </a:r>
          </a:p>
          <a:p>
            <a:pPr marL="0" indent="0">
              <a:spcBef>
                <a:spcPts val="0"/>
              </a:spcBef>
              <a:buNone/>
            </a:pPr>
            <a:r>
              <a:rPr lang="en-US" sz="3600" dirty="0">
                <a:latin typeface="Franklin Gothic Book" panose="020B0503020102020204" pitchFamily="34" charset="0"/>
              </a:rPr>
              <a:t>      3. They were forbidden by the spirit to</a:t>
            </a:r>
          </a:p>
          <a:p>
            <a:pPr marL="0" indent="0">
              <a:spcBef>
                <a:spcPts val="0"/>
              </a:spcBef>
              <a:buNone/>
            </a:pPr>
            <a:r>
              <a:rPr lang="en-US" sz="3600" dirty="0">
                <a:latin typeface="Franklin Gothic Book" panose="020B0503020102020204" pitchFamily="34" charset="0"/>
              </a:rPr>
              <a:t>          preach the word in Asia</a:t>
            </a:r>
          </a:p>
        </p:txBody>
      </p:sp>
    </p:spTree>
    <p:extLst>
      <p:ext uri="{BB962C8B-B14F-4D97-AF65-F5344CB8AC3E}">
        <p14:creationId xmlns:p14="http://schemas.microsoft.com/office/powerpoint/2010/main" val="26539032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Effect transition="in" filter="fade">
                                      <p:cBhvr>
                                        <p:cTn id="38" dur="1000"/>
                                        <p:tgtEl>
                                          <p:spTgt spid="3">
                                            <p:txEl>
                                              <p:pRg st="5" end="5"/>
                                            </p:txEl>
                                          </p:spTgt>
                                        </p:tgtEl>
                                      </p:cBhvr>
                                    </p:animEffect>
                                    <p:anim calcmode="lin" valueType="num">
                                      <p:cBhvr>
                                        <p:cTn id="3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5" end="5"/>
                                            </p:txEl>
                                          </p:spTgt>
                                        </p:tgtEl>
                                        <p:attrNameLst>
                                          <p:attrName>ppt_y</p:attrName>
                                        </p:attrNameLst>
                                      </p:cBhvr>
                                      <p:tavLst>
                                        <p:tav tm="0">
                                          <p:val>
                                            <p:strVal val="#ppt_y+.1"/>
                                          </p:val>
                                        </p:tav>
                                        <p:tav tm="100000">
                                          <p:val>
                                            <p:strVal val="#ppt_y"/>
                                          </p:val>
                                        </p:tav>
                                      </p:tavLst>
                                    </p:anim>
                                  </p:childTnLst>
                                </p:cTn>
                              </p:par>
                              <p:par>
                                <p:cTn id="41" presetID="42" presetClass="entr" presetSubtype="0" fill="hold" grpId="0" nodeType="with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Effect transition="in" filter="fade">
                                      <p:cBhvr>
                                        <p:cTn id="43" dur="1000"/>
                                        <p:tgtEl>
                                          <p:spTgt spid="3">
                                            <p:txEl>
                                              <p:pRg st="6" end="6"/>
                                            </p:txEl>
                                          </p:spTgt>
                                        </p:tgtEl>
                                      </p:cBhvr>
                                    </p:animEffect>
                                    <p:anim calcmode="lin" valueType="num">
                                      <p:cBhvr>
                                        <p:cTn id="44"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3000" t="-2000" r="-2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E3A114-0220-4592-91A3-27DCD19DBFF6}"/>
              </a:ext>
            </a:extLst>
          </p:cNvPr>
          <p:cNvSpPr>
            <a:spLocks noGrp="1"/>
          </p:cNvSpPr>
          <p:nvPr>
            <p:ph type="title"/>
          </p:nvPr>
        </p:nvSpPr>
        <p:spPr>
          <a:xfrm>
            <a:off x="77506" y="275453"/>
            <a:ext cx="8605908" cy="984388"/>
          </a:xfrm>
        </p:spPr>
        <p:txBody>
          <a:bodyPr>
            <a:noAutofit/>
          </a:bodyPr>
          <a:lstStyle/>
          <a:p>
            <a:r>
              <a:rPr lang="en-US" sz="4000" dirty="0">
                <a:solidFill>
                  <a:schemeClr val="bg1"/>
                </a:solidFill>
                <a:effectLst>
                  <a:outerShdw blurRad="38100" dist="38100" dir="2700000" algn="tl">
                    <a:srgbClr val="000000">
                      <a:alpha val="43137"/>
                    </a:srgbClr>
                  </a:outerShdw>
                </a:effectLst>
                <a:latin typeface="Franklin Gothic Heavy" panose="020B0903020102020204" pitchFamily="34" charset="0"/>
              </a:rPr>
              <a:t>Paul’s Second Missionary Journey</a:t>
            </a:r>
          </a:p>
        </p:txBody>
      </p:sp>
      <p:sp>
        <p:nvSpPr>
          <p:cNvPr id="3" name="Content Placeholder 2">
            <a:extLst>
              <a:ext uri="{FF2B5EF4-FFF2-40B4-BE49-F238E27FC236}">
                <a16:creationId xmlns:a16="http://schemas.microsoft.com/office/drawing/2014/main" id="{C0294E2E-481F-4F76-98D8-B4D2803E059C}"/>
              </a:ext>
            </a:extLst>
          </p:cNvPr>
          <p:cNvSpPr>
            <a:spLocks noGrp="1"/>
          </p:cNvSpPr>
          <p:nvPr>
            <p:ph idx="1"/>
          </p:nvPr>
        </p:nvSpPr>
        <p:spPr>
          <a:xfrm>
            <a:off x="131693" y="1571413"/>
            <a:ext cx="8856520" cy="5153375"/>
          </a:xfrm>
        </p:spPr>
        <p:txBody>
          <a:bodyPr>
            <a:noAutofit/>
          </a:bodyPr>
          <a:lstStyle/>
          <a:p>
            <a:pPr marL="0" indent="0">
              <a:spcBef>
                <a:spcPts val="0"/>
              </a:spcBef>
              <a:buNone/>
            </a:pPr>
            <a:r>
              <a:rPr lang="en-US" b="1" dirty="0">
                <a:latin typeface="Franklin Gothic Book" panose="020B0503020102020204" pitchFamily="34" charset="0"/>
              </a:rPr>
              <a:t>IN MYSIA AND TROAS 16:8-10</a:t>
            </a:r>
          </a:p>
          <a:p>
            <a:pPr marL="0" indent="0">
              <a:spcBef>
                <a:spcPts val="0"/>
              </a:spcBef>
              <a:buNone/>
            </a:pPr>
            <a:r>
              <a:rPr lang="en-US" dirty="0">
                <a:latin typeface="Franklin Gothic Book" panose="020B0503020102020204" pitchFamily="34" charset="0"/>
              </a:rPr>
              <a:t>      1. Near </a:t>
            </a:r>
            <a:r>
              <a:rPr lang="en-US" dirty="0" err="1">
                <a:latin typeface="Franklin Gothic Book" panose="020B0503020102020204" pitchFamily="34" charset="0"/>
              </a:rPr>
              <a:t>Mysia</a:t>
            </a:r>
            <a:r>
              <a:rPr lang="en-US" dirty="0">
                <a:latin typeface="Franklin Gothic Book" panose="020B0503020102020204" pitchFamily="34" charset="0"/>
              </a:rPr>
              <a:t> they were not permitted by the Spirit to</a:t>
            </a:r>
          </a:p>
          <a:p>
            <a:pPr marL="0" indent="0">
              <a:spcBef>
                <a:spcPts val="0"/>
              </a:spcBef>
              <a:buNone/>
            </a:pPr>
            <a:r>
              <a:rPr lang="en-US" dirty="0">
                <a:latin typeface="Franklin Gothic Book" panose="020B0503020102020204" pitchFamily="34" charset="0"/>
              </a:rPr>
              <a:t>          head north toward Bithynia - Ac 16:8</a:t>
            </a:r>
          </a:p>
          <a:p>
            <a:pPr marL="0" indent="0">
              <a:spcBef>
                <a:spcPts val="0"/>
              </a:spcBef>
              <a:buNone/>
            </a:pPr>
            <a:r>
              <a:rPr lang="en-US" dirty="0">
                <a:latin typeface="Franklin Gothic Book" panose="020B0503020102020204" pitchFamily="34" charset="0"/>
              </a:rPr>
              <a:t>      2. They arrive in Troas - Ac 16:9-10</a:t>
            </a:r>
          </a:p>
          <a:p>
            <a:pPr marL="0" indent="0">
              <a:spcBef>
                <a:spcPts val="0"/>
              </a:spcBef>
              <a:buNone/>
            </a:pPr>
            <a:r>
              <a:rPr lang="en-US" dirty="0">
                <a:latin typeface="Franklin Gothic Book" panose="020B0503020102020204" pitchFamily="34" charset="0"/>
              </a:rPr>
              <a:t>         </a:t>
            </a:r>
            <a:r>
              <a:rPr lang="en-US" sz="2400" dirty="0">
                <a:latin typeface="Franklin Gothic Book" panose="020B0503020102020204" pitchFamily="34" charset="0"/>
              </a:rPr>
              <a:t>a. Where Paul has a vision, a man of Macedonia</a:t>
            </a:r>
          </a:p>
          <a:p>
            <a:pPr marL="0" indent="0">
              <a:spcBef>
                <a:spcPts val="0"/>
              </a:spcBef>
              <a:buNone/>
            </a:pPr>
            <a:r>
              <a:rPr lang="en-US" sz="2400" dirty="0">
                <a:latin typeface="Franklin Gothic Book" panose="020B0503020102020204" pitchFamily="34" charset="0"/>
              </a:rPr>
              <a:t>             asking him to help them</a:t>
            </a:r>
          </a:p>
          <a:p>
            <a:pPr marL="0" indent="0">
              <a:spcBef>
                <a:spcPts val="0"/>
              </a:spcBef>
              <a:buNone/>
            </a:pPr>
            <a:r>
              <a:rPr lang="en-US" sz="2400" dirty="0">
                <a:latin typeface="Franklin Gothic Book" panose="020B0503020102020204" pitchFamily="34" charset="0"/>
              </a:rPr>
              <a:t>         b. Understood as the Lord sending them in that</a:t>
            </a:r>
          </a:p>
          <a:p>
            <a:pPr marL="0" indent="0">
              <a:spcBef>
                <a:spcPts val="0"/>
              </a:spcBef>
              <a:buNone/>
            </a:pPr>
            <a:r>
              <a:rPr lang="en-US" sz="2400" dirty="0">
                <a:latin typeface="Franklin Gothic Book" panose="020B0503020102020204" pitchFamily="34" charset="0"/>
              </a:rPr>
              <a:t>             direction</a:t>
            </a:r>
          </a:p>
          <a:p>
            <a:pPr marL="0" indent="0">
              <a:spcBef>
                <a:spcPts val="0"/>
              </a:spcBef>
              <a:buNone/>
            </a:pPr>
            <a:r>
              <a:rPr lang="en-US" sz="2400" dirty="0">
                <a:latin typeface="Franklin Gothic Book" panose="020B0503020102020204" pitchFamily="34" charset="0"/>
              </a:rPr>
              <a:t>         c. Note the use of "we"</a:t>
            </a:r>
          </a:p>
          <a:p>
            <a:pPr marL="0" indent="0">
              <a:spcBef>
                <a:spcPts val="0"/>
              </a:spcBef>
              <a:buNone/>
            </a:pPr>
            <a:r>
              <a:rPr lang="en-US" sz="2400" dirty="0">
                <a:latin typeface="Franklin Gothic Book" panose="020B0503020102020204" pitchFamily="34" charset="0"/>
              </a:rPr>
              <a:t>            1) Luke, author of Acts, now joins Paul and his</a:t>
            </a:r>
          </a:p>
          <a:p>
            <a:pPr marL="0" indent="0">
              <a:spcBef>
                <a:spcPts val="0"/>
              </a:spcBef>
              <a:buNone/>
            </a:pPr>
            <a:r>
              <a:rPr lang="en-US" sz="2400" dirty="0">
                <a:latin typeface="Franklin Gothic Book" panose="020B0503020102020204" pitchFamily="34" charset="0"/>
              </a:rPr>
              <a:t>                company</a:t>
            </a:r>
          </a:p>
          <a:p>
            <a:pPr marL="0" indent="0">
              <a:spcBef>
                <a:spcPts val="0"/>
              </a:spcBef>
              <a:buNone/>
            </a:pPr>
            <a:r>
              <a:rPr lang="en-US" sz="2400" dirty="0">
                <a:latin typeface="Franklin Gothic Book" panose="020B0503020102020204" pitchFamily="34" charset="0"/>
              </a:rPr>
              <a:t>            2) He was a physician (Col 4:14), author also of</a:t>
            </a:r>
          </a:p>
          <a:p>
            <a:pPr marL="0" indent="0">
              <a:spcBef>
                <a:spcPts val="0"/>
              </a:spcBef>
              <a:buNone/>
            </a:pPr>
            <a:r>
              <a:rPr lang="en-US" sz="2400" dirty="0">
                <a:latin typeface="Franklin Gothic Book" panose="020B0503020102020204" pitchFamily="34" charset="0"/>
              </a:rPr>
              <a:t>                the gospel which bears his name, and was with</a:t>
            </a:r>
          </a:p>
          <a:p>
            <a:pPr marL="0" indent="0">
              <a:spcBef>
                <a:spcPts val="0"/>
              </a:spcBef>
              <a:buNone/>
            </a:pPr>
            <a:r>
              <a:rPr lang="en-US" sz="2400" dirty="0">
                <a:latin typeface="Franklin Gothic Book" panose="020B0503020102020204" pitchFamily="34" charset="0"/>
              </a:rPr>
              <a:t>                Paul in his last days  2Ti 4:11</a:t>
            </a:r>
          </a:p>
        </p:txBody>
      </p:sp>
    </p:spTree>
    <p:extLst>
      <p:ext uri="{BB962C8B-B14F-4D97-AF65-F5344CB8AC3E}">
        <p14:creationId xmlns:p14="http://schemas.microsoft.com/office/powerpoint/2010/main" val="36761738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fade">
                                      <p:cBhvr>
                                        <p:cTn id="36" dur="1000"/>
                                        <p:tgtEl>
                                          <p:spTgt spid="3">
                                            <p:txEl>
                                              <p:pRg st="5" end="5"/>
                                            </p:txEl>
                                          </p:spTgt>
                                        </p:tgtEl>
                                      </p:cBhvr>
                                    </p:animEffect>
                                    <p:anim calcmode="lin" valueType="num">
                                      <p:cBhvr>
                                        <p:cTn id="3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9" presetID="42" presetClass="entr" presetSubtype="0" fill="hold" grpId="0" nodeType="with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Effect transition="in" filter="fade">
                                      <p:cBhvr>
                                        <p:cTn id="41" dur="1000"/>
                                        <p:tgtEl>
                                          <p:spTgt spid="3">
                                            <p:txEl>
                                              <p:pRg st="6" end="6"/>
                                            </p:txEl>
                                          </p:spTgt>
                                        </p:tgtEl>
                                      </p:cBhvr>
                                    </p:animEffect>
                                    <p:anim calcmode="lin" valueType="num">
                                      <p:cBhvr>
                                        <p:cTn id="4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6" end="6"/>
                                            </p:txEl>
                                          </p:spTgt>
                                        </p:tgtEl>
                                        <p:attrNameLst>
                                          <p:attrName>ppt_y</p:attrName>
                                        </p:attrNameLst>
                                      </p:cBhvr>
                                      <p:tavLst>
                                        <p:tav tm="0">
                                          <p:val>
                                            <p:strVal val="#ppt_y+.1"/>
                                          </p:val>
                                        </p:tav>
                                        <p:tav tm="100000">
                                          <p:val>
                                            <p:strVal val="#ppt_y"/>
                                          </p:val>
                                        </p:tav>
                                      </p:tavLst>
                                    </p:anim>
                                  </p:childTnLst>
                                </p:cTn>
                              </p:par>
                              <p:par>
                                <p:cTn id="44" presetID="42" presetClass="entr" presetSubtype="0" fill="hold" grpId="0" nodeType="withEffect">
                                  <p:stCondLst>
                                    <p:cond delay="0"/>
                                  </p:stCondLst>
                                  <p:childTnLst>
                                    <p:set>
                                      <p:cBhvr>
                                        <p:cTn id="45" dur="1" fill="hold">
                                          <p:stCondLst>
                                            <p:cond delay="0"/>
                                          </p:stCondLst>
                                        </p:cTn>
                                        <p:tgtEl>
                                          <p:spTgt spid="3">
                                            <p:txEl>
                                              <p:pRg st="7" end="7"/>
                                            </p:txEl>
                                          </p:spTgt>
                                        </p:tgtEl>
                                        <p:attrNameLst>
                                          <p:attrName>style.visibility</p:attrName>
                                        </p:attrNameLst>
                                      </p:cBhvr>
                                      <p:to>
                                        <p:strVal val="visible"/>
                                      </p:to>
                                    </p:set>
                                    <p:animEffect transition="in" filter="fade">
                                      <p:cBhvr>
                                        <p:cTn id="46" dur="1000"/>
                                        <p:tgtEl>
                                          <p:spTgt spid="3">
                                            <p:txEl>
                                              <p:pRg st="7" end="7"/>
                                            </p:txEl>
                                          </p:spTgt>
                                        </p:tgtEl>
                                      </p:cBhvr>
                                    </p:animEffect>
                                    <p:anim calcmode="lin" valueType="num">
                                      <p:cBhvr>
                                        <p:cTn id="4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8" dur="1000" fill="hold"/>
                                        <p:tgtEl>
                                          <p:spTgt spid="3">
                                            <p:txEl>
                                              <p:pRg st="7" end="7"/>
                                            </p:txEl>
                                          </p:spTgt>
                                        </p:tgtEl>
                                        <p:attrNameLst>
                                          <p:attrName>ppt_y</p:attrName>
                                        </p:attrNameLst>
                                      </p:cBhvr>
                                      <p:tavLst>
                                        <p:tav tm="0">
                                          <p:val>
                                            <p:strVal val="#ppt_y+.1"/>
                                          </p:val>
                                        </p:tav>
                                        <p:tav tm="100000">
                                          <p:val>
                                            <p:strVal val="#ppt_y"/>
                                          </p:val>
                                        </p:tav>
                                      </p:tavLst>
                                    </p:anim>
                                  </p:childTnLst>
                                </p:cTn>
                              </p:par>
                              <p:par>
                                <p:cTn id="49" presetID="42" presetClass="entr" presetSubtype="0" fill="hold" grpId="0" nodeType="withEffect">
                                  <p:stCondLst>
                                    <p:cond delay="0"/>
                                  </p:stCondLst>
                                  <p:childTnLst>
                                    <p:set>
                                      <p:cBhvr>
                                        <p:cTn id="50" dur="1" fill="hold">
                                          <p:stCondLst>
                                            <p:cond delay="0"/>
                                          </p:stCondLst>
                                        </p:cTn>
                                        <p:tgtEl>
                                          <p:spTgt spid="3">
                                            <p:txEl>
                                              <p:pRg st="8" end="8"/>
                                            </p:txEl>
                                          </p:spTgt>
                                        </p:tgtEl>
                                        <p:attrNameLst>
                                          <p:attrName>style.visibility</p:attrName>
                                        </p:attrNameLst>
                                      </p:cBhvr>
                                      <p:to>
                                        <p:strVal val="visible"/>
                                      </p:to>
                                    </p:set>
                                    <p:animEffect transition="in" filter="fade">
                                      <p:cBhvr>
                                        <p:cTn id="51" dur="1000"/>
                                        <p:tgtEl>
                                          <p:spTgt spid="3">
                                            <p:txEl>
                                              <p:pRg st="8" end="8"/>
                                            </p:txEl>
                                          </p:spTgt>
                                        </p:tgtEl>
                                      </p:cBhvr>
                                    </p:animEffect>
                                    <p:anim calcmode="lin" valueType="num">
                                      <p:cBhvr>
                                        <p:cTn id="52"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3" dur="1000" fill="hold"/>
                                        <p:tgtEl>
                                          <p:spTgt spid="3">
                                            <p:txEl>
                                              <p:pRg st="8" end="8"/>
                                            </p:txEl>
                                          </p:spTgt>
                                        </p:tgtEl>
                                        <p:attrNameLst>
                                          <p:attrName>ppt_y</p:attrName>
                                        </p:attrNameLst>
                                      </p:cBhvr>
                                      <p:tavLst>
                                        <p:tav tm="0">
                                          <p:val>
                                            <p:strVal val="#ppt_y+.1"/>
                                          </p:val>
                                        </p:tav>
                                        <p:tav tm="100000">
                                          <p:val>
                                            <p:strVal val="#ppt_y"/>
                                          </p:val>
                                        </p:tav>
                                      </p:tavLst>
                                    </p:anim>
                                  </p:childTnLst>
                                </p:cTn>
                              </p:par>
                              <p:par>
                                <p:cTn id="54" presetID="42" presetClass="entr" presetSubtype="0" fill="hold" grpId="0" nodeType="withEffect">
                                  <p:stCondLst>
                                    <p:cond delay="0"/>
                                  </p:stCondLst>
                                  <p:childTnLst>
                                    <p:set>
                                      <p:cBhvr>
                                        <p:cTn id="55" dur="1" fill="hold">
                                          <p:stCondLst>
                                            <p:cond delay="0"/>
                                          </p:stCondLst>
                                        </p:cTn>
                                        <p:tgtEl>
                                          <p:spTgt spid="3">
                                            <p:txEl>
                                              <p:pRg st="9" end="9"/>
                                            </p:txEl>
                                          </p:spTgt>
                                        </p:tgtEl>
                                        <p:attrNameLst>
                                          <p:attrName>style.visibility</p:attrName>
                                        </p:attrNameLst>
                                      </p:cBhvr>
                                      <p:to>
                                        <p:strVal val="visible"/>
                                      </p:to>
                                    </p:set>
                                    <p:animEffect transition="in" filter="fade">
                                      <p:cBhvr>
                                        <p:cTn id="56" dur="1000"/>
                                        <p:tgtEl>
                                          <p:spTgt spid="3">
                                            <p:txEl>
                                              <p:pRg st="9" end="9"/>
                                            </p:txEl>
                                          </p:spTgt>
                                        </p:tgtEl>
                                      </p:cBhvr>
                                    </p:animEffect>
                                    <p:anim calcmode="lin" valueType="num">
                                      <p:cBhvr>
                                        <p:cTn id="57"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9" end="9"/>
                                            </p:txEl>
                                          </p:spTgt>
                                        </p:tgtEl>
                                        <p:attrNameLst>
                                          <p:attrName>ppt_y</p:attrName>
                                        </p:attrNameLst>
                                      </p:cBhvr>
                                      <p:tavLst>
                                        <p:tav tm="0">
                                          <p:val>
                                            <p:strVal val="#ppt_y+.1"/>
                                          </p:val>
                                        </p:tav>
                                        <p:tav tm="100000">
                                          <p:val>
                                            <p:strVal val="#ppt_y"/>
                                          </p:val>
                                        </p:tav>
                                      </p:tavLst>
                                    </p:anim>
                                  </p:childTnLst>
                                </p:cTn>
                              </p:par>
                              <p:par>
                                <p:cTn id="59" presetID="42" presetClass="entr" presetSubtype="0" fill="hold" grpId="0" nodeType="withEffect">
                                  <p:stCondLst>
                                    <p:cond delay="0"/>
                                  </p:stCondLst>
                                  <p:childTnLst>
                                    <p:set>
                                      <p:cBhvr>
                                        <p:cTn id="60" dur="1" fill="hold">
                                          <p:stCondLst>
                                            <p:cond delay="0"/>
                                          </p:stCondLst>
                                        </p:cTn>
                                        <p:tgtEl>
                                          <p:spTgt spid="3">
                                            <p:txEl>
                                              <p:pRg st="10" end="10"/>
                                            </p:txEl>
                                          </p:spTgt>
                                        </p:tgtEl>
                                        <p:attrNameLst>
                                          <p:attrName>style.visibility</p:attrName>
                                        </p:attrNameLst>
                                      </p:cBhvr>
                                      <p:to>
                                        <p:strVal val="visible"/>
                                      </p:to>
                                    </p:set>
                                    <p:animEffect transition="in" filter="fade">
                                      <p:cBhvr>
                                        <p:cTn id="61" dur="1000"/>
                                        <p:tgtEl>
                                          <p:spTgt spid="3">
                                            <p:txEl>
                                              <p:pRg st="10" end="10"/>
                                            </p:txEl>
                                          </p:spTgt>
                                        </p:tgtEl>
                                      </p:cBhvr>
                                    </p:animEffect>
                                    <p:anim calcmode="lin" valueType="num">
                                      <p:cBhvr>
                                        <p:cTn id="62"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63" dur="1000" fill="hold"/>
                                        <p:tgtEl>
                                          <p:spTgt spid="3">
                                            <p:txEl>
                                              <p:pRg st="10" end="10"/>
                                            </p:txEl>
                                          </p:spTgt>
                                        </p:tgtEl>
                                        <p:attrNameLst>
                                          <p:attrName>ppt_y</p:attrName>
                                        </p:attrNameLst>
                                      </p:cBhvr>
                                      <p:tavLst>
                                        <p:tav tm="0">
                                          <p:val>
                                            <p:strVal val="#ppt_y+.1"/>
                                          </p:val>
                                        </p:tav>
                                        <p:tav tm="100000">
                                          <p:val>
                                            <p:strVal val="#ppt_y"/>
                                          </p:val>
                                        </p:tav>
                                      </p:tavLst>
                                    </p:anim>
                                  </p:childTnLst>
                                </p:cTn>
                              </p:par>
                              <p:par>
                                <p:cTn id="64" presetID="42" presetClass="entr" presetSubtype="0" fill="hold" grpId="0" nodeType="withEffect">
                                  <p:stCondLst>
                                    <p:cond delay="0"/>
                                  </p:stCondLst>
                                  <p:childTnLst>
                                    <p:set>
                                      <p:cBhvr>
                                        <p:cTn id="65" dur="1" fill="hold">
                                          <p:stCondLst>
                                            <p:cond delay="0"/>
                                          </p:stCondLst>
                                        </p:cTn>
                                        <p:tgtEl>
                                          <p:spTgt spid="3">
                                            <p:txEl>
                                              <p:pRg st="11" end="11"/>
                                            </p:txEl>
                                          </p:spTgt>
                                        </p:tgtEl>
                                        <p:attrNameLst>
                                          <p:attrName>style.visibility</p:attrName>
                                        </p:attrNameLst>
                                      </p:cBhvr>
                                      <p:to>
                                        <p:strVal val="visible"/>
                                      </p:to>
                                    </p:set>
                                    <p:animEffect transition="in" filter="fade">
                                      <p:cBhvr>
                                        <p:cTn id="66" dur="1000"/>
                                        <p:tgtEl>
                                          <p:spTgt spid="3">
                                            <p:txEl>
                                              <p:pRg st="11" end="11"/>
                                            </p:txEl>
                                          </p:spTgt>
                                        </p:tgtEl>
                                      </p:cBhvr>
                                    </p:animEffect>
                                    <p:anim calcmode="lin" valueType="num">
                                      <p:cBhvr>
                                        <p:cTn id="67"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68" dur="1000" fill="hold"/>
                                        <p:tgtEl>
                                          <p:spTgt spid="3">
                                            <p:txEl>
                                              <p:pRg st="11" end="11"/>
                                            </p:txEl>
                                          </p:spTgt>
                                        </p:tgtEl>
                                        <p:attrNameLst>
                                          <p:attrName>ppt_y</p:attrName>
                                        </p:attrNameLst>
                                      </p:cBhvr>
                                      <p:tavLst>
                                        <p:tav tm="0">
                                          <p:val>
                                            <p:strVal val="#ppt_y+.1"/>
                                          </p:val>
                                        </p:tav>
                                        <p:tav tm="100000">
                                          <p:val>
                                            <p:strVal val="#ppt_y"/>
                                          </p:val>
                                        </p:tav>
                                      </p:tavLst>
                                    </p:anim>
                                  </p:childTnLst>
                                </p:cTn>
                              </p:par>
                              <p:par>
                                <p:cTn id="69" presetID="42" presetClass="entr" presetSubtype="0" fill="hold" grpId="0" nodeType="withEffect">
                                  <p:stCondLst>
                                    <p:cond delay="0"/>
                                  </p:stCondLst>
                                  <p:childTnLst>
                                    <p:set>
                                      <p:cBhvr>
                                        <p:cTn id="70" dur="1" fill="hold">
                                          <p:stCondLst>
                                            <p:cond delay="0"/>
                                          </p:stCondLst>
                                        </p:cTn>
                                        <p:tgtEl>
                                          <p:spTgt spid="3">
                                            <p:txEl>
                                              <p:pRg st="12" end="12"/>
                                            </p:txEl>
                                          </p:spTgt>
                                        </p:tgtEl>
                                        <p:attrNameLst>
                                          <p:attrName>style.visibility</p:attrName>
                                        </p:attrNameLst>
                                      </p:cBhvr>
                                      <p:to>
                                        <p:strVal val="visible"/>
                                      </p:to>
                                    </p:set>
                                    <p:animEffect transition="in" filter="fade">
                                      <p:cBhvr>
                                        <p:cTn id="71" dur="1000"/>
                                        <p:tgtEl>
                                          <p:spTgt spid="3">
                                            <p:txEl>
                                              <p:pRg st="12" end="12"/>
                                            </p:txEl>
                                          </p:spTgt>
                                        </p:tgtEl>
                                      </p:cBhvr>
                                    </p:animEffect>
                                    <p:anim calcmode="lin" valueType="num">
                                      <p:cBhvr>
                                        <p:cTn id="72"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73" dur="1000" fill="hold"/>
                                        <p:tgtEl>
                                          <p:spTgt spid="3">
                                            <p:txEl>
                                              <p:pRg st="12" end="12"/>
                                            </p:txEl>
                                          </p:spTgt>
                                        </p:tgtEl>
                                        <p:attrNameLst>
                                          <p:attrName>ppt_y</p:attrName>
                                        </p:attrNameLst>
                                      </p:cBhvr>
                                      <p:tavLst>
                                        <p:tav tm="0">
                                          <p:val>
                                            <p:strVal val="#ppt_y+.1"/>
                                          </p:val>
                                        </p:tav>
                                        <p:tav tm="100000">
                                          <p:val>
                                            <p:strVal val="#ppt_y"/>
                                          </p:val>
                                        </p:tav>
                                      </p:tavLst>
                                    </p:anim>
                                  </p:childTnLst>
                                </p:cTn>
                              </p:par>
                              <p:par>
                                <p:cTn id="74" presetID="42" presetClass="entr" presetSubtype="0" fill="hold" grpId="0" nodeType="withEffect">
                                  <p:stCondLst>
                                    <p:cond delay="0"/>
                                  </p:stCondLst>
                                  <p:childTnLst>
                                    <p:set>
                                      <p:cBhvr>
                                        <p:cTn id="75" dur="1" fill="hold">
                                          <p:stCondLst>
                                            <p:cond delay="0"/>
                                          </p:stCondLst>
                                        </p:cTn>
                                        <p:tgtEl>
                                          <p:spTgt spid="3">
                                            <p:txEl>
                                              <p:pRg st="13" end="13"/>
                                            </p:txEl>
                                          </p:spTgt>
                                        </p:tgtEl>
                                        <p:attrNameLst>
                                          <p:attrName>style.visibility</p:attrName>
                                        </p:attrNameLst>
                                      </p:cBhvr>
                                      <p:to>
                                        <p:strVal val="visible"/>
                                      </p:to>
                                    </p:set>
                                    <p:animEffect transition="in" filter="fade">
                                      <p:cBhvr>
                                        <p:cTn id="76" dur="1000"/>
                                        <p:tgtEl>
                                          <p:spTgt spid="3">
                                            <p:txEl>
                                              <p:pRg st="13" end="13"/>
                                            </p:txEl>
                                          </p:spTgt>
                                        </p:tgtEl>
                                      </p:cBhvr>
                                    </p:animEffect>
                                    <p:anim calcmode="lin" valueType="num">
                                      <p:cBhvr>
                                        <p:cTn id="77" dur="1000" fill="hold"/>
                                        <p:tgtEl>
                                          <p:spTgt spid="3">
                                            <p:txEl>
                                              <p:pRg st="13" end="13"/>
                                            </p:txEl>
                                          </p:spTgt>
                                        </p:tgtEl>
                                        <p:attrNameLst>
                                          <p:attrName>ppt_x</p:attrName>
                                        </p:attrNameLst>
                                      </p:cBhvr>
                                      <p:tavLst>
                                        <p:tav tm="0">
                                          <p:val>
                                            <p:strVal val="#ppt_x"/>
                                          </p:val>
                                        </p:tav>
                                        <p:tav tm="100000">
                                          <p:val>
                                            <p:strVal val="#ppt_x"/>
                                          </p:val>
                                        </p:tav>
                                      </p:tavLst>
                                    </p:anim>
                                    <p:anim calcmode="lin" valueType="num">
                                      <p:cBhvr>
                                        <p:cTn id="78" dur="1000" fill="hold"/>
                                        <p:tgtEl>
                                          <p:spTgt spid="3">
                                            <p:txEl>
                                              <p:pRg st="13" end="1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3000" t="-2000" r="-2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E3A114-0220-4592-91A3-27DCD19DBFF6}"/>
              </a:ext>
            </a:extLst>
          </p:cNvPr>
          <p:cNvSpPr>
            <a:spLocks noGrp="1"/>
          </p:cNvSpPr>
          <p:nvPr>
            <p:ph type="title"/>
          </p:nvPr>
        </p:nvSpPr>
        <p:spPr>
          <a:xfrm>
            <a:off x="77506" y="275453"/>
            <a:ext cx="8605908" cy="984388"/>
          </a:xfrm>
        </p:spPr>
        <p:txBody>
          <a:bodyPr>
            <a:noAutofit/>
          </a:bodyPr>
          <a:lstStyle/>
          <a:p>
            <a:r>
              <a:rPr lang="en-US" sz="4000" dirty="0">
                <a:solidFill>
                  <a:schemeClr val="bg1"/>
                </a:solidFill>
                <a:effectLst>
                  <a:outerShdw blurRad="38100" dist="38100" dir="2700000" algn="tl">
                    <a:srgbClr val="000000">
                      <a:alpha val="43137"/>
                    </a:srgbClr>
                  </a:outerShdw>
                </a:effectLst>
                <a:latin typeface="Franklin Gothic Heavy" panose="020B0903020102020204" pitchFamily="34" charset="0"/>
              </a:rPr>
              <a:t>Paul’s Second Missionary Journey</a:t>
            </a:r>
          </a:p>
        </p:txBody>
      </p:sp>
      <p:sp>
        <p:nvSpPr>
          <p:cNvPr id="3" name="Content Placeholder 2">
            <a:extLst>
              <a:ext uri="{FF2B5EF4-FFF2-40B4-BE49-F238E27FC236}">
                <a16:creationId xmlns:a16="http://schemas.microsoft.com/office/drawing/2014/main" id="{C0294E2E-481F-4F76-98D8-B4D2803E059C}"/>
              </a:ext>
            </a:extLst>
          </p:cNvPr>
          <p:cNvSpPr>
            <a:spLocks noGrp="1"/>
          </p:cNvSpPr>
          <p:nvPr>
            <p:ph idx="1"/>
          </p:nvPr>
        </p:nvSpPr>
        <p:spPr>
          <a:xfrm>
            <a:off x="131693" y="1571413"/>
            <a:ext cx="8856520" cy="5153375"/>
          </a:xfrm>
        </p:spPr>
        <p:txBody>
          <a:bodyPr>
            <a:noAutofit/>
          </a:bodyPr>
          <a:lstStyle/>
          <a:p>
            <a:pPr marL="0" indent="0">
              <a:spcBef>
                <a:spcPts val="0"/>
              </a:spcBef>
              <a:buNone/>
            </a:pPr>
            <a:r>
              <a:rPr lang="en-US" sz="2400" b="1" dirty="0">
                <a:latin typeface="Franklin Gothic Book" panose="020B0503020102020204" pitchFamily="34" charset="0"/>
              </a:rPr>
              <a:t>IN PHILIPPI 16:12-40</a:t>
            </a:r>
          </a:p>
          <a:p>
            <a:pPr marL="0" indent="0">
              <a:spcBef>
                <a:spcPts val="0"/>
              </a:spcBef>
              <a:buNone/>
            </a:pPr>
            <a:r>
              <a:rPr lang="en-US" sz="2000" dirty="0">
                <a:latin typeface="Franklin Gothic Book" panose="020B0503020102020204" pitchFamily="34" charset="0"/>
              </a:rPr>
              <a:t>      </a:t>
            </a:r>
            <a:r>
              <a:rPr lang="en-US" sz="2200" dirty="0">
                <a:latin typeface="Franklin Gothic Book" panose="020B0503020102020204" pitchFamily="34" charset="0"/>
              </a:rPr>
              <a:t>1. A chief city of Macedonia, and Roman colony - Ac 16:12</a:t>
            </a:r>
          </a:p>
          <a:p>
            <a:pPr marL="0" indent="0">
              <a:spcBef>
                <a:spcPts val="0"/>
              </a:spcBef>
              <a:buNone/>
            </a:pPr>
            <a:r>
              <a:rPr lang="en-US" sz="2200" dirty="0">
                <a:latin typeface="Franklin Gothic Book" panose="020B0503020102020204" pitchFamily="34" charset="0"/>
              </a:rPr>
              <a:t>      2. The conversion of Lydia and her household - Ac 16:13-15</a:t>
            </a:r>
          </a:p>
          <a:p>
            <a:pPr marL="0" indent="0">
              <a:spcBef>
                <a:spcPts val="0"/>
              </a:spcBef>
              <a:buNone/>
            </a:pPr>
            <a:r>
              <a:rPr lang="en-US" sz="2200" dirty="0">
                <a:latin typeface="Franklin Gothic Book" panose="020B0503020102020204" pitchFamily="34" charset="0"/>
              </a:rPr>
              <a:t>      3. The healing of the demon-possessed girl - Ac 16:16-18</a:t>
            </a:r>
          </a:p>
          <a:p>
            <a:pPr marL="0" indent="0">
              <a:spcBef>
                <a:spcPts val="0"/>
              </a:spcBef>
              <a:buNone/>
            </a:pPr>
            <a:r>
              <a:rPr lang="en-US" sz="2200" dirty="0">
                <a:latin typeface="Franklin Gothic Book" panose="020B0503020102020204" pitchFamily="34" charset="0"/>
              </a:rPr>
              <a:t>      4. Paul and Silas beaten and imprisoned - Ac 16:19-24</a:t>
            </a:r>
          </a:p>
          <a:p>
            <a:pPr marL="0" indent="0">
              <a:spcBef>
                <a:spcPts val="0"/>
              </a:spcBef>
              <a:buNone/>
            </a:pPr>
            <a:r>
              <a:rPr lang="en-US" sz="2200" dirty="0">
                <a:latin typeface="Franklin Gothic Book" panose="020B0503020102020204" pitchFamily="34" charset="0"/>
              </a:rPr>
              <a:t>         a. Paul refers to this in his letter to the Thessalonians </a:t>
            </a:r>
          </a:p>
          <a:p>
            <a:pPr marL="0" indent="0">
              <a:spcBef>
                <a:spcPts val="0"/>
              </a:spcBef>
              <a:buNone/>
            </a:pPr>
            <a:r>
              <a:rPr lang="en-US" sz="2200" dirty="0">
                <a:latin typeface="Franklin Gothic Book" panose="020B0503020102020204" pitchFamily="34" charset="0"/>
              </a:rPr>
              <a:t>            - 1Th 2:2</a:t>
            </a:r>
          </a:p>
          <a:p>
            <a:pPr marL="0" indent="0">
              <a:spcBef>
                <a:spcPts val="0"/>
              </a:spcBef>
              <a:buNone/>
            </a:pPr>
            <a:r>
              <a:rPr lang="en-US" sz="2200" dirty="0">
                <a:latin typeface="Franklin Gothic Book" panose="020B0503020102020204" pitchFamily="34" charset="0"/>
              </a:rPr>
              <a:t>         b. Also in his letter to the Philippians - Php 1:30</a:t>
            </a:r>
          </a:p>
          <a:p>
            <a:pPr marL="0" indent="0">
              <a:spcBef>
                <a:spcPts val="0"/>
              </a:spcBef>
              <a:buNone/>
            </a:pPr>
            <a:r>
              <a:rPr lang="en-US" sz="2200" dirty="0">
                <a:latin typeface="Franklin Gothic Book" panose="020B0503020102020204" pitchFamily="34" charset="0"/>
              </a:rPr>
              <a:t>      5. The earthquake, and conversion of the jailer and his family </a:t>
            </a:r>
          </a:p>
          <a:p>
            <a:pPr marL="0" indent="0">
              <a:spcBef>
                <a:spcPts val="0"/>
              </a:spcBef>
              <a:buNone/>
            </a:pPr>
            <a:r>
              <a:rPr lang="en-US" sz="2200" dirty="0">
                <a:latin typeface="Franklin Gothic Book" panose="020B0503020102020204" pitchFamily="34" charset="0"/>
              </a:rPr>
              <a:t>         - Ac 16:25-34</a:t>
            </a:r>
          </a:p>
          <a:p>
            <a:pPr marL="0" indent="0">
              <a:spcBef>
                <a:spcPts val="0"/>
              </a:spcBef>
              <a:buNone/>
            </a:pPr>
            <a:r>
              <a:rPr lang="en-US" sz="2200" dirty="0">
                <a:latin typeface="Franklin Gothic Book" panose="020B0503020102020204" pitchFamily="34" charset="0"/>
              </a:rPr>
              <a:t>      6. Paul and Silas released, and depart from Philippi - Ac 16:35-40</a:t>
            </a:r>
          </a:p>
          <a:p>
            <a:pPr marL="0" indent="0">
              <a:spcBef>
                <a:spcPts val="0"/>
              </a:spcBef>
              <a:buNone/>
            </a:pPr>
            <a:r>
              <a:rPr lang="en-US" sz="2200" dirty="0">
                <a:latin typeface="Franklin Gothic Book" panose="020B0503020102020204" pitchFamily="34" charset="0"/>
              </a:rPr>
              <a:t>      7. The church at Philippi...</a:t>
            </a:r>
          </a:p>
          <a:p>
            <a:pPr marL="0" indent="0">
              <a:spcBef>
                <a:spcPts val="0"/>
              </a:spcBef>
              <a:buNone/>
            </a:pPr>
            <a:r>
              <a:rPr lang="en-US" sz="2200" dirty="0">
                <a:latin typeface="Franklin Gothic Book" panose="020B0503020102020204" pitchFamily="34" charset="0"/>
              </a:rPr>
              <a:t>         a. Included Lydia and the jailer, along with their families</a:t>
            </a:r>
          </a:p>
          <a:p>
            <a:pPr marL="0" indent="0">
              <a:spcBef>
                <a:spcPts val="0"/>
              </a:spcBef>
              <a:buNone/>
            </a:pPr>
            <a:r>
              <a:rPr lang="en-US" sz="2200" dirty="0">
                <a:latin typeface="Franklin Gothic Book" panose="020B0503020102020204" pitchFamily="34" charset="0"/>
              </a:rPr>
              <a:t>         b. Luke, who stayed behind Ac 16:40;17:1</a:t>
            </a:r>
          </a:p>
          <a:p>
            <a:pPr marL="0" indent="0">
              <a:spcBef>
                <a:spcPts val="0"/>
              </a:spcBef>
              <a:buNone/>
            </a:pPr>
            <a:r>
              <a:rPr lang="en-US" sz="2200" dirty="0">
                <a:latin typeface="Franklin Gothic Book" panose="020B0503020102020204" pitchFamily="34" charset="0"/>
              </a:rPr>
              <a:t>         c. Euodia, </a:t>
            </a:r>
            <a:r>
              <a:rPr lang="en-US" sz="2200" dirty="0" err="1">
                <a:latin typeface="Franklin Gothic Book" panose="020B0503020102020204" pitchFamily="34" charset="0"/>
              </a:rPr>
              <a:t>Syntyche</a:t>
            </a:r>
            <a:r>
              <a:rPr lang="en-US" sz="2200" dirty="0">
                <a:latin typeface="Franklin Gothic Book" panose="020B0503020102020204" pitchFamily="34" charset="0"/>
              </a:rPr>
              <a:t>, </a:t>
            </a:r>
            <a:r>
              <a:rPr lang="en-US" sz="2200" dirty="0" err="1">
                <a:latin typeface="Franklin Gothic Book" panose="020B0503020102020204" pitchFamily="34" charset="0"/>
              </a:rPr>
              <a:t>Syzygus</a:t>
            </a:r>
            <a:r>
              <a:rPr lang="en-US" sz="2200" dirty="0">
                <a:latin typeface="Franklin Gothic Book" panose="020B0503020102020204" pitchFamily="34" charset="0"/>
              </a:rPr>
              <a:t>, and Clement - Php 4:2-3</a:t>
            </a:r>
          </a:p>
        </p:txBody>
      </p:sp>
    </p:spTree>
    <p:extLst>
      <p:ext uri="{BB962C8B-B14F-4D97-AF65-F5344CB8AC3E}">
        <p14:creationId xmlns:p14="http://schemas.microsoft.com/office/powerpoint/2010/main" val="5290039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8" presetID="42" presetClass="entr" presetSubtype="0" fill="hold" grpId="0" nodeType="withEffect">
                                  <p:stCondLst>
                                    <p:cond delay="0"/>
                                  </p:stCondLst>
                                  <p:childTnLst>
                                    <p:set>
                                      <p:cBhvr>
                                        <p:cTn id="39" dur="1" fill="hold">
                                          <p:stCondLst>
                                            <p:cond delay="0"/>
                                          </p:stCondLst>
                                        </p:cTn>
                                        <p:tgtEl>
                                          <p:spTgt spid="3">
                                            <p:txEl>
                                              <p:pRg st="5" end="5"/>
                                            </p:txEl>
                                          </p:spTgt>
                                        </p:tgtEl>
                                        <p:attrNameLst>
                                          <p:attrName>style.visibility</p:attrName>
                                        </p:attrNameLst>
                                      </p:cBhvr>
                                      <p:to>
                                        <p:strVal val="visible"/>
                                      </p:to>
                                    </p:set>
                                    <p:animEffect transition="in" filter="fade">
                                      <p:cBhvr>
                                        <p:cTn id="40" dur="1000"/>
                                        <p:tgtEl>
                                          <p:spTgt spid="3">
                                            <p:txEl>
                                              <p:pRg st="5" end="5"/>
                                            </p:txEl>
                                          </p:spTgt>
                                        </p:tgtEl>
                                      </p:cBhvr>
                                    </p:animEffect>
                                    <p:anim calcmode="lin" valueType="num">
                                      <p:cBhvr>
                                        <p:cTn id="41"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5" end="5"/>
                                            </p:txEl>
                                          </p:spTgt>
                                        </p:tgtEl>
                                        <p:attrNameLst>
                                          <p:attrName>ppt_y</p:attrName>
                                        </p:attrNameLst>
                                      </p:cBhvr>
                                      <p:tavLst>
                                        <p:tav tm="0">
                                          <p:val>
                                            <p:strVal val="#ppt_y+.1"/>
                                          </p:val>
                                        </p:tav>
                                        <p:tav tm="100000">
                                          <p:val>
                                            <p:strVal val="#ppt_y"/>
                                          </p:val>
                                        </p:tav>
                                      </p:tavLst>
                                    </p:anim>
                                  </p:childTnLst>
                                </p:cTn>
                              </p:par>
                              <p:par>
                                <p:cTn id="43" presetID="42" presetClass="entr" presetSubtype="0" fill="hold" grpId="0" nodeType="withEffect">
                                  <p:stCondLst>
                                    <p:cond delay="0"/>
                                  </p:stCondLst>
                                  <p:childTnLst>
                                    <p:set>
                                      <p:cBhvr>
                                        <p:cTn id="44" dur="1" fill="hold">
                                          <p:stCondLst>
                                            <p:cond delay="0"/>
                                          </p:stCondLst>
                                        </p:cTn>
                                        <p:tgtEl>
                                          <p:spTgt spid="3">
                                            <p:txEl>
                                              <p:pRg st="6" end="6"/>
                                            </p:txEl>
                                          </p:spTgt>
                                        </p:tgtEl>
                                        <p:attrNameLst>
                                          <p:attrName>style.visibility</p:attrName>
                                        </p:attrNameLst>
                                      </p:cBhvr>
                                      <p:to>
                                        <p:strVal val="visible"/>
                                      </p:to>
                                    </p:set>
                                    <p:animEffect transition="in" filter="fade">
                                      <p:cBhvr>
                                        <p:cTn id="45" dur="1000"/>
                                        <p:tgtEl>
                                          <p:spTgt spid="3">
                                            <p:txEl>
                                              <p:pRg st="6" end="6"/>
                                            </p:txEl>
                                          </p:spTgt>
                                        </p:tgtEl>
                                      </p:cBhvr>
                                    </p:animEffect>
                                    <p:anim calcmode="lin" valueType="num">
                                      <p:cBhvr>
                                        <p:cTn id="4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7" dur="1000" fill="hold"/>
                                        <p:tgtEl>
                                          <p:spTgt spid="3">
                                            <p:txEl>
                                              <p:pRg st="6" end="6"/>
                                            </p:txEl>
                                          </p:spTgt>
                                        </p:tgtEl>
                                        <p:attrNameLst>
                                          <p:attrName>ppt_y</p:attrName>
                                        </p:attrNameLst>
                                      </p:cBhvr>
                                      <p:tavLst>
                                        <p:tav tm="0">
                                          <p:val>
                                            <p:strVal val="#ppt_y+.1"/>
                                          </p:val>
                                        </p:tav>
                                        <p:tav tm="100000">
                                          <p:val>
                                            <p:strVal val="#ppt_y"/>
                                          </p:val>
                                        </p:tav>
                                      </p:tavLst>
                                    </p:anim>
                                  </p:childTnLst>
                                </p:cTn>
                              </p:par>
                              <p:par>
                                <p:cTn id="48" presetID="42" presetClass="entr" presetSubtype="0" fill="hold" grpId="0" nodeType="withEffect">
                                  <p:stCondLst>
                                    <p:cond delay="0"/>
                                  </p:stCondLst>
                                  <p:childTnLst>
                                    <p:set>
                                      <p:cBhvr>
                                        <p:cTn id="49" dur="1" fill="hold">
                                          <p:stCondLst>
                                            <p:cond delay="0"/>
                                          </p:stCondLst>
                                        </p:cTn>
                                        <p:tgtEl>
                                          <p:spTgt spid="3">
                                            <p:txEl>
                                              <p:pRg st="7" end="7"/>
                                            </p:txEl>
                                          </p:spTgt>
                                        </p:tgtEl>
                                        <p:attrNameLst>
                                          <p:attrName>style.visibility</p:attrName>
                                        </p:attrNameLst>
                                      </p:cBhvr>
                                      <p:to>
                                        <p:strVal val="visible"/>
                                      </p:to>
                                    </p:set>
                                    <p:animEffect transition="in" filter="fade">
                                      <p:cBhvr>
                                        <p:cTn id="50" dur="1000"/>
                                        <p:tgtEl>
                                          <p:spTgt spid="3">
                                            <p:txEl>
                                              <p:pRg st="7" end="7"/>
                                            </p:txEl>
                                          </p:spTgt>
                                        </p:tgtEl>
                                      </p:cBhvr>
                                    </p:animEffect>
                                    <p:anim calcmode="lin" valueType="num">
                                      <p:cBhvr>
                                        <p:cTn id="51"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2"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42" presetClass="entr" presetSubtype="0" fill="hold" grpId="0" nodeType="clickEffect">
                                  <p:stCondLst>
                                    <p:cond delay="0"/>
                                  </p:stCondLst>
                                  <p:childTnLst>
                                    <p:set>
                                      <p:cBhvr>
                                        <p:cTn id="56" dur="1" fill="hold">
                                          <p:stCondLst>
                                            <p:cond delay="0"/>
                                          </p:stCondLst>
                                        </p:cTn>
                                        <p:tgtEl>
                                          <p:spTgt spid="3">
                                            <p:txEl>
                                              <p:pRg st="8" end="8"/>
                                            </p:txEl>
                                          </p:spTgt>
                                        </p:tgtEl>
                                        <p:attrNameLst>
                                          <p:attrName>style.visibility</p:attrName>
                                        </p:attrNameLst>
                                      </p:cBhvr>
                                      <p:to>
                                        <p:strVal val="visible"/>
                                      </p:to>
                                    </p:set>
                                    <p:animEffect transition="in" filter="fade">
                                      <p:cBhvr>
                                        <p:cTn id="57" dur="1000"/>
                                        <p:tgtEl>
                                          <p:spTgt spid="3">
                                            <p:txEl>
                                              <p:pRg st="8" end="8"/>
                                            </p:txEl>
                                          </p:spTgt>
                                        </p:tgtEl>
                                      </p:cBhvr>
                                    </p:animEffect>
                                    <p:anim calcmode="lin" valueType="num">
                                      <p:cBhvr>
                                        <p:cTn id="58"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9" dur="1000" fill="hold"/>
                                        <p:tgtEl>
                                          <p:spTgt spid="3">
                                            <p:txEl>
                                              <p:pRg st="8" end="8"/>
                                            </p:txEl>
                                          </p:spTgt>
                                        </p:tgtEl>
                                        <p:attrNameLst>
                                          <p:attrName>ppt_y</p:attrName>
                                        </p:attrNameLst>
                                      </p:cBhvr>
                                      <p:tavLst>
                                        <p:tav tm="0">
                                          <p:val>
                                            <p:strVal val="#ppt_y+.1"/>
                                          </p:val>
                                        </p:tav>
                                        <p:tav tm="100000">
                                          <p:val>
                                            <p:strVal val="#ppt_y"/>
                                          </p:val>
                                        </p:tav>
                                      </p:tavLst>
                                    </p:anim>
                                  </p:childTnLst>
                                </p:cTn>
                              </p:par>
                              <p:par>
                                <p:cTn id="60" presetID="42" presetClass="entr" presetSubtype="0" fill="hold" grpId="0" nodeType="withEffect">
                                  <p:stCondLst>
                                    <p:cond delay="0"/>
                                  </p:stCondLst>
                                  <p:childTnLst>
                                    <p:set>
                                      <p:cBhvr>
                                        <p:cTn id="61" dur="1" fill="hold">
                                          <p:stCondLst>
                                            <p:cond delay="0"/>
                                          </p:stCondLst>
                                        </p:cTn>
                                        <p:tgtEl>
                                          <p:spTgt spid="3">
                                            <p:txEl>
                                              <p:pRg st="9" end="9"/>
                                            </p:txEl>
                                          </p:spTgt>
                                        </p:tgtEl>
                                        <p:attrNameLst>
                                          <p:attrName>style.visibility</p:attrName>
                                        </p:attrNameLst>
                                      </p:cBhvr>
                                      <p:to>
                                        <p:strVal val="visible"/>
                                      </p:to>
                                    </p:set>
                                    <p:animEffect transition="in" filter="fade">
                                      <p:cBhvr>
                                        <p:cTn id="62" dur="1000"/>
                                        <p:tgtEl>
                                          <p:spTgt spid="3">
                                            <p:txEl>
                                              <p:pRg st="9" end="9"/>
                                            </p:txEl>
                                          </p:spTgt>
                                        </p:tgtEl>
                                      </p:cBhvr>
                                    </p:animEffect>
                                    <p:anim calcmode="lin" valueType="num">
                                      <p:cBhvr>
                                        <p:cTn id="63"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64"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42" presetClass="entr" presetSubtype="0" fill="hold" grpId="0" nodeType="clickEffect">
                                  <p:stCondLst>
                                    <p:cond delay="0"/>
                                  </p:stCondLst>
                                  <p:childTnLst>
                                    <p:set>
                                      <p:cBhvr>
                                        <p:cTn id="68" dur="1" fill="hold">
                                          <p:stCondLst>
                                            <p:cond delay="0"/>
                                          </p:stCondLst>
                                        </p:cTn>
                                        <p:tgtEl>
                                          <p:spTgt spid="3">
                                            <p:txEl>
                                              <p:pRg st="10" end="10"/>
                                            </p:txEl>
                                          </p:spTgt>
                                        </p:tgtEl>
                                        <p:attrNameLst>
                                          <p:attrName>style.visibility</p:attrName>
                                        </p:attrNameLst>
                                      </p:cBhvr>
                                      <p:to>
                                        <p:strVal val="visible"/>
                                      </p:to>
                                    </p:set>
                                    <p:animEffect transition="in" filter="fade">
                                      <p:cBhvr>
                                        <p:cTn id="69" dur="1000"/>
                                        <p:tgtEl>
                                          <p:spTgt spid="3">
                                            <p:txEl>
                                              <p:pRg st="10" end="10"/>
                                            </p:txEl>
                                          </p:spTgt>
                                        </p:tgtEl>
                                      </p:cBhvr>
                                    </p:animEffect>
                                    <p:anim calcmode="lin" valueType="num">
                                      <p:cBhvr>
                                        <p:cTn id="70"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71"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72" fill="hold">
                      <p:stCondLst>
                        <p:cond delay="indefinite"/>
                      </p:stCondLst>
                      <p:childTnLst>
                        <p:par>
                          <p:cTn id="73" fill="hold">
                            <p:stCondLst>
                              <p:cond delay="0"/>
                            </p:stCondLst>
                            <p:childTnLst>
                              <p:par>
                                <p:cTn id="74" presetID="42" presetClass="entr" presetSubtype="0" fill="hold" grpId="0" nodeType="clickEffect">
                                  <p:stCondLst>
                                    <p:cond delay="0"/>
                                  </p:stCondLst>
                                  <p:childTnLst>
                                    <p:set>
                                      <p:cBhvr>
                                        <p:cTn id="75" dur="1" fill="hold">
                                          <p:stCondLst>
                                            <p:cond delay="0"/>
                                          </p:stCondLst>
                                        </p:cTn>
                                        <p:tgtEl>
                                          <p:spTgt spid="3">
                                            <p:txEl>
                                              <p:pRg st="11" end="11"/>
                                            </p:txEl>
                                          </p:spTgt>
                                        </p:tgtEl>
                                        <p:attrNameLst>
                                          <p:attrName>style.visibility</p:attrName>
                                        </p:attrNameLst>
                                      </p:cBhvr>
                                      <p:to>
                                        <p:strVal val="visible"/>
                                      </p:to>
                                    </p:set>
                                    <p:animEffect transition="in" filter="fade">
                                      <p:cBhvr>
                                        <p:cTn id="76" dur="1000"/>
                                        <p:tgtEl>
                                          <p:spTgt spid="3">
                                            <p:txEl>
                                              <p:pRg st="11" end="11"/>
                                            </p:txEl>
                                          </p:spTgt>
                                        </p:tgtEl>
                                      </p:cBhvr>
                                    </p:animEffect>
                                    <p:anim calcmode="lin" valueType="num">
                                      <p:cBhvr>
                                        <p:cTn id="77"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78" dur="1000" fill="hold"/>
                                        <p:tgtEl>
                                          <p:spTgt spid="3">
                                            <p:txEl>
                                              <p:pRg st="11" end="11"/>
                                            </p:txEl>
                                          </p:spTgt>
                                        </p:tgtEl>
                                        <p:attrNameLst>
                                          <p:attrName>ppt_y</p:attrName>
                                        </p:attrNameLst>
                                      </p:cBhvr>
                                      <p:tavLst>
                                        <p:tav tm="0">
                                          <p:val>
                                            <p:strVal val="#ppt_y+.1"/>
                                          </p:val>
                                        </p:tav>
                                        <p:tav tm="100000">
                                          <p:val>
                                            <p:strVal val="#ppt_y"/>
                                          </p:val>
                                        </p:tav>
                                      </p:tavLst>
                                    </p:anim>
                                  </p:childTnLst>
                                </p:cTn>
                              </p:par>
                              <p:par>
                                <p:cTn id="79" presetID="42" presetClass="entr" presetSubtype="0" fill="hold" grpId="0" nodeType="withEffect">
                                  <p:stCondLst>
                                    <p:cond delay="0"/>
                                  </p:stCondLst>
                                  <p:childTnLst>
                                    <p:set>
                                      <p:cBhvr>
                                        <p:cTn id="80" dur="1" fill="hold">
                                          <p:stCondLst>
                                            <p:cond delay="0"/>
                                          </p:stCondLst>
                                        </p:cTn>
                                        <p:tgtEl>
                                          <p:spTgt spid="3">
                                            <p:txEl>
                                              <p:pRg st="12" end="12"/>
                                            </p:txEl>
                                          </p:spTgt>
                                        </p:tgtEl>
                                        <p:attrNameLst>
                                          <p:attrName>style.visibility</p:attrName>
                                        </p:attrNameLst>
                                      </p:cBhvr>
                                      <p:to>
                                        <p:strVal val="visible"/>
                                      </p:to>
                                    </p:set>
                                    <p:animEffect transition="in" filter="fade">
                                      <p:cBhvr>
                                        <p:cTn id="81" dur="1000"/>
                                        <p:tgtEl>
                                          <p:spTgt spid="3">
                                            <p:txEl>
                                              <p:pRg st="12" end="12"/>
                                            </p:txEl>
                                          </p:spTgt>
                                        </p:tgtEl>
                                      </p:cBhvr>
                                    </p:animEffect>
                                    <p:anim calcmode="lin" valueType="num">
                                      <p:cBhvr>
                                        <p:cTn id="82"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83" dur="1000" fill="hold"/>
                                        <p:tgtEl>
                                          <p:spTgt spid="3">
                                            <p:txEl>
                                              <p:pRg st="12" end="12"/>
                                            </p:txEl>
                                          </p:spTgt>
                                        </p:tgtEl>
                                        <p:attrNameLst>
                                          <p:attrName>ppt_y</p:attrName>
                                        </p:attrNameLst>
                                      </p:cBhvr>
                                      <p:tavLst>
                                        <p:tav tm="0">
                                          <p:val>
                                            <p:strVal val="#ppt_y+.1"/>
                                          </p:val>
                                        </p:tav>
                                        <p:tav tm="100000">
                                          <p:val>
                                            <p:strVal val="#ppt_y"/>
                                          </p:val>
                                        </p:tav>
                                      </p:tavLst>
                                    </p:anim>
                                  </p:childTnLst>
                                </p:cTn>
                              </p:par>
                              <p:par>
                                <p:cTn id="84" presetID="42" presetClass="entr" presetSubtype="0" fill="hold" grpId="0" nodeType="withEffect">
                                  <p:stCondLst>
                                    <p:cond delay="0"/>
                                  </p:stCondLst>
                                  <p:childTnLst>
                                    <p:set>
                                      <p:cBhvr>
                                        <p:cTn id="85" dur="1" fill="hold">
                                          <p:stCondLst>
                                            <p:cond delay="0"/>
                                          </p:stCondLst>
                                        </p:cTn>
                                        <p:tgtEl>
                                          <p:spTgt spid="3">
                                            <p:txEl>
                                              <p:pRg st="13" end="13"/>
                                            </p:txEl>
                                          </p:spTgt>
                                        </p:tgtEl>
                                        <p:attrNameLst>
                                          <p:attrName>style.visibility</p:attrName>
                                        </p:attrNameLst>
                                      </p:cBhvr>
                                      <p:to>
                                        <p:strVal val="visible"/>
                                      </p:to>
                                    </p:set>
                                    <p:animEffect transition="in" filter="fade">
                                      <p:cBhvr>
                                        <p:cTn id="86" dur="1000"/>
                                        <p:tgtEl>
                                          <p:spTgt spid="3">
                                            <p:txEl>
                                              <p:pRg st="13" end="13"/>
                                            </p:txEl>
                                          </p:spTgt>
                                        </p:tgtEl>
                                      </p:cBhvr>
                                    </p:animEffect>
                                    <p:anim calcmode="lin" valueType="num">
                                      <p:cBhvr>
                                        <p:cTn id="87" dur="1000" fill="hold"/>
                                        <p:tgtEl>
                                          <p:spTgt spid="3">
                                            <p:txEl>
                                              <p:pRg st="13" end="13"/>
                                            </p:txEl>
                                          </p:spTgt>
                                        </p:tgtEl>
                                        <p:attrNameLst>
                                          <p:attrName>ppt_x</p:attrName>
                                        </p:attrNameLst>
                                      </p:cBhvr>
                                      <p:tavLst>
                                        <p:tav tm="0">
                                          <p:val>
                                            <p:strVal val="#ppt_x"/>
                                          </p:val>
                                        </p:tav>
                                        <p:tav tm="100000">
                                          <p:val>
                                            <p:strVal val="#ppt_x"/>
                                          </p:val>
                                        </p:tav>
                                      </p:tavLst>
                                    </p:anim>
                                    <p:anim calcmode="lin" valueType="num">
                                      <p:cBhvr>
                                        <p:cTn id="88" dur="1000" fill="hold"/>
                                        <p:tgtEl>
                                          <p:spTgt spid="3">
                                            <p:txEl>
                                              <p:pRg st="13" end="13"/>
                                            </p:txEl>
                                          </p:spTgt>
                                        </p:tgtEl>
                                        <p:attrNameLst>
                                          <p:attrName>ppt_y</p:attrName>
                                        </p:attrNameLst>
                                      </p:cBhvr>
                                      <p:tavLst>
                                        <p:tav tm="0">
                                          <p:val>
                                            <p:strVal val="#ppt_y+.1"/>
                                          </p:val>
                                        </p:tav>
                                        <p:tav tm="100000">
                                          <p:val>
                                            <p:strVal val="#ppt_y"/>
                                          </p:val>
                                        </p:tav>
                                      </p:tavLst>
                                    </p:anim>
                                  </p:childTnLst>
                                </p:cTn>
                              </p:par>
                              <p:par>
                                <p:cTn id="89" presetID="42" presetClass="entr" presetSubtype="0" fill="hold" grpId="0" nodeType="withEffect">
                                  <p:stCondLst>
                                    <p:cond delay="0"/>
                                  </p:stCondLst>
                                  <p:childTnLst>
                                    <p:set>
                                      <p:cBhvr>
                                        <p:cTn id="90" dur="1" fill="hold">
                                          <p:stCondLst>
                                            <p:cond delay="0"/>
                                          </p:stCondLst>
                                        </p:cTn>
                                        <p:tgtEl>
                                          <p:spTgt spid="3">
                                            <p:txEl>
                                              <p:pRg st="14" end="14"/>
                                            </p:txEl>
                                          </p:spTgt>
                                        </p:tgtEl>
                                        <p:attrNameLst>
                                          <p:attrName>style.visibility</p:attrName>
                                        </p:attrNameLst>
                                      </p:cBhvr>
                                      <p:to>
                                        <p:strVal val="visible"/>
                                      </p:to>
                                    </p:set>
                                    <p:animEffect transition="in" filter="fade">
                                      <p:cBhvr>
                                        <p:cTn id="91" dur="1000"/>
                                        <p:tgtEl>
                                          <p:spTgt spid="3">
                                            <p:txEl>
                                              <p:pRg st="14" end="14"/>
                                            </p:txEl>
                                          </p:spTgt>
                                        </p:tgtEl>
                                      </p:cBhvr>
                                    </p:animEffect>
                                    <p:anim calcmode="lin" valueType="num">
                                      <p:cBhvr>
                                        <p:cTn id="92" dur="1000" fill="hold"/>
                                        <p:tgtEl>
                                          <p:spTgt spid="3">
                                            <p:txEl>
                                              <p:pRg st="14" end="14"/>
                                            </p:txEl>
                                          </p:spTgt>
                                        </p:tgtEl>
                                        <p:attrNameLst>
                                          <p:attrName>ppt_x</p:attrName>
                                        </p:attrNameLst>
                                      </p:cBhvr>
                                      <p:tavLst>
                                        <p:tav tm="0">
                                          <p:val>
                                            <p:strVal val="#ppt_x"/>
                                          </p:val>
                                        </p:tav>
                                        <p:tav tm="100000">
                                          <p:val>
                                            <p:strVal val="#ppt_x"/>
                                          </p:val>
                                        </p:tav>
                                      </p:tavLst>
                                    </p:anim>
                                    <p:anim calcmode="lin" valueType="num">
                                      <p:cBhvr>
                                        <p:cTn id="93" dur="1000" fill="hold"/>
                                        <p:tgtEl>
                                          <p:spTgt spid="3">
                                            <p:txEl>
                                              <p:pRg st="14" end="1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3000" t="-2000" r="-2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E3A114-0220-4592-91A3-27DCD19DBFF6}"/>
              </a:ext>
            </a:extLst>
          </p:cNvPr>
          <p:cNvSpPr>
            <a:spLocks noGrp="1"/>
          </p:cNvSpPr>
          <p:nvPr>
            <p:ph type="title"/>
          </p:nvPr>
        </p:nvSpPr>
        <p:spPr>
          <a:xfrm>
            <a:off x="77506" y="275453"/>
            <a:ext cx="8605908" cy="984388"/>
          </a:xfrm>
        </p:spPr>
        <p:txBody>
          <a:bodyPr>
            <a:noAutofit/>
          </a:bodyPr>
          <a:lstStyle/>
          <a:p>
            <a:r>
              <a:rPr lang="en-US" sz="4000" dirty="0">
                <a:solidFill>
                  <a:schemeClr val="bg1"/>
                </a:solidFill>
                <a:effectLst>
                  <a:outerShdw blurRad="38100" dist="38100" dir="2700000" algn="tl">
                    <a:srgbClr val="000000">
                      <a:alpha val="43137"/>
                    </a:srgbClr>
                  </a:outerShdw>
                </a:effectLst>
                <a:latin typeface="Franklin Gothic Heavy" panose="020B0903020102020204" pitchFamily="34" charset="0"/>
              </a:rPr>
              <a:t>Paul’s Second Missionary Journey</a:t>
            </a:r>
          </a:p>
        </p:txBody>
      </p:sp>
      <p:sp>
        <p:nvSpPr>
          <p:cNvPr id="3" name="Content Placeholder 2">
            <a:extLst>
              <a:ext uri="{FF2B5EF4-FFF2-40B4-BE49-F238E27FC236}">
                <a16:creationId xmlns:a16="http://schemas.microsoft.com/office/drawing/2014/main" id="{C0294E2E-481F-4F76-98D8-B4D2803E059C}"/>
              </a:ext>
            </a:extLst>
          </p:cNvPr>
          <p:cNvSpPr>
            <a:spLocks noGrp="1"/>
          </p:cNvSpPr>
          <p:nvPr>
            <p:ph idx="1"/>
          </p:nvPr>
        </p:nvSpPr>
        <p:spPr>
          <a:xfrm>
            <a:off x="131693" y="1571413"/>
            <a:ext cx="8856520" cy="5153375"/>
          </a:xfrm>
        </p:spPr>
        <p:txBody>
          <a:bodyPr>
            <a:noAutofit/>
          </a:bodyPr>
          <a:lstStyle/>
          <a:p>
            <a:pPr marL="0" indent="0">
              <a:spcBef>
                <a:spcPts val="0"/>
              </a:spcBef>
              <a:buNone/>
            </a:pPr>
            <a:r>
              <a:rPr lang="en-US" sz="2400" b="1" dirty="0">
                <a:latin typeface="Franklin Gothic Book" panose="020B0503020102020204" pitchFamily="34" charset="0"/>
              </a:rPr>
              <a:t>IN THESSALONICA 17:1-9</a:t>
            </a:r>
          </a:p>
          <a:p>
            <a:pPr marL="0" indent="0">
              <a:spcBef>
                <a:spcPts val="0"/>
              </a:spcBef>
              <a:buNone/>
            </a:pPr>
            <a:r>
              <a:rPr lang="en-US" sz="2400" dirty="0">
                <a:latin typeface="Franklin Gothic Book" panose="020B0503020102020204" pitchFamily="34" charset="0"/>
              </a:rPr>
              <a:t>      1. Passing through Amphipolis and Apollonia, they come to</a:t>
            </a:r>
          </a:p>
          <a:p>
            <a:pPr marL="0" indent="0">
              <a:spcBef>
                <a:spcPts val="0"/>
              </a:spcBef>
              <a:buNone/>
            </a:pPr>
            <a:r>
              <a:rPr lang="en-US" sz="2400" dirty="0">
                <a:latin typeface="Franklin Gothic Book" panose="020B0503020102020204" pitchFamily="34" charset="0"/>
              </a:rPr>
              <a:t>         Thessalonica - Ac 17:1</a:t>
            </a:r>
          </a:p>
          <a:p>
            <a:pPr marL="0" indent="0">
              <a:spcBef>
                <a:spcPts val="0"/>
              </a:spcBef>
              <a:buNone/>
            </a:pPr>
            <a:r>
              <a:rPr lang="en-US" sz="2400" dirty="0">
                <a:latin typeface="Franklin Gothic Book" panose="020B0503020102020204" pitchFamily="34" charset="0"/>
              </a:rPr>
              <a:t>      2. Paul visits the synagogue and reasons with the Jews for three</a:t>
            </a:r>
          </a:p>
          <a:p>
            <a:pPr marL="0" indent="0">
              <a:spcBef>
                <a:spcPts val="0"/>
              </a:spcBef>
              <a:buNone/>
            </a:pPr>
            <a:r>
              <a:rPr lang="en-US" sz="2400" dirty="0">
                <a:latin typeface="Franklin Gothic Book" panose="020B0503020102020204" pitchFamily="34" charset="0"/>
              </a:rPr>
              <a:t>         Sabbaths - Ac 17:2-4</a:t>
            </a:r>
          </a:p>
          <a:p>
            <a:pPr marL="0" indent="0">
              <a:spcBef>
                <a:spcPts val="0"/>
              </a:spcBef>
              <a:buNone/>
            </a:pPr>
            <a:r>
              <a:rPr lang="en-US" sz="2400" dirty="0">
                <a:latin typeface="Franklin Gothic Book" panose="020B0503020102020204" pitchFamily="34" charset="0"/>
              </a:rPr>
              <a:t>         a. Proclaiming Jesus as the Christ</a:t>
            </a:r>
          </a:p>
          <a:p>
            <a:pPr marL="0" indent="0">
              <a:spcBef>
                <a:spcPts val="0"/>
              </a:spcBef>
              <a:buNone/>
            </a:pPr>
            <a:r>
              <a:rPr lang="en-US" sz="2400" dirty="0">
                <a:latin typeface="Franklin Gothic Book" panose="020B0503020102020204" pitchFamily="34" charset="0"/>
              </a:rPr>
              <a:t>         b. Some were persuaded, also a great multitude of Greeks</a:t>
            </a:r>
          </a:p>
          <a:p>
            <a:pPr marL="0" indent="0">
              <a:spcBef>
                <a:spcPts val="0"/>
              </a:spcBef>
              <a:buNone/>
            </a:pPr>
            <a:r>
              <a:rPr lang="en-US" sz="2400" dirty="0">
                <a:latin typeface="Franklin Gothic Book" panose="020B0503020102020204" pitchFamily="34" charset="0"/>
              </a:rPr>
              <a:t>      3. Unbelieving Jews gather a mob - Ac 17:5-9</a:t>
            </a:r>
          </a:p>
          <a:p>
            <a:pPr marL="0" indent="0">
              <a:spcBef>
                <a:spcPts val="0"/>
              </a:spcBef>
              <a:buNone/>
            </a:pPr>
            <a:r>
              <a:rPr lang="en-US" sz="2400" dirty="0">
                <a:latin typeface="Franklin Gothic Book" panose="020B0503020102020204" pitchFamily="34" charset="0"/>
              </a:rPr>
              <a:t>      4. Paul and Silas sent away by the brethren - Ac 17:10</a:t>
            </a:r>
          </a:p>
          <a:p>
            <a:pPr marL="0" indent="0">
              <a:spcBef>
                <a:spcPts val="0"/>
              </a:spcBef>
              <a:buNone/>
            </a:pPr>
            <a:r>
              <a:rPr lang="en-US" sz="2400" dirty="0">
                <a:latin typeface="Franklin Gothic Book" panose="020B0503020102020204" pitchFamily="34" charset="0"/>
              </a:rPr>
              <a:t>      5. We learn also that…</a:t>
            </a:r>
          </a:p>
          <a:p>
            <a:pPr marL="0" indent="0">
              <a:spcBef>
                <a:spcPts val="0"/>
              </a:spcBef>
              <a:buNone/>
            </a:pPr>
            <a:r>
              <a:rPr lang="en-US" sz="2400" dirty="0">
                <a:latin typeface="Franklin Gothic Book" panose="020B0503020102020204" pitchFamily="34" charset="0"/>
              </a:rPr>
              <a:t>         a. He supported himself, aided by the Philippians - 1Th 2:9;</a:t>
            </a:r>
          </a:p>
          <a:p>
            <a:pPr marL="0" indent="0">
              <a:spcBef>
                <a:spcPts val="0"/>
              </a:spcBef>
              <a:buNone/>
            </a:pPr>
            <a:r>
              <a:rPr lang="en-US" sz="2400" dirty="0">
                <a:latin typeface="Franklin Gothic Book" panose="020B0503020102020204" pitchFamily="34" charset="0"/>
              </a:rPr>
              <a:t>             2Th 3:6-10; Php 4:16</a:t>
            </a:r>
          </a:p>
          <a:p>
            <a:pPr marL="0" indent="0">
              <a:spcBef>
                <a:spcPts val="0"/>
              </a:spcBef>
              <a:buNone/>
            </a:pPr>
            <a:r>
              <a:rPr lang="en-US" sz="2400" dirty="0">
                <a:latin typeface="Franklin Gothic Book" panose="020B0503020102020204" pitchFamily="34" charset="0"/>
              </a:rPr>
              <a:t>         b. The dedicated nature of his ministry - 1Th 2:1-10</a:t>
            </a:r>
          </a:p>
          <a:p>
            <a:pPr marL="0" indent="0">
              <a:spcBef>
                <a:spcPts val="0"/>
              </a:spcBef>
              <a:buNone/>
            </a:pPr>
            <a:r>
              <a:rPr lang="en-US" sz="2400" dirty="0">
                <a:latin typeface="Franklin Gothic Book" panose="020B0503020102020204" pitchFamily="34" charset="0"/>
              </a:rPr>
              <a:t>         c. The faithfulness and love of the Thessalonians - 1Th 1:1-8;</a:t>
            </a:r>
          </a:p>
          <a:p>
            <a:pPr marL="0" indent="0">
              <a:spcBef>
                <a:spcPts val="0"/>
              </a:spcBef>
              <a:buNone/>
            </a:pPr>
            <a:r>
              <a:rPr lang="en-US" sz="2400" dirty="0">
                <a:latin typeface="Franklin Gothic Book" panose="020B0503020102020204" pitchFamily="34" charset="0"/>
              </a:rPr>
              <a:t>             2:13-16; 4:9-10</a:t>
            </a:r>
          </a:p>
        </p:txBody>
      </p:sp>
    </p:spTree>
    <p:extLst>
      <p:ext uri="{BB962C8B-B14F-4D97-AF65-F5344CB8AC3E}">
        <p14:creationId xmlns:p14="http://schemas.microsoft.com/office/powerpoint/2010/main" val="37464379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fade">
                                      <p:cBhvr>
                                        <p:cTn id="36" dur="1000"/>
                                        <p:tgtEl>
                                          <p:spTgt spid="3">
                                            <p:txEl>
                                              <p:pRg st="5" end="5"/>
                                            </p:txEl>
                                          </p:spTgt>
                                        </p:tgtEl>
                                      </p:cBhvr>
                                    </p:animEffect>
                                    <p:anim calcmode="lin" valueType="num">
                                      <p:cBhvr>
                                        <p:cTn id="3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9" presetID="42" presetClass="entr" presetSubtype="0" fill="hold" grpId="0" nodeType="with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Effect transition="in" filter="fade">
                                      <p:cBhvr>
                                        <p:cTn id="41" dur="1000"/>
                                        <p:tgtEl>
                                          <p:spTgt spid="3">
                                            <p:txEl>
                                              <p:pRg st="6" end="6"/>
                                            </p:txEl>
                                          </p:spTgt>
                                        </p:tgtEl>
                                      </p:cBhvr>
                                    </p:animEffect>
                                    <p:anim calcmode="lin" valueType="num">
                                      <p:cBhvr>
                                        <p:cTn id="4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3">
                                            <p:txEl>
                                              <p:pRg st="7" end="7"/>
                                            </p:txEl>
                                          </p:spTgt>
                                        </p:tgtEl>
                                        <p:attrNameLst>
                                          <p:attrName>style.visibility</p:attrName>
                                        </p:attrNameLst>
                                      </p:cBhvr>
                                      <p:to>
                                        <p:strVal val="visible"/>
                                      </p:to>
                                    </p:set>
                                    <p:animEffect transition="in" filter="fade">
                                      <p:cBhvr>
                                        <p:cTn id="48" dur="1000"/>
                                        <p:tgtEl>
                                          <p:spTgt spid="3">
                                            <p:txEl>
                                              <p:pRg st="7" end="7"/>
                                            </p:txEl>
                                          </p:spTgt>
                                        </p:tgtEl>
                                      </p:cBhvr>
                                    </p:animEffect>
                                    <p:anim calcmode="lin" valueType="num">
                                      <p:cBhvr>
                                        <p:cTn id="49"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Effect transition="in" filter="fade">
                                      <p:cBhvr>
                                        <p:cTn id="55" dur="1000"/>
                                        <p:tgtEl>
                                          <p:spTgt spid="3">
                                            <p:txEl>
                                              <p:pRg st="8" end="8"/>
                                            </p:txEl>
                                          </p:spTgt>
                                        </p:tgtEl>
                                      </p:cBhvr>
                                    </p:animEffect>
                                    <p:anim calcmode="lin" valueType="num">
                                      <p:cBhvr>
                                        <p:cTn id="56"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7"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42" presetClass="entr" presetSubtype="0" fill="hold" grpId="0" nodeType="clickEffect">
                                  <p:stCondLst>
                                    <p:cond delay="0"/>
                                  </p:stCondLst>
                                  <p:childTnLst>
                                    <p:set>
                                      <p:cBhvr>
                                        <p:cTn id="61" dur="1" fill="hold">
                                          <p:stCondLst>
                                            <p:cond delay="0"/>
                                          </p:stCondLst>
                                        </p:cTn>
                                        <p:tgtEl>
                                          <p:spTgt spid="3">
                                            <p:txEl>
                                              <p:pRg st="9" end="9"/>
                                            </p:txEl>
                                          </p:spTgt>
                                        </p:tgtEl>
                                        <p:attrNameLst>
                                          <p:attrName>style.visibility</p:attrName>
                                        </p:attrNameLst>
                                      </p:cBhvr>
                                      <p:to>
                                        <p:strVal val="visible"/>
                                      </p:to>
                                    </p:set>
                                    <p:animEffect transition="in" filter="fade">
                                      <p:cBhvr>
                                        <p:cTn id="62" dur="1000"/>
                                        <p:tgtEl>
                                          <p:spTgt spid="3">
                                            <p:txEl>
                                              <p:pRg st="9" end="9"/>
                                            </p:txEl>
                                          </p:spTgt>
                                        </p:tgtEl>
                                      </p:cBhvr>
                                    </p:animEffect>
                                    <p:anim calcmode="lin" valueType="num">
                                      <p:cBhvr>
                                        <p:cTn id="63"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64" dur="1000" fill="hold"/>
                                        <p:tgtEl>
                                          <p:spTgt spid="3">
                                            <p:txEl>
                                              <p:pRg st="9" end="9"/>
                                            </p:txEl>
                                          </p:spTgt>
                                        </p:tgtEl>
                                        <p:attrNameLst>
                                          <p:attrName>ppt_y</p:attrName>
                                        </p:attrNameLst>
                                      </p:cBhvr>
                                      <p:tavLst>
                                        <p:tav tm="0">
                                          <p:val>
                                            <p:strVal val="#ppt_y+.1"/>
                                          </p:val>
                                        </p:tav>
                                        <p:tav tm="100000">
                                          <p:val>
                                            <p:strVal val="#ppt_y"/>
                                          </p:val>
                                        </p:tav>
                                      </p:tavLst>
                                    </p:anim>
                                  </p:childTnLst>
                                </p:cTn>
                              </p:par>
                              <p:par>
                                <p:cTn id="65" presetID="42" presetClass="entr" presetSubtype="0" fill="hold" grpId="0" nodeType="with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Effect transition="in" filter="fade">
                                      <p:cBhvr>
                                        <p:cTn id="67" dur="1000"/>
                                        <p:tgtEl>
                                          <p:spTgt spid="3">
                                            <p:txEl>
                                              <p:pRg st="10" end="10"/>
                                            </p:txEl>
                                          </p:spTgt>
                                        </p:tgtEl>
                                      </p:cBhvr>
                                    </p:animEffect>
                                    <p:anim calcmode="lin" valueType="num">
                                      <p:cBhvr>
                                        <p:cTn id="68"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69" dur="1000" fill="hold"/>
                                        <p:tgtEl>
                                          <p:spTgt spid="3">
                                            <p:txEl>
                                              <p:pRg st="10" end="10"/>
                                            </p:txEl>
                                          </p:spTgt>
                                        </p:tgtEl>
                                        <p:attrNameLst>
                                          <p:attrName>ppt_y</p:attrName>
                                        </p:attrNameLst>
                                      </p:cBhvr>
                                      <p:tavLst>
                                        <p:tav tm="0">
                                          <p:val>
                                            <p:strVal val="#ppt_y+.1"/>
                                          </p:val>
                                        </p:tav>
                                        <p:tav tm="100000">
                                          <p:val>
                                            <p:strVal val="#ppt_y"/>
                                          </p:val>
                                        </p:tav>
                                      </p:tavLst>
                                    </p:anim>
                                  </p:childTnLst>
                                </p:cTn>
                              </p:par>
                              <p:par>
                                <p:cTn id="70" presetID="42" presetClass="entr" presetSubtype="0" fill="hold" grpId="0" nodeType="withEffect">
                                  <p:stCondLst>
                                    <p:cond delay="0"/>
                                  </p:stCondLst>
                                  <p:childTnLst>
                                    <p:set>
                                      <p:cBhvr>
                                        <p:cTn id="71" dur="1" fill="hold">
                                          <p:stCondLst>
                                            <p:cond delay="0"/>
                                          </p:stCondLst>
                                        </p:cTn>
                                        <p:tgtEl>
                                          <p:spTgt spid="3">
                                            <p:txEl>
                                              <p:pRg st="11" end="11"/>
                                            </p:txEl>
                                          </p:spTgt>
                                        </p:tgtEl>
                                        <p:attrNameLst>
                                          <p:attrName>style.visibility</p:attrName>
                                        </p:attrNameLst>
                                      </p:cBhvr>
                                      <p:to>
                                        <p:strVal val="visible"/>
                                      </p:to>
                                    </p:set>
                                    <p:animEffect transition="in" filter="fade">
                                      <p:cBhvr>
                                        <p:cTn id="72" dur="1000"/>
                                        <p:tgtEl>
                                          <p:spTgt spid="3">
                                            <p:txEl>
                                              <p:pRg st="11" end="11"/>
                                            </p:txEl>
                                          </p:spTgt>
                                        </p:tgtEl>
                                      </p:cBhvr>
                                    </p:animEffect>
                                    <p:anim calcmode="lin" valueType="num">
                                      <p:cBhvr>
                                        <p:cTn id="73"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74" dur="1000" fill="hold"/>
                                        <p:tgtEl>
                                          <p:spTgt spid="3">
                                            <p:txEl>
                                              <p:pRg st="11" end="11"/>
                                            </p:txEl>
                                          </p:spTgt>
                                        </p:tgtEl>
                                        <p:attrNameLst>
                                          <p:attrName>ppt_y</p:attrName>
                                        </p:attrNameLst>
                                      </p:cBhvr>
                                      <p:tavLst>
                                        <p:tav tm="0">
                                          <p:val>
                                            <p:strVal val="#ppt_y+.1"/>
                                          </p:val>
                                        </p:tav>
                                        <p:tav tm="100000">
                                          <p:val>
                                            <p:strVal val="#ppt_y"/>
                                          </p:val>
                                        </p:tav>
                                      </p:tavLst>
                                    </p:anim>
                                  </p:childTnLst>
                                </p:cTn>
                              </p:par>
                              <p:par>
                                <p:cTn id="75" presetID="42" presetClass="entr" presetSubtype="0" fill="hold" grpId="0" nodeType="withEffect">
                                  <p:stCondLst>
                                    <p:cond delay="0"/>
                                  </p:stCondLst>
                                  <p:childTnLst>
                                    <p:set>
                                      <p:cBhvr>
                                        <p:cTn id="76" dur="1" fill="hold">
                                          <p:stCondLst>
                                            <p:cond delay="0"/>
                                          </p:stCondLst>
                                        </p:cTn>
                                        <p:tgtEl>
                                          <p:spTgt spid="3">
                                            <p:txEl>
                                              <p:pRg st="12" end="12"/>
                                            </p:txEl>
                                          </p:spTgt>
                                        </p:tgtEl>
                                        <p:attrNameLst>
                                          <p:attrName>style.visibility</p:attrName>
                                        </p:attrNameLst>
                                      </p:cBhvr>
                                      <p:to>
                                        <p:strVal val="visible"/>
                                      </p:to>
                                    </p:set>
                                    <p:animEffect transition="in" filter="fade">
                                      <p:cBhvr>
                                        <p:cTn id="77" dur="1000"/>
                                        <p:tgtEl>
                                          <p:spTgt spid="3">
                                            <p:txEl>
                                              <p:pRg st="12" end="12"/>
                                            </p:txEl>
                                          </p:spTgt>
                                        </p:tgtEl>
                                      </p:cBhvr>
                                    </p:animEffect>
                                    <p:anim calcmode="lin" valueType="num">
                                      <p:cBhvr>
                                        <p:cTn id="78"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79" dur="1000" fill="hold"/>
                                        <p:tgtEl>
                                          <p:spTgt spid="3">
                                            <p:txEl>
                                              <p:pRg st="12" end="12"/>
                                            </p:txEl>
                                          </p:spTgt>
                                        </p:tgtEl>
                                        <p:attrNameLst>
                                          <p:attrName>ppt_y</p:attrName>
                                        </p:attrNameLst>
                                      </p:cBhvr>
                                      <p:tavLst>
                                        <p:tav tm="0">
                                          <p:val>
                                            <p:strVal val="#ppt_y+.1"/>
                                          </p:val>
                                        </p:tav>
                                        <p:tav tm="100000">
                                          <p:val>
                                            <p:strVal val="#ppt_y"/>
                                          </p:val>
                                        </p:tav>
                                      </p:tavLst>
                                    </p:anim>
                                  </p:childTnLst>
                                </p:cTn>
                              </p:par>
                              <p:par>
                                <p:cTn id="80" presetID="42" presetClass="entr" presetSubtype="0" fill="hold" grpId="0" nodeType="withEffect">
                                  <p:stCondLst>
                                    <p:cond delay="0"/>
                                  </p:stCondLst>
                                  <p:childTnLst>
                                    <p:set>
                                      <p:cBhvr>
                                        <p:cTn id="81" dur="1" fill="hold">
                                          <p:stCondLst>
                                            <p:cond delay="0"/>
                                          </p:stCondLst>
                                        </p:cTn>
                                        <p:tgtEl>
                                          <p:spTgt spid="3">
                                            <p:txEl>
                                              <p:pRg st="13" end="13"/>
                                            </p:txEl>
                                          </p:spTgt>
                                        </p:tgtEl>
                                        <p:attrNameLst>
                                          <p:attrName>style.visibility</p:attrName>
                                        </p:attrNameLst>
                                      </p:cBhvr>
                                      <p:to>
                                        <p:strVal val="visible"/>
                                      </p:to>
                                    </p:set>
                                    <p:animEffect transition="in" filter="fade">
                                      <p:cBhvr>
                                        <p:cTn id="82" dur="1000"/>
                                        <p:tgtEl>
                                          <p:spTgt spid="3">
                                            <p:txEl>
                                              <p:pRg st="13" end="13"/>
                                            </p:txEl>
                                          </p:spTgt>
                                        </p:tgtEl>
                                      </p:cBhvr>
                                    </p:animEffect>
                                    <p:anim calcmode="lin" valueType="num">
                                      <p:cBhvr>
                                        <p:cTn id="83" dur="1000" fill="hold"/>
                                        <p:tgtEl>
                                          <p:spTgt spid="3">
                                            <p:txEl>
                                              <p:pRg st="13" end="13"/>
                                            </p:txEl>
                                          </p:spTgt>
                                        </p:tgtEl>
                                        <p:attrNameLst>
                                          <p:attrName>ppt_x</p:attrName>
                                        </p:attrNameLst>
                                      </p:cBhvr>
                                      <p:tavLst>
                                        <p:tav tm="0">
                                          <p:val>
                                            <p:strVal val="#ppt_x"/>
                                          </p:val>
                                        </p:tav>
                                        <p:tav tm="100000">
                                          <p:val>
                                            <p:strVal val="#ppt_x"/>
                                          </p:val>
                                        </p:tav>
                                      </p:tavLst>
                                    </p:anim>
                                    <p:anim calcmode="lin" valueType="num">
                                      <p:cBhvr>
                                        <p:cTn id="84" dur="1000" fill="hold"/>
                                        <p:tgtEl>
                                          <p:spTgt spid="3">
                                            <p:txEl>
                                              <p:pRg st="13" end="13"/>
                                            </p:txEl>
                                          </p:spTgt>
                                        </p:tgtEl>
                                        <p:attrNameLst>
                                          <p:attrName>ppt_y</p:attrName>
                                        </p:attrNameLst>
                                      </p:cBhvr>
                                      <p:tavLst>
                                        <p:tav tm="0">
                                          <p:val>
                                            <p:strVal val="#ppt_y+.1"/>
                                          </p:val>
                                        </p:tav>
                                        <p:tav tm="100000">
                                          <p:val>
                                            <p:strVal val="#ppt_y"/>
                                          </p:val>
                                        </p:tav>
                                      </p:tavLst>
                                    </p:anim>
                                  </p:childTnLst>
                                </p:cTn>
                              </p:par>
                              <p:par>
                                <p:cTn id="85" presetID="42" presetClass="entr" presetSubtype="0" fill="hold" grpId="0" nodeType="withEffect">
                                  <p:stCondLst>
                                    <p:cond delay="0"/>
                                  </p:stCondLst>
                                  <p:childTnLst>
                                    <p:set>
                                      <p:cBhvr>
                                        <p:cTn id="86" dur="1" fill="hold">
                                          <p:stCondLst>
                                            <p:cond delay="0"/>
                                          </p:stCondLst>
                                        </p:cTn>
                                        <p:tgtEl>
                                          <p:spTgt spid="3">
                                            <p:txEl>
                                              <p:pRg st="14" end="14"/>
                                            </p:txEl>
                                          </p:spTgt>
                                        </p:tgtEl>
                                        <p:attrNameLst>
                                          <p:attrName>style.visibility</p:attrName>
                                        </p:attrNameLst>
                                      </p:cBhvr>
                                      <p:to>
                                        <p:strVal val="visible"/>
                                      </p:to>
                                    </p:set>
                                    <p:animEffect transition="in" filter="fade">
                                      <p:cBhvr>
                                        <p:cTn id="87" dur="1000"/>
                                        <p:tgtEl>
                                          <p:spTgt spid="3">
                                            <p:txEl>
                                              <p:pRg st="14" end="14"/>
                                            </p:txEl>
                                          </p:spTgt>
                                        </p:tgtEl>
                                      </p:cBhvr>
                                    </p:animEffect>
                                    <p:anim calcmode="lin" valueType="num">
                                      <p:cBhvr>
                                        <p:cTn id="88" dur="1000" fill="hold"/>
                                        <p:tgtEl>
                                          <p:spTgt spid="3">
                                            <p:txEl>
                                              <p:pRg st="14" end="14"/>
                                            </p:txEl>
                                          </p:spTgt>
                                        </p:tgtEl>
                                        <p:attrNameLst>
                                          <p:attrName>ppt_x</p:attrName>
                                        </p:attrNameLst>
                                      </p:cBhvr>
                                      <p:tavLst>
                                        <p:tav tm="0">
                                          <p:val>
                                            <p:strVal val="#ppt_x"/>
                                          </p:val>
                                        </p:tav>
                                        <p:tav tm="100000">
                                          <p:val>
                                            <p:strVal val="#ppt_x"/>
                                          </p:val>
                                        </p:tav>
                                      </p:tavLst>
                                    </p:anim>
                                    <p:anim calcmode="lin" valueType="num">
                                      <p:cBhvr>
                                        <p:cTn id="89" dur="1000" fill="hold"/>
                                        <p:tgtEl>
                                          <p:spTgt spid="3">
                                            <p:txEl>
                                              <p:pRg st="14" end="1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3000" t="-2000" r="-2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E3A114-0220-4592-91A3-27DCD19DBFF6}"/>
              </a:ext>
            </a:extLst>
          </p:cNvPr>
          <p:cNvSpPr>
            <a:spLocks noGrp="1"/>
          </p:cNvSpPr>
          <p:nvPr>
            <p:ph type="title"/>
          </p:nvPr>
        </p:nvSpPr>
        <p:spPr>
          <a:xfrm>
            <a:off x="77506" y="275453"/>
            <a:ext cx="8605908" cy="984388"/>
          </a:xfrm>
        </p:spPr>
        <p:txBody>
          <a:bodyPr>
            <a:noAutofit/>
          </a:bodyPr>
          <a:lstStyle/>
          <a:p>
            <a:r>
              <a:rPr lang="en-US" sz="4000" dirty="0">
                <a:solidFill>
                  <a:schemeClr val="bg1"/>
                </a:solidFill>
                <a:effectLst>
                  <a:outerShdw blurRad="38100" dist="38100" dir="2700000" algn="tl">
                    <a:srgbClr val="000000">
                      <a:alpha val="43137"/>
                    </a:srgbClr>
                  </a:outerShdw>
                </a:effectLst>
                <a:latin typeface="Franklin Gothic Heavy" panose="020B0903020102020204" pitchFamily="34" charset="0"/>
              </a:rPr>
              <a:t>Paul’s Second Missionary Journey</a:t>
            </a:r>
          </a:p>
        </p:txBody>
      </p:sp>
      <p:sp>
        <p:nvSpPr>
          <p:cNvPr id="3" name="Content Placeholder 2">
            <a:extLst>
              <a:ext uri="{FF2B5EF4-FFF2-40B4-BE49-F238E27FC236}">
                <a16:creationId xmlns:a16="http://schemas.microsoft.com/office/drawing/2014/main" id="{C0294E2E-481F-4F76-98D8-B4D2803E059C}"/>
              </a:ext>
            </a:extLst>
          </p:cNvPr>
          <p:cNvSpPr>
            <a:spLocks noGrp="1"/>
          </p:cNvSpPr>
          <p:nvPr>
            <p:ph idx="1"/>
          </p:nvPr>
        </p:nvSpPr>
        <p:spPr>
          <a:xfrm>
            <a:off x="131693" y="1571413"/>
            <a:ext cx="8856520" cy="5153375"/>
          </a:xfrm>
        </p:spPr>
        <p:txBody>
          <a:bodyPr>
            <a:noAutofit/>
          </a:bodyPr>
          <a:lstStyle/>
          <a:p>
            <a:pPr marL="0" indent="0">
              <a:spcBef>
                <a:spcPts val="0"/>
              </a:spcBef>
              <a:buNone/>
            </a:pPr>
            <a:r>
              <a:rPr lang="en-US" sz="2400" b="1" dirty="0">
                <a:latin typeface="Franklin Gothic Book" panose="020B0503020102020204" pitchFamily="34" charset="0"/>
              </a:rPr>
              <a:t> </a:t>
            </a:r>
            <a:r>
              <a:rPr lang="en-US" b="1" dirty="0">
                <a:latin typeface="Franklin Gothic Book" panose="020B0503020102020204" pitchFamily="34" charset="0"/>
              </a:rPr>
              <a:t>IN BEREA 17:11-15</a:t>
            </a:r>
          </a:p>
          <a:p>
            <a:pPr marL="0" indent="0">
              <a:spcBef>
                <a:spcPts val="0"/>
              </a:spcBef>
              <a:buNone/>
            </a:pPr>
            <a:r>
              <a:rPr lang="en-US" dirty="0">
                <a:latin typeface="Franklin Gothic Book" panose="020B0503020102020204" pitchFamily="34" charset="0"/>
              </a:rPr>
              <a:t>      1. Those noble Bereans - Ac 17:11-12</a:t>
            </a:r>
          </a:p>
          <a:p>
            <a:pPr marL="0" indent="0">
              <a:spcBef>
                <a:spcPts val="0"/>
              </a:spcBef>
              <a:buNone/>
            </a:pPr>
            <a:r>
              <a:rPr lang="en-US" dirty="0">
                <a:latin typeface="Franklin Gothic Book" panose="020B0503020102020204" pitchFamily="34" charset="0"/>
              </a:rPr>
              <a:t>         a. They received the word with all readiness</a:t>
            </a:r>
          </a:p>
          <a:p>
            <a:pPr marL="0" indent="0">
              <a:spcBef>
                <a:spcPts val="0"/>
              </a:spcBef>
              <a:buNone/>
            </a:pPr>
            <a:r>
              <a:rPr lang="en-US" dirty="0">
                <a:latin typeface="Franklin Gothic Book" panose="020B0503020102020204" pitchFamily="34" charset="0"/>
              </a:rPr>
              <a:t>         b. They searched the Scriptures daily to see if what</a:t>
            </a:r>
          </a:p>
          <a:p>
            <a:pPr marL="0" indent="0">
              <a:spcBef>
                <a:spcPts val="0"/>
              </a:spcBef>
              <a:buNone/>
            </a:pPr>
            <a:r>
              <a:rPr lang="en-US" dirty="0">
                <a:latin typeface="Franklin Gothic Book" panose="020B0503020102020204" pitchFamily="34" charset="0"/>
              </a:rPr>
              <a:t>             Paul said was true</a:t>
            </a:r>
          </a:p>
          <a:p>
            <a:pPr marL="0" indent="0">
              <a:spcBef>
                <a:spcPts val="0"/>
              </a:spcBef>
              <a:buNone/>
            </a:pPr>
            <a:r>
              <a:rPr lang="en-US" dirty="0">
                <a:latin typeface="Franklin Gothic Book" panose="020B0503020102020204" pitchFamily="34" charset="0"/>
              </a:rPr>
              <a:t>         c. Many believed, along with prominent Greeks</a:t>
            </a:r>
          </a:p>
          <a:p>
            <a:pPr marL="0" indent="0">
              <a:spcBef>
                <a:spcPts val="0"/>
              </a:spcBef>
              <a:buNone/>
            </a:pPr>
            <a:r>
              <a:rPr lang="en-US" dirty="0">
                <a:latin typeface="Franklin Gothic Book" panose="020B0503020102020204" pitchFamily="34" charset="0"/>
              </a:rPr>
              <a:t>      2. Jews from Thessalonica came and stirred up the</a:t>
            </a:r>
          </a:p>
          <a:p>
            <a:pPr marL="0" indent="0">
              <a:spcBef>
                <a:spcPts val="0"/>
              </a:spcBef>
              <a:buNone/>
            </a:pPr>
            <a:r>
              <a:rPr lang="en-US" dirty="0">
                <a:latin typeface="Franklin Gothic Book" panose="020B0503020102020204" pitchFamily="34" charset="0"/>
              </a:rPr>
              <a:t>          crowds - Ac 17:13</a:t>
            </a:r>
          </a:p>
          <a:p>
            <a:pPr marL="0" indent="0">
              <a:spcBef>
                <a:spcPts val="0"/>
              </a:spcBef>
              <a:buNone/>
            </a:pPr>
            <a:r>
              <a:rPr lang="en-US" dirty="0">
                <a:latin typeface="Franklin Gothic Book" panose="020B0503020102020204" pitchFamily="34" charset="0"/>
              </a:rPr>
              <a:t>      3. Paul sent away by the brethren, but Silas and</a:t>
            </a:r>
          </a:p>
          <a:p>
            <a:pPr marL="0" indent="0">
              <a:spcBef>
                <a:spcPts val="0"/>
              </a:spcBef>
              <a:buNone/>
            </a:pPr>
            <a:r>
              <a:rPr lang="en-US" dirty="0">
                <a:latin typeface="Franklin Gothic Book" panose="020B0503020102020204" pitchFamily="34" charset="0"/>
              </a:rPr>
              <a:t>          Timothy stay - Ac 17:14</a:t>
            </a:r>
            <a:endParaRPr lang="en-US" sz="2400" dirty="0">
              <a:latin typeface="Franklin Gothic Book" panose="020B0503020102020204" pitchFamily="34" charset="0"/>
            </a:endParaRPr>
          </a:p>
        </p:txBody>
      </p:sp>
    </p:spTree>
    <p:extLst>
      <p:ext uri="{BB962C8B-B14F-4D97-AF65-F5344CB8AC3E}">
        <p14:creationId xmlns:p14="http://schemas.microsoft.com/office/powerpoint/2010/main" val="9852465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anim calcmode="lin" valueType="num">
                                      <p:cBhvr>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7" presetID="42" presetClass="entr" presetSubtype="0" fill="hold" grpId="0"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fade">
                                      <p:cBhvr>
                                        <p:cTn id="29" dur="1000"/>
                                        <p:tgtEl>
                                          <p:spTgt spid="3">
                                            <p:txEl>
                                              <p:pRg st="4" end="4"/>
                                            </p:txEl>
                                          </p:spTgt>
                                        </p:tgtEl>
                                      </p:cBhvr>
                                    </p:animEffect>
                                    <p:anim calcmode="lin" valueType="num">
                                      <p:cBhvr>
                                        <p:cTn id="3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2" presetID="42" presetClass="entr" presetSubtype="0" fill="hold" grpId="0" nodeType="with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Effect transition="in" filter="fade">
                                      <p:cBhvr>
                                        <p:cTn id="34" dur="1000"/>
                                        <p:tgtEl>
                                          <p:spTgt spid="3">
                                            <p:txEl>
                                              <p:pRg st="5" end="5"/>
                                            </p:txEl>
                                          </p:spTgt>
                                        </p:tgtEl>
                                      </p:cBhvr>
                                    </p:animEffect>
                                    <p:anim calcmode="lin" valueType="num">
                                      <p:cBhvr>
                                        <p:cTn id="3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Effect transition="in" filter="fade">
                                      <p:cBhvr>
                                        <p:cTn id="41" dur="1000"/>
                                        <p:tgtEl>
                                          <p:spTgt spid="3">
                                            <p:txEl>
                                              <p:pRg st="6" end="6"/>
                                            </p:txEl>
                                          </p:spTgt>
                                        </p:tgtEl>
                                      </p:cBhvr>
                                    </p:animEffect>
                                    <p:anim calcmode="lin" valueType="num">
                                      <p:cBhvr>
                                        <p:cTn id="4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6" end="6"/>
                                            </p:txEl>
                                          </p:spTgt>
                                        </p:tgtEl>
                                        <p:attrNameLst>
                                          <p:attrName>ppt_y</p:attrName>
                                        </p:attrNameLst>
                                      </p:cBhvr>
                                      <p:tavLst>
                                        <p:tav tm="0">
                                          <p:val>
                                            <p:strVal val="#ppt_y+.1"/>
                                          </p:val>
                                        </p:tav>
                                        <p:tav tm="100000">
                                          <p:val>
                                            <p:strVal val="#ppt_y"/>
                                          </p:val>
                                        </p:tav>
                                      </p:tavLst>
                                    </p:anim>
                                  </p:childTnLst>
                                </p:cTn>
                              </p:par>
                              <p:par>
                                <p:cTn id="44" presetID="42" presetClass="entr" presetSubtype="0" fill="hold" grpId="0" nodeType="withEffect">
                                  <p:stCondLst>
                                    <p:cond delay="0"/>
                                  </p:stCondLst>
                                  <p:childTnLst>
                                    <p:set>
                                      <p:cBhvr>
                                        <p:cTn id="45" dur="1" fill="hold">
                                          <p:stCondLst>
                                            <p:cond delay="0"/>
                                          </p:stCondLst>
                                        </p:cTn>
                                        <p:tgtEl>
                                          <p:spTgt spid="3">
                                            <p:txEl>
                                              <p:pRg st="7" end="7"/>
                                            </p:txEl>
                                          </p:spTgt>
                                        </p:tgtEl>
                                        <p:attrNameLst>
                                          <p:attrName>style.visibility</p:attrName>
                                        </p:attrNameLst>
                                      </p:cBhvr>
                                      <p:to>
                                        <p:strVal val="visible"/>
                                      </p:to>
                                    </p:set>
                                    <p:animEffect transition="in" filter="fade">
                                      <p:cBhvr>
                                        <p:cTn id="46" dur="1000"/>
                                        <p:tgtEl>
                                          <p:spTgt spid="3">
                                            <p:txEl>
                                              <p:pRg st="7" end="7"/>
                                            </p:txEl>
                                          </p:spTgt>
                                        </p:tgtEl>
                                      </p:cBhvr>
                                    </p:animEffect>
                                    <p:anim calcmode="lin" valueType="num">
                                      <p:cBhvr>
                                        <p:cTn id="4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42" presetClass="entr" presetSubtype="0" fill="hold" grpId="0" nodeType="clickEffect">
                                  <p:stCondLst>
                                    <p:cond delay="0"/>
                                  </p:stCondLst>
                                  <p:childTnLst>
                                    <p:set>
                                      <p:cBhvr>
                                        <p:cTn id="52" dur="1" fill="hold">
                                          <p:stCondLst>
                                            <p:cond delay="0"/>
                                          </p:stCondLst>
                                        </p:cTn>
                                        <p:tgtEl>
                                          <p:spTgt spid="3">
                                            <p:txEl>
                                              <p:pRg st="8" end="8"/>
                                            </p:txEl>
                                          </p:spTgt>
                                        </p:tgtEl>
                                        <p:attrNameLst>
                                          <p:attrName>style.visibility</p:attrName>
                                        </p:attrNameLst>
                                      </p:cBhvr>
                                      <p:to>
                                        <p:strVal val="visible"/>
                                      </p:to>
                                    </p:set>
                                    <p:animEffect transition="in" filter="fade">
                                      <p:cBhvr>
                                        <p:cTn id="53" dur="1000"/>
                                        <p:tgtEl>
                                          <p:spTgt spid="3">
                                            <p:txEl>
                                              <p:pRg st="8" end="8"/>
                                            </p:txEl>
                                          </p:spTgt>
                                        </p:tgtEl>
                                      </p:cBhvr>
                                    </p:animEffect>
                                    <p:anim calcmode="lin" valueType="num">
                                      <p:cBhvr>
                                        <p:cTn id="5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5" dur="1000" fill="hold"/>
                                        <p:tgtEl>
                                          <p:spTgt spid="3">
                                            <p:txEl>
                                              <p:pRg st="8" end="8"/>
                                            </p:txEl>
                                          </p:spTgt>
                                        </p:tgtEl>
                                        <p:attrNameLst>
                                          <p:attrName>ppt_y</p:attrName>
                                        </p:attrNameLst>
                                      </p:cBhvr>
                                      <p:tavLst>
                                        <p:tav tm="0">
                                          <p:val>
                                            <p:strVal val="#ppt_y+.1"/>
                                          </p:val>
                                        </p:tav>
                                        <p:tav tm="100000">
                                          <p:val>
                                            <p:strVal val="#ppt_y"/>
                                          </p:val>
                                        </p:tav>
                                      </p:tavLst>
                                    </p:anim>
                                  </p:childTnLst>
                                </p:cTn>
                              </p:par>
                              <p:par>
                                <p:cTn id="56" presetID="42" presetClass="entr" presetSubtype="0" fill="hold" grpId="0" nodeType="withEffect">
                                  <p:stCondLst>
                                    <p:cond delay="0"/>
                                  </p:stCondLst>
                                  <p:childTnLst>
                                    <p:set>
                                      <p:cBhvr>
                                        <p:cTn id="57" dur="1" fill="hold">
                                          <p:stCondLst>
                                            <p:cond delay="0"/>
                                          </p:stCondLst>
                                        </p:cTn>
                                        <p:tgtEl>
                                          <p:spTgt spid="3">
                                            <p:txEl>
                                              <p:pRg st="9" end="9"/>
                                            </p:txEl>
                                          </p:spTgt>
                                        </p:tgtEl>
                                        <p:attrNameLst>
                                          <p:attrName>style.visibility</p:attrName>
                                        </p:attrNameLst>
                                      </p:cBhvr>
                                      <p:to>
                                        <p:strVal val="visible"/>
                                      </p:to>
                                    </p:set>
                                    <p:animEffect transition="in" filter="fade">
                                      <p:cBhvr>
                                        <p:cTn id="58" dur="1000"/>
                                        <p:tgtEl>
                                          <p:spTgt spid="3">
                                            <p:txEl>
                                              <p:pRg st="9" end="9"/>
                                            </p:txEl>
                                          </p:spTgt>
                                        </p:tgtEl>
                                      </p:cBhvr>
                                    </p:animEffect>
                                    <p:anim calcmode="lin" valueType="num">
                                      <p:cBhvr>
                                        <p:cTn id="59"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60"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4690</TotalTime>
  <Words>1540</Words>
  <Application>Microsoft Office PowerPoint</Application>
  <PresentationFormat>On-screen Show (4:3)</PresentationFormat>
  <Paragraphs>219</Paragraphs>
  <Slides>14</Slides>
  <Notes>13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Calibri Light</vt:lpstr>
      <vt:lpstr>Franklin Gothic Book</vt:lpstr>
      <vt:lpstr>Franklin Gothic Heavy</vt:lpstr>
      <vt:lpstr>Office Theme</vt:lpstr>
      <vt:lpstr>PowerPoint Presentation</vt:lpstr>
      <vt:lpstr>Paul’s Second Missionary Journey</vt:lpstr>
      <vt:lpstr>Paul’s Second Missionary Journey</vt:lpstr>
      <vt:lpstr>Paul’s Second Missionary Journey</vt:lpstr>
      <vt:lpstr>Paul’s Second Missionary Journey</vt:lpstr>
      <vt:lpstr>Paul’s Second Missionary Journey</vt:lpstr>
      <vt:lpstr>Paul’s Second Missionary Journey</vt:lpstr>
      <vt:lpstr>Paul’s Second Missionary Journey</vt:lpstr>
      <vt:lpstr>Paul’s Second Missionary Journey</vt:lpstr>
      <vt:lpstr>Paul’s Second Missionary Journey</vt:lpstr>
      <vt:lpstr>Paul’s Second Missionary Journey</vt:lpstr>
      <vt:lpstr>Paul’s Second Missionary Journey</vt:lpstr>
      <vt:lpstr>Paul’s Second Missionary Journey</vt:lpstr>
      <vt:lpstr>Paul’s Second Missionary Journey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 Blackmer</dc:creator>
  <cp:lastModifiedBy>Josh Blackmer</cp:lastModifiedBy>
  <cp:revision>83</cp:revision>
  <cp:lastPrinted>2018-05-06T12:43:07Z</cp:lastPrinted>
  <dcterms:created xsi:type="dcterms:W3CDTF">2018-03-31T17:02:29Z</dcterms:created>
  <dcterms:modified xsi:type="dcterms:W3CDTF">2018-05-06T12:44:03Z</dcterms:modified>
</cp:coreProperties>
</file>