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7" r:id="rId4"/>
    <p:sldId id="273" r:id="rId5"/>
    <p:sldId id="270" r:id="rId6"/>
    <p:sldId id="271" r:id="rId7"/>
    <p:sldId id="269" r:id="rId8"/>
    <p:sldId id="274" r:id="rId9"/>
    <p:sldId id="275" r:id="rId10"/>
    <p:sldId id="276" r:id="rId11"/>
    <p:sldId id="277" r:id="rId12"/>
    <p:sldId id="27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3" autoAdjust="0"/>
    <p:restoredTop sz="61372" autoAdjust="0"/>
  </p:normalViewPr>
  <p:slideViewPr>
    <p:cSldViewPr snapToGrid="0">
      <p:cViewPr varScale="1">
        <p:scale>
          <a:sx n="96" d="100"/>
          <a:sy n="96" d="100"/>
        </p:scale>
        <p:origin x="8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16AA7-2BC3-4C91-9C6D-C4DCABAEA09E}" type="datetimeFigureOut">
              <a:rPr lang="en-US" smtClean="0"/>
              <a:t>4/13/2018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5C52-7B7A-4802-B9E8-E770DBCC515E}" type="slidenum">
              <a:rPr lang="en-US" smtClean="0"/>
              <a:t>‹#›</a:t>
            </a:fld>
            <a:endParaRPr lang="en-US"/>
          </a:p>
        </p:txBody>
      </p:sp>
    </p:spTree>
    <p:extLst>
      <p:ext uri="{BB962C8B-B14F-4D97-AF65-F5344CB8AC3E}">
        <p14:creationId xmlns:p14="http://schemas.microsoft.com/office/powerpoint/2010/main" val="72532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55159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26254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81567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58446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593B68-774B-4A35-B4D4-6DCBAAEB346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81084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593B68-774B-4A35-B4D4-6DCBAAEB346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545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593B68-774B-4A35-B4D4-6DCBAAEB3464}"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333401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593B68-774B-4A35-B4D4-6DCBAAEB3464}"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4965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93B68-774B-4A35-B4D4-6DCBAAEB3464}"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53550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3995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74398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93B68-774B-4A35-B4D4-6DCBAAEB3464}" type="datetimeFigureOut">
              <a:rPr lang="en-US" smtClean="0"/>
              <a:t>4/13/2018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FAD7-9D1C-4F71-B261-D315535ED196}" type="slidenum">
              <a:rPr lang="en-US" smtClean="0"/>
              <a:t>‹#›</a:t>
            </a:fld>
            <a:endParaRPr lang="en-US"/>
          </a:p>
        </p:txBody>
      </p:sp>
    </p:spTree>
    <p:extLst>
      <p:ext uri="{BB962C8B-B14F-4D97-AF65-F5344CB8AC3E}">
        <p14:creationId xmlns:p14="http://schemas.microsoft.com/office/powerpoint/2010/main" val="1333502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68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How Many </a:t>
            </a:r>
            <a:r>
              <a:rPr lang="en-US" sz="5400" dirty="0" err="1">
                <a:solidFill>
                  <a:srgbClr val="FF0000"/>
                </a:solidFill>
                <a:effectLst>
                  <a:outerShdw blurRad="38100" dist="38100" dir="2700000" algn="tl">
                    <a:srgbClr val="000000">
                      <a:alpha val="43137"/>
                    </a:srgbClr>
                  </a:outerShdw>
                </a:effectLst>
                <a:latin typeface="Franklin Gothic Heavy" panose="020B0903020102020204" pitchFamily="34" charset="0"/>
              </a:rPr>
              <a:t>Herods</a:t>
            </a:r>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a:bodyPr>
          <a:lstStyle/>
          <a:p>
            <a:pPr marL="0" indent="0">
              <a:buNone/>
            </a:pPr>
            <a:r>
              <a:rPr lang="en-US" sz="4600" u="sng" dirty="0">
                <a:latin typeface="Franklin Gothic Demi" panose="020B0703020102020204" pitchFamily="34" charset="0"/>
              </a:rPr>
              <a:t>Herod Antipas</a:t>
            </a:r>
          </a:p>
          <a:p>
            <a:pPr marL="0" indent="0">
              <a:buNone/>
            </a:pPr>
            <a:r>
              <a:rPr lang="en-US" sz="3600" dirty="0">
                <a:latin typeface="Franklin Gothic Demi" panose="020B0703020102020204" pitchFamily="34" charset="0"/>
              </a:rPr>
              <a:t>(ruled 4 B.C.-A.D. 39) </a:t>
            </a:r>
          </a:p>
          <a:p>
            <a:pPr marL="457200" lvl="1" indent="0">
              <a:buNone/>
            </a:pPr>
            <a:r>
              <a:rPr lang="en-US" sz="3100" dirty="0">
                <a:latin typeface="Franklin Gothic Book" panose="020B0503020102020204" pitchFamily="34" charset="0"/>
              </a:rPr>
              <a:t>Jesus called him “the Fox” (Luke 13:32). Received a quarter of his father’s territory (Galilee and </a:t>
            </a:r>
            <a:r>
              <a:rPr lang="en-US" sz="3100" dirty="0" err="1">
                <a:latin typeface="Franklin Gothic Book" panose="020B0503020102020204" pitchFamily="34" charset="0"/>
              </a:rPr>
              <a:t>Perea</a:t>
            </a:r>
            <a:r>
              <a:rPr lang="en-US" sz="3100" dirty="0">
                <a:latin typeface="Franklin Gothic Book" panose="020B0503020102020204" pitchFamily="34" charset="0"/>
              </a:rPr>
              <a:t>). Divorced his first wife and married Herodias, the wife of his brother (who </a:t>
            </a:r>
            <a:r>
              <a:rPr lang="en-US" sz="3100">
                <a:latin typeface="Franklin Gothic Book" panose="020B0503020102020204" pitchFamily="34" charset="0"/>
              </a:rPr>
              <a:t>was a </a:t>
            </a:r>
            <a:r>
              <a:rPr lang="en-US" sz="3100" dirty="0">
                <a:latin typeface="Franklin Gothic Book" panose="020B0503020102020204" pitchFamily="34" charset="0"/>
              </a:rPr>
              <a:t>different “Herod”). Killed John the Baptist. Pontius Pilate sent Jesus to see this Herod as part of Jesus’ trial since this Herod was visiting Jerusalem at the time Jesus was sentenced to death.</a:t>
            </a:r>
            <a:endParaRPr lang="en-US" dirty="0">
              <a:latin typeface="Franklin Gothic Book" panose="020B0503020102020204" pitchFamily="34" charset="0"/>
            </a:endParaRPr>
          </a:p>
        </p:txBody>
      </p:sp>
    </p:spTree>
    <p:extLst>
      <p:ext uri="{BB962C8B-B14F-4D97-AF65-F5344CB8AC3E}">
        <p14:creationId xmlns:p14="http://schemas.microsoft.com/office/powerpoint/2010/main" val="1608849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How Many </a:t>
            </a:r>
            <a:r>
              <a:rPr lang="en-US" sz="5400" dirty="0" err="1">
                <a:solidFill>
                  <a:srgbClr val="FF0000"/>
                </a:solidFill>
                <a:effectLst>
                  <a:outerShdw blurRad="38100" dist="38100" dir="2700000" algn="tl">
                    <a:srgbClr val="000000">
                      <a:alpha val="43137"/>
                    </a:srgbClr>
                  </a:outerShdw>
                </a:effectLst>
                <a:latin typeface="Franklin Gothic Heavy" panose="020B0903020102020204" pitchFamily="34" charset="0"/>
              </a:rPr>
              <a:t>Herods</a:t>
            </a:r>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a:bodyPr>
          <a:lstStyle/>
          <a:p>
            <a:pPr marL="0" indent="0">
              <a:buNone/>
            </a:pPr>
            <a:r>
              <a:rPr lang="en-US" sz="4000" u="sng" dirty="0">
                <a:latin typeface="Franklin Gothic Demi" panose="020B0703020102020204" pitchFamily="34" charset="0"/>
              </a:rPr>
              <a:t>Herod Philip the Tetrarch </a:t>
            </a:r>
          </a:p>
          <a:p>
            <a:pPr marL="0" indent="0">
              <a:buNone/>
            </a:pPr>
            <a:r>
              <a:rPr lang="en-US" sz="4000" dirty="0">
                <a:latin typeface="Franklin Gothic Demi" panose="020B0703020102020204" pitchFamily="34" charset="0"/>
              </a:rPr>
              <a:t>(ruled 4 B.C.-A.D. 34)</a:t>
            </a:r>
          </a:p>
          <a:p>
            <a:pPr marL="457200" lvl="1" indent="0">
              <a:buNone/>
            </a:pPr>
            <a:r>
              <a:rPr lang="en-US" sz="3600" dirty="0">
                <a:latin typeface="Franklin Gothic Book" panose="020B0503020102020204" pitchFamily="34" charset="0"/>
              </a:rPr>
              <a:t>Got the remaining quarter of his father’s territory (north and east of Galilee—mostly ruled over Syrians and Greeks). Married his niece, Salome, the daughter of Herodias (Herod Antipas’s wife-of-sin).</a:t>
            </a:r>
          </a:p>
        </p:txBody>
      </p:sp>
    </p:spTree>
    <p:extLst>
      <p:ext uri="{BB962C8B-B14F-4D97-AF65-F5344CB8AC3E}">
        <p14:creationId xmlns:p14="http://schemas.microsoft.com/office/powerpoint/2010/main" val="3790273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How Many </a:t>
            </a:r>
            <a:r>
              <a:rPr lang="en-US" sz="5400" dirty="0" err="1">
                <a:solidFill>
                  <a:srgbClr val="FF0000"/>
                </a:solidFill>
                <a:effectLst>
                  <a:outerShdw blurRad="38100" dist="38100" dir="2700000" algn="tl">
                    <a:srgbClr val="000000">
                      <a:alpha val="43137"/>
                    </a:srgbClr>
                  </a:outerShdw>
                </a:effectLst>
                <a:latin typeface="Franklin Gothic Heavy" panose="020B0903020102020204" pitchFamily="34" charset="0"/>
              </a:rPr>
              <a:t>Herods</a:t>
            </a:r>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a:bodyPr>
          <a:lstStyle/>
          <a:p>
            <a:pPr marL="0" indent="0">
              <a:buNone/>
            </a:pPr>
            <a:r>
              <a:rPr lang="en-US" sz="4000" u="sng" dirty="0">
                <a:latin typeface="Franklin Gothic Demi" panose="020B0703020102020204" pitchFamily="34" charset="0"/>
              </a:rPr>
              <a:t>Herod Agrippa I </a:t>
            </a:r>
          </a:p>
          <a:p>
            <a:pPr marL="0" indent="0">
              <a:buNone/>
            </a:pPr>
            <a:r>
              <a:rPr lang="en-US" sz="3600" dirty="0">
                <a:latin typeface="Franklin Gothic Demi" panose="020B0703020102020204" pitchFamily="34" charset="0"/>
              </a:rPr>
              <a:t>(ruled A.D. 37-44 [41-44 in Judea]) </a:t>
            </a:r>
          </a:p>
          <a:p>
            <a:pPr marL="457200" lvl="1" indent="0">
              <a:buNone/>
            </a:pPr>
            <a:r>
              <a:rPr lang="en-US" sz="3200" dirty="0">
                <a:latin typeface="Franklin Gothic Book" panose="020B0503020102020204" pitchFamily="34" charset="0"/>
              </a:rPr>
              <a:t>Grandson of Herod the Great and nephew of Herodias, Herod Antipas’s wife. Eventually ended up ruling over even more territory than did his grandfather, Herod the Great. In the book of Acts he is known as the one who killed James and put Peter in prison (Acts 12:1-5). </a:t>
            </a:r>
          </a:p>
        </p:txBody>
      </p:sp>
    </p:spTree>
    <p:extLst>
      <p:ext uri="{BB962C8B-B14F-4D97-AF65-F5344CB8AC3E}">
        <p14:creationId xmlns:p14="http://schemas.microsoft.com/office/powerpoint/2010/main" val="3345384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rmAutofit fontScale="90000"/>
          </a:bodyPr>
          <a:lstStyle/>
          <a:p>
            <a:r>
              <a:rPr lang="en-US" sz="6600" dirty="0">
                <a:solidFill>
                  <a:schemeClr val="bg1"/>
                </a:solidFill>
                <a:effectLst>
                  <a:outerShdw blurRad="38100" dist="38100" dir="2700000" algn="tl">
                    <a:srgbClr val="000000">
                      <a:alpha val="43137"/>
                    </a:srgbClr>
                  </a:outerShdw>
                </a:effectLst>
                <a:latin typeface="Franklin Gothic Heavy" panose="020B0903020102020204" pitchFamily="34" charset="0"/>
              </a:rPr>
              <a:t>While Paul Was Away</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a:bodyPr>
          <a:lstStyle/>
          <a:p>
            <a:pPr marL="0" indent="0">
              <a:spcBef>
                <a:spcPts val="0"/>
              </a:spcBef>
              <a:buNone/>
            </a:pPr>
            <a:r>
              <a:rPr lang="en-US" sz="3600" dirty="0">
                <a:latin typeface="Franklin Gothic Book" panose="020B0503020102020204" pitchFamily="34" charset="0"/>
              </a:rPr>
              <a:t>Peter heals people in the area of </a:t>
            </a:r>
            <a:r>
              <a:rPr lang="en-US" sz="3600" dirty="0" err="1">
                <a:latin typeface="Franklin Gothic Book" panose="020B0503020102020204" pitchFamily="34" charset="0"/>
              </a:rPr>
              <a:t>Lydda</a:t>
            </a:r>
            <a:r>
              <a:rPr lang="en-US" sz="3600" dirty="0">
                <a:latin typeface="Franklin Gothic Book" panose="020B0503020102020204" pitchFamily="34" charset="0"/>
              </a:rPr>
              <a:t>, Sharon, Joppa (Acts 9:32-43)</a:t>
            </a:r>
          </a:p>
          <a:p>
            <a:pPr marL="0" indent="0">
              <a:spcBef>
                <a:spcPts val="0"/>
              </a:spcBef>
              <a:buNone/>
            </a:pPr>
            <a:endParaRPr lang="en-US" sz="2400" dirty="0">
              <a:latin typeface="Franklin Gothic Book" panose="020B0503020102020204" pitchFamily="34" charset="0"/>
            </a:endParaRPr>
          </a:p>
          <a:p>
            <a:pPr marL="0" indent="0">
              <a:spcBef>
                <a:spcPts val="0"/>
              </a:spcBef>
              <a:buNone/>
            </a:pPr>
            <a:r>
              <a:rPr lang="en-US" sz="3600" dirty="0">
                <a:latin typeface="Franklin Gothic Book" panose="020B0503020102020204" pitchFamily="34" charset="0"/>
              </a:rPr>
              <a:t>Peter teaches the household of Cornelius (Acts 10:1-48)</a:t>
            </a:r>
          </a:p>
          <a:p>
            <a:pPr marL="0" indent="0">
              <a:spcBef>
                <a:spcPts val="0"/>
              </a:spcBef>
              <a:buNone/>
            </a:pPr>
            <a:endParaRPr lang="en-US" sz="2400" dirty="0">
              <a:latin typeface="Franklin Gothic Book" panose="020B0503020102020204" pitchFamily="34" charset="0"/>
            </a:endParaRPr>
          </a:p>
          <a:p>
            <a:pPr marL="0" indent="0">
              <a:spcBef>
                <a:spcPts val="0"/>
              </a:spcBef>
              <a:buNone/>
            </a:pPr>
            <a:r>
              <a:rPr lang="en-US" sz="3600" dirty="0">
                <a:latin typeface="Franklin Gothic Book" panose="020B0503020102020204" pitchFamily="34" charset="0"/>
              </a:rPr>
              <a:t>Peter reports to the church in Jerusalem (Acts 11:1-18)</a:t>
            </a:r>
          </a:p>
          <a:p>
            <a:pPr marL="0" indent="0">
              <a:spcBef>
                <a:spcPts val="0"/>
              </a:spcBef>
              <a:buNone/>
            </a:pPr>
            <a:endParaRPr lang="en-US" sz="2400" dirty="0">
              <a:latin typeface="Franklin Gothic Book" panose="020B0503020102020204" pitchFamily="34" charset="0"/>
            </a:endParaRPr>
          </a:p>
          <a:p>
            <a:pPr marL="0" indent="0">
              <a:spcBef>
                <a:spcPts val="0"/>
              </a:spcBef>
              <a:buNone/>
            </a:pPr>
            <a:r>
              <a:rPr lang="en-US" sz="3600" dirty="0">
                <a:latin typeface="Franklin Gothic Book" panose="020B0503020102020204" pitchFamily="34" charset="0"/>
              </a:rPr>
              <a:t>The church in Antioch (Acts 11:19-26)</a:t>
            </a:r>
          </a:p>
        </p:txBody>
      </p:sp>
    </p:spTree>
    <p:extLst>
      <p:ext uri="{BB962C8B-B14F-4D97-AF65-F5344CB8AC3E}">
        <p14:creationId xmlns:p14="http://schemas.microsoft.com/office/powerpoint/2010/main" val="35748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The Famine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Agabus (Acts 21:10)</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Contribution collected (Acts 2:44-45; 4:32-36)</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Sent it with Barnabas and Saul to Jerusalem</a:t>
            </a:r>
          </a:p>
          <a:p>
            <a:pPr lvl="1"/>
            <a:endPar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endParaRPr>
          </a:p>
        </p:txBody>
      </p:sp>
    </p:spTree>
    <p:extLst>
      <p:ext uri="{BB962C8B-B14F-4D97-AF65-F5344CB8AC3E}">
        <p14:creationId xmlns:p14="http://schemas.microsoft.com/office/powerpoint/2010/main" val="252593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The Famine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Reign of Claudius </a:t>
            </a:r>
          </a:p>
          <a:p>
            <a:pPr lvl="1">
              <a:buFont typeface="Courier New" panose="02070309020205020404" pitchFamily="49" charset="0"/>
              <a:buChar char="o"/>
            </a:pP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The fourth century historian </a:t>
            </a:r>
            <a:r>
              <a:rPr lang="en-US" sz="3600" u="sng" dirty="0" err="1">
                <a:solidFill>
                  <a:schemeClr val="bg1"/>
                </a:solidFill>
                <a:effectLst>
                  <a:outerShdw blurRad="38100" dist="38100" dir="2700000" algn="tl">
                    <a:srgbClr val="000000">
                      <a:alpha val="43137"/>
                    </a:srgbClr>
                  </a:outerShdw>
                </a:effectLst>
                <a:latin typeface="Franklin Gothic Demi" panose="020B0703020102020204" pitchFamily="34" charset="0"/>
              </a:rPr>
              <a:t>Orosius</a:t>
            </a: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 mentions this famine in Syria which occurred in 46 and 47 A.D.</a:t>
            </a:r>
          </a:p>
          <a:p>
            <a:pPr lvl="1"/>
            <a:endPar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endParaRPr>
          </a:p>
        </p:txBody>
      </p:sp>
    </p:spTree>
    <p:extLst>
      <p:ext uri="{BB962C8B-B14F-4D97-AF65-F5344CB8AC3E}">
        <p14:creationId xmlns:p14="http://schemas.microsoft.com/office/powerpoint/2010/main" val="160639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The Famine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Reign of Claudius </a:t>
            </a:r>
          </a:p>
          <a:p>
            <a:pPr lvl="1">
              <a:buFont typeface="Courier New" panose="02070309020205020404" pitchFamily="49" charset="0"/>
              <a:buChar char="o"/>
            </a:pPr>
            <a:r>
              <a:rPr lang="en-US" sz="3600" u="sng" dirty="0">
                <a:solidFill>
                  <a:schemeClr val="bg1"/>
                </a:solidFill>
                <a:effectLst>
                  <a:outerShdw blurRad="38100" dist="38100" dir="2700000" algn="tl">
                    <a:srgbClr val="000000">
                      <a:alpha val="43137"/>
                    </a:srgbClr>
                  </a:outerShdw>
                </a:effectLst>
                <a:latin typeface="Franklin Gothic Demi" panose="020B0703020102020204" pitchFamily="34" charset="0"/>
              </a:rPr>
              <a:t>Suetonius</a:t>
            </a: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 also mentions this famine in ‘Life of Claudius’ chapter 18: “There was a scarcity of food, which was the result of bad harvests that occurred during a span of several years.”</a:t>
            </a:r>
          </a:p>
        </p:txBody>
      </p:sp>
    </p:spTree>
    <p:extLst>
      <p:ext uri="{BB962C8B-B14F-4D97-AF65-F5344CB8AC3E}">
        <p14:creationId xmlns:p14="http://schemas.microsoft.com/office/powerpoint/2010/main" val="274878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The Famine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lnSpcReduction="10000"/>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Reign of Claudius </a:t>
            </a:r>
          </a:p>
          <a:p>
            <a:pPr lvl="1">
              <a:buFont typeface="Courier New" panose="02070309020205020404" pitchFamily="49" charset="0"/>
              <a:buChar char="o"/>
            </a:pP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Roman historian </a:t>
            </a:r>
            <a:r>
              <a:rPr lang="en-US" sz="3600" u="sng" dirty="0">
                <a:solidFill>
                  <a:schemeClr val="bg1"/>
                </a:solidFill>
                <a:effectLst>
                  <a:outerShdw blurRad="38100" dist="38100" dir="2700000" algn="tl">
                    <a:srgbClr val="000000">
                      <a:alpha val="43137"/>
                    </a:srgbClr>
                  </a:outerShdw>
                </a:effectLst>
                <a:latin typeface="Franklin Gothic Demi" panose="020B0703020102020204" pitchFamily="34" charset="0"/>
              </a:rPr>
              <a:t>Tacitus</a:t>
            </a: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 mentions the famine in his Annals, chapter 11:4</a:t>
            </a:r>
          </a:p>
          <a:p>
            <a:pPr marL="457200" lvl="1" indent="0">
              <a:buNone/>
            </a:pPr>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“A vision that came to him at night was the reason charges were filed against the man. In this dream, he claimed to have seen Claudius crowned with a wreath made of wheat, the ears of which were folded downward. And from this vision, he predicted lean harvests to come.”</a:t>
            </a:r>
          </a:p>
        </p:txBody>
      </p:sp>
    </p:spTree>
    <p:extLst>
      <p:ext uri="{BB962C8B-B14F-4D97-AF65-F5344CB8AC3E}">
        <p14:creationId xmlns:p14="http://schemas.microsoft.com/office/powerpoint/2010/main" val="3045678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Events In Jerusalem</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fontScale="92500" lnSpcReduction="20000"/>
          </a:bodyPr>
          <a:lstStyle/>
          <a:p>
            <a:pPr marL="0" indent="0">
              <a:buNone/>
            </a:pPr>
            <a:r>
              <a:rPr lang="en-US" sz="4600" u="sng" dirty="0">
                <a:latin typeface="Franklin Gothic Demi" panose="020B0703020102020204" pitchFamily="34" charset="0"/>
              </a:rPr>
              <a:t>Acts 12:1-25</a:t>
            </a:r>
          </a:p>
          <a:p>
            <a:pPr lvl="1"/>
            <a:r>
              <a:rPr lang="en-US" sz="4000" dirty="0">
                <a:latin typeface="Franklin Gothic Demi" panose="020B0703020102020204" pitchFamily="34" charset="0"/>
              </a:rPr>
              <a:t>Death of James and arrest of Peter v1-5</a:t>
            </a:r>
          </a:p>
          <a:p>
            <a:pPr marL="457200" lvl="1" indent="0">
              <a:buNone/>
            </a:pPr>
            <a:endParaRPr lang="en-US" sz="1600" dirty="0">
              <a:latin typeface="Franklin Gothic Demi" panose="020B0703020102020204" pitchFamily="34" charset="0"/>
            </a:endParaRPr>
          </a:p>
          <a:p>
            <a:pPr lvl="1"/>
            <a:r>
              <a:rPr lang="en-US" sz="4000" dirty="0">
                <a:latin typeface="Franklin Gothic Demi" panose="020B0703020102020204" pitchFamily="34" charset="0"/>
              </a:rPr>
              <a:t>Jail break v6-11</a:t>
            </a:r>
          </a:p>
          <a:p>
            <a:pPr marL="457200" lvl="1" indent="0">
              <a:buNone/>
            </a:pPr>
            <a:endParaRPr lang="en-US" sz="1600" dirty="0">
              <a:latin typeface="Franklin Gothic Demi" panose="020B0703020102020204" pitchFamily="34" charset="0"/>
            </a:endParaRPr>
          </a:p>
          <a:p>
            <a:pPr lvl="1"/>
            <a:r>
              <a:rPr lang="en-US" sz="4000" dirty="0">
                <a:latin typeface="Franklin Gothic Demi" panose="020B0703020102020204" pitchFamily="34" charset="0"/>
              </a:rPr>
              <a:t>Answered prayer v12-17</a:t>
            </a:r>
          </a:p>
          <a:p>
            <a:pPr marL="457200" lvl="1" indent="0">
              <a:buNone/>
            </a:pPr>
            <a:endParaRPr lang="en-US" sz="1400" dirty="0">
              <a:latin typeface="Franklin Gothic Demi" panose="020B0703020102020204" pitchFamily="34" charset="0"/>
            </a:endParaRPr>
          </a:p>
          <a:p>
            <a:pPr lvl="1"/>
            <a:r>
              <a:rPr lang="en-US" sz="4000" dirty="0">
                <a:latin typeface="Franklin Gothic Demi" panose="020B0703020102020204" pitchFamily="34" charset="0"/>
              </a:rPr>
              <a:t>Consequences v18-19</a:t>
            </a:r>
          </a:p>
          <a:p>
            <a:pPr marL="457200" lvl="1" indent="0">
              <a:buNone/>
            </a:pPr>
            <a:endParaRPr lang="en-US" sz="1600" dirty="0">
              <a:latin typeface="Franklin Gothic Demi" panose="020B0703020102020204" pitchFamily="34" charset="0"/>
            </a:endParaRPr>
          </a:p>
          <a:p>
            <a:pPr lvl="1"/>
            <a:r>
              <a:rPr lang="en-US" sz="4000" dirty="0">
                <a:latin typeface="Franklin Gothic Demi" panose="020B0703020102020204" pitchFamily="34" charset="0"/>
              </a:rPr>
              <a:t>Death of Herod v20-23</a:t>
            </a:r>
          </a:p>
          <a:p>
            <a:pPr marL="457200" lvl="1" indent="0">
              <a:buNone/>
            </a:pPr>
            <a:endParaRPr lang="en-US" sz="1400" dirty="0">
              <a:latin typeface="Franklin Gothic Demi" panose="020B0703020102020204" pitchFamily="34" charset="0"/>
            </a:endParaRPr>
          </a:p>
          <a:p>
            <a:pPr lvl="1"/>
            <a:r>
              <a:rPr lang="en-US" sz="4000" dirty="0">
                <a:latin typeface="Franklin Gothic Demi" panose="020B0703020102020204" pitchFamily="34" charset="0"/>
              </a:rPr>
              <a:t>Saul and Barnabas return to Antioch v24-25</a:t>
            </a:r>
          </a:p>
          <a:p>
            <a:pPr marL="457200" lvl="1" indent="0">
              <a:buNone/>
            </a:pPr>
            <a:endParaRPr lang="en-US" sz="3600" dirty="0">
              <a:latin typeface="Franklin Gothic Demi" panose="020B0703020102020204" pitchFamily="34" charset="0"/>
            </a:endParaRPr>
          </a:p>
        </p:txBody>
      </p:sp>
    </p:spTree>
    <p:extLst>
      <p:ext uri="{BB962C8B-B14F-4D97-AF65-F5344CB8AC3E}">
        <p14:creationId xmlns:p14="http://schemas.microsoft.com/office/powerpoint/2010/main" val="3762637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1000"/>
                                        <p:tgtEl>
                                          <p:spTgt spid="3">
                                            <p:txEl>
                                              <p:pRg st="9" end="9"/>
                                            </p:txEl>
                                          </p:spTgt>
                                        </p:tgtEl>
                                      </p:cBhvr>
                                    </p:animEffect>
                                    <p:anim calcmode="lin" valueType="num">
                                      <p:cBhvr>
                                        <p:cTn id="4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1000"/>
                                        <p:tgtEl>
                                          <p:spTgt spid="3">
                                            <p:txEl>
                                              <p:pRg st="11" end="11"/>
                                            </p:txEl>
                                          </p:spTgt>
                                        </p:tgtEl>
                                      </p:cBhvr>
                                    </p:animEffect>
                                    <p:anim calcmode="lin" valueType="num">
                                      <p:cBhvr>
                                        <p:cTn id="4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How Many </a:t>
            </a:r>
            <a:r>
              <a:rPr lang="en-US" sz="5400" dirty="0" err="1">
                <a:solidFill>
                  <a:srgbClr val="FF0000"/>
                </a:solidFill>
                <a:effectLst>
                  <a:outerShdw blurRad="38100" dist="38100" dir="2700000" algn="tl">
                    <a:srgbClr val="000000">
                      <a:alpha val="43137"/>
                    </a:srgbClr>
                  </a:outerShdw>
                </a:effectLst>
                <a:latin typeface="Franklin Gothic Heavy" panose="020B0903020102020204" pitchFamily="34" charset="0"/>
              </a:rPr>
              <a:t>Herods</a:t>
            </a:r>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a:bodyPr>
          <a:lstStyle/>
          <a:p>
            <a:pPr marL="0" indent="0">
              <a:buNone/>
            </a:pPr>
            <a:r>
              <a:rPr lang="en-US" sz="4600" u="sng" dirty="0">
                <a:latin typeface="Franklin Gothic Demi" panose="020B0703020102020204" pitchFamily="34" charset="0"/>
              </a:rPr>
              <a:t>Herod the Great</a:t>
            </a:r>
          </a:p>
          <a:p>
            <a:pPr marL="0" indent="0">
              <a:buNone/>
            </a:pPr>
            <a:r>
              <a:rPr lang="en-US" sz="4000" dirty="0">
                <a:latin typeface="Franklin Gothic Demi" panose="020B0703020102020204" pitchFamily="34" charset="0"/>
              </a:rPr>
              <a:t>(ruled 37-4 B.C.)</a:t>
            </a:r>
            <a:endParaRPr lang="en-US" sz="4600" dirty="0">
              <a:latin typeface="Franklin Gothic Demi" panose="020B0703020102020204" pitchFamily="34" charset="0"/>
            </a:endParaRPr>
          </a:p>
          <a:p>
            <a:pPr marL="457200" lvl="1" indent="0">
              <a:buNone/>
            </a:pPr>
            <a:r>
              <a:rPr lang="en-US" sz="3900" dirty="0">
                <a:latin typeface="Franklin Gothic Book" panose="020B0503020102020204" pitchFamily="34" charset="0"/>
              </a:rPr>
              <a:t>He’s the guy in the “Christmas” story. Super powerful client king answerable to Rome. Tried to trick the wise men. Killed the babies in Bethlehem (not to mention some of his own sons and wives). </a:t>
            </a:r>
            <a:endParaRPr lang="en-US" sz="3200" dirty="0">
              <a:latin typeface="Franklin Gothic Book" panose="020B0503020102020204" pitchFamily="34" charset="0"/>
            </a:endParaRPr>
          </a:p>
        </p:txBody>
      </p:sp>
    </p:spTree>
    <p:extLst>
      <p:ext uri="{BB962C8B-B14F-4D97-AF65-F5344CB8AC3E}">
        <p14:creationId xmlns:p14="http://schemas.microsoft.com/office/powerpoint/2010/main" val="22809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How Many </a:t>
            </a:r>
            <a:r>
              <a:rPr lang="en-US" sz="5400" dirty="0" err="1">
                <a:solidFill>
                  <a:srgbClr val="FF0000"/>
                </a:solidFill>
                <a:effectLst>
                  <a:outerShdw blurRad="38100" dist="38100" dir="2700000" algn="tl">
                    <a:srgbClr val="000000">
                      <a:alpha val="43137"/>
                    </a:srgbClr>
                  </a:outerShdw>
                </a:effectLst>
                <a:latin typeface="Franklin Gothic Heavy" panose="020B0903020102020204" pitchFamily="34" charset="0"/>
              </a:rPr>
              <a:t>Herods</a:t>
            </a:r>
            <a:r>
              <a:rPr lang="en-US" sz="5400" dirty="0">
                <a:solidFill>
                  <a:srgbClr val="FF0000"/>
                </a:solidFill>
                <a:effectLst>
                  <a:outerShdw blurRad="38100" dist="38100" dir="2700000" algn="tl">
                    <a:srgbClr val="000000">
                      <a:alpha val="43137"/>
                    </a:srgbClr>
                  </a:outerShdw>
                </a:effectLst>
                <a:latin typeface="Franklin Gothic Heavy" panose="020B0903020102020204" pitchFamily="34" charset="0"/>
              </a:rPr>
              <a:t>?</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numCol="1">
            <a:normAutofit fontScale="92500" lnSpcReduction="20000"/>
          </a:bodyPr>
          <a:lstStyle/>
          <a:p>
            <a:pPr marL="0" indent="0">
              <a:buNone/>
            </a:pPr>
            <a:r>
              <a:rPr lang="en-US" sz="4600" u="sng" dirty="0">
                <a:latin typeface="Franklin Gothic Demi" panose="020B0703020102020204" pitchFamily="34" charset="0"/>
              </a:rPr>
              <a:t>Herod Archelaus</a:t>
            </a:r>
          </a:p>
          <a:p>
            <a:pPr marL="0" indent="0">
              <a:buNone/>
            </a:pPr>
            <a:r>
              <a:rPr lang="en-US" sz="3900" dirty="0">
                <a:latin typeface="Franklin Gothic Demi" panose="020B0703020102020204" pitchFamily="34" charset="0"/>
              </a:rPr>
              <a:t>(ruled 4 B.C.-A.D. 6)</a:t>
            </a:r>
          </a:p>
          <a:p>
            <a:pPr marL="457200" lvl="1" indent="0">
              <a:buNone/>
            </a:pPr>
            <a:r>
              <a:rPr lang="en-US" sz="3500" dirty="0">
                <a:latin typeface="Franklin Gothic Book" panose="020B0503020102020204" pitchFamily="34" charset="0"/>
              </a:rPr>
              <a:t>He was one of Herod the Great’s three sons mentioned in the Bible. He received one-half of his father’s territory, the area surrounding and near Jerusalem (Judea and Samaria). Joseph was unwilling to move Mary and toddler Jesus to Bethlehem after fleeing to Egypt because Bethlehem was in this Herod’s territory and was like his father “the Great.” He got replaced by a Roman procurator less than ten years into his reign; that’s why Pontius Pilate is the man in charge at Jesus’ crucifixion rather than one of the “</a:t>
            </a:r>
            <a:r>
              <a:rPr lang="en-US" sz="3500" dirty="0" err="1">
                <a:latin typeface="Franklin Gothic Book" panose="020B0503020102020204" pitchFamily="34" charset="0"/>
              </a:rPr>
              <a:t>Herods</a:t>
            </a:r>
            <a:r>
              <a:rPr lang="en-US" sz="3500" dirty="0">
                <a:latin typeface="Franklin Gothic Book" panose="020B0503020102020204" pitchFamily="34" charset="0"/>
              </a:rPr>
              <a:t>.”</a:t>
            </a:r>
            <a:endParaRPr lang="en-US" sz="2800" dirty="0">
              <a:latin typeface="Franklin Gothic Book" panose="020B0503020102020204" pitchFamily="34" charset="0"/>
            </a:endParaRPr>
          </a:p>
        </p:txBody>
      </p:sp>
    </p:spTree>
    <p:extLst>
      <p:ext uri="{BB962C8B-B14F-4D97-AF65-F5344CB8AC3E}">
        <p14:creationId xmlns:p14="http://schemas.microsoft.com/office/powerpoint/2010/main" val="213812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3747</TotalTime>
  <Words>649</Words>
  <Application>Microsoft Office PowerPoint</Application>
  <PresentationFormat>On-screen Show (4:3)</PresentationFormat>
  <Paragraphs>55</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Courier New</vt:lpstr>
      <vt:lpstr>Franklin Gothic Book</vt:lpstr>
      <vt:lpstr>Franklin Gothic Demi</vt:lpstr>
      <vt:lpstr>Franklin Gothic Heavy</vt:lpstr>
      <vt:lpstr>Office Theme</vt:lpstr>
      <vt:lpstr>PowerPoint Presentation</vt:lpstr>
      <vt:lpstr>While Paul Was Away</vt:lpstr>
      <vt:lpstr>The Famine </vt:lpstr>
      <vt:lpstr>The Famine </vt:lpstr>
      <vt:lpstr>The Famine </vt:lpstr>
      <vt:lpstr>The Famine </vt:lpstr>
      <vt:lpstr>Events In Jerusalem</vt:lpstr>
      <vt:lpstr>How Many Herods?</vt:lpstr>
      <vt:lpstr>How Many Herods?</vt:lpstr>
      <vt:lpstr>How Many Herods?</vt:lpstr>
      <vt:lpstr>How Many Herods?</vt:lpstr>
      <vt:lpstr>How Many Herods?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53</cp:revision>
  <dcterms:created xsi:type="dcterms:W3CDTF">2018-03-31T17:02:29Z</dcterms:created>
  <dcterms:modified xsi:type="dcterms:W3CDTF">2018-04-15T03:51:46Z</dcterms:modified>
</cp:coreProperties>
</file>