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2" autoAdjust="0"/>
    <p:restoredTop sz="61372" autoAdjust="0"/>
  </p:normalViewPr>
  <p:slideViewPr>
    <p:cSldViewPr snapToGrid="0">
      <p:cViewPr varScale="1">
        <p:scale>
          <a:sx n="59" d="100"/>
          <a:sy n="59" d="100"/>
        </p:scale>
        <p:origin x="18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16AA7-2BC3-4C91-9C6D-C4DCABAEA09E}" type="datetimeFigureOut">
              <a:rPr lang="en-US" smtClean="0"/>
              <a:t>3/31/2018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5C52-7B7A-4802-B9E8-E770DBCC515E}" type="slidenum">
              <a:rPr lang="en-US" smtClean="0"/>
              <a:t>‹#›</a:t>
            </a:fld>
            <a:endParaRPr lang="en-US"/>
          </a:p>
        </p:txBody>
      </p:sp>
    </p:spTree>
    <p:extLst>
      <p:ext uri="{BB962C8B-B14F-4D97-AF65-F5344CB8AC3E}">
        <p14:creationId xmlns:p14="http://schemas.microsoft.com/office/powerpoint/2010/main" val="725328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Pharisees:</a:t>
            </a:r>
          </a:p>
          <a:p>
            <a:r>
              <a:rPr lang="en-US" sz="1400" dirty="0"/>
              <a:t>Josephus says the Pharisees maintained a simple lifestyle (Ant18.1.3 [12])</a:t>
            </a:r>
          </a:p>
          <a:p>
            <a:r>
              <a:rPr lang="en-US" sz="1400" dirty="0"/>
              <a:t>Were affectionate and harmonious in their dealings with others (War 2.8.14 [166]), especially respectful to their elders (Ant18.13 [12]),</a:t>
            </a:r>
          </a:p>
          <a:p>
            <a:r>
              <a:rPr lang="en-US" sz="1400" dirty="0"/>
              <a:t>Influential throughout the land of Israel (Ant13.10.5 [288]; 17.2.4 [41-45]; 18.1.3 [15])</a:t>
            </a:r>
          </a:p>
          <a:p>
            <a:r>
              <a:rPr lang="en-US" sz="1400" dirty="0"/>
              <a:t>At the time of Herod they numbered only about six thousand (Ant17.2.4 [42]). </a:t>
            </a:r>
          </a:p>
          <a:p>
            <a:r>
              <a:rPr lang="en-US" sz="1400" dirty="0"/>
              <a:t>Josephus mentions their belief in both fate (divine sovereignty) and the human will (War 2.8.14 [163], Ant18.1.3 [13]) </a:t>
            </a:r>
          </a:p>
          <a:p>
            <a:r>
              <a:rPr lang="en-US" sz="1400" dirty="0"/>
              <a:t>Immortality of both good and evil persons (War 2.8.14 [16]; Ant17.1.3 [14]). Some Pharisees refused to take oaths (Ant17.2.4 [42]). </a:t>
            </a:r>
          </a:p>
          <a:p>
            <a:r>
              <a:rPr lang="en-US" sz="1400" dirty="0"/>
              <a:t>They "are considered the most accurate interpreters of the laws" (War 2.8.14 [162]). Pharisees "follow the guidance of that which their doctrine has selected and transmitted as good, attaching the chief importance to the observance of those commandments which it has seen fit to dictate to them" (Ant18.1.3 [12]) and they "passed on to the people certain regulations handed down by former generations and not recorded in the Laws of Moses" (Ant17.2.4 [41]; 13.10.6 [297]).</a:t>
            </a:r>
          </a:p>
          <a:p>
            <a:endParaRPr lang="en-US" sz="1400" dirty="0"/>
          </a:p>
          <a:p>
            <a:r>
              <a:rPr lang="en-US" sz="1400" dirty="0"/>
              <a:t>The New Testament depicts the Pharisees as opponents of Jesus or the early Christians. On the other hand, they warn Jesus that his life is in danger from Herod ( Luke 13:31 ), invite him for meals ( Luke 7:36-50 ; 14:1 ), are attracted to or believe in Jesus ( John 3:1 ; 7:45-53 ; 9:13-38 ), and “protect” early Christians ( Acts 5:34 ; 23:6-9 ). </a:t>
            </a:r>
          </a:p>
          <a:p>
            <a:endParaRPr lang="en-US" sz="1400" dirty="0"/>
          </a:p>
          <a:p>
            <a:r>
              <a:rPr lang="en-US" sz="1400" dirty="0"/>
              <a:t>Mark 7:3-4 Tradition of washing </a:t>
            </a:r>
          </a:p>
          <a:p>
            <a:r>
              <a:rPr lang="en-US" sz="1400" dirty="0"/>
              <a:t>Matthew 23 7 Woes</a:t>
            </a:r>
          </a:p>
          <a:p>
            <a:endParaRPr lang="en-US" sz="1400" dirty="0"/>
          </a:p>
          <a:p>
            <a:r>
              <a:rPr lang="en-US" sz="1400" dirty="0"/>
              <a:t>Mat. 15:9; Titus 1:14 Commandments of men</a:t>
            </a:r>
          </a:p>
        </p:txBody>
      </p:sp>
      <p:sp>
        <p:nvSpPr>
          <p:cNvPr id="4" name="Slide Number Placeholder 3"/>
          <p:cNvSpPr>
            <a:spLocks noGrp="1"/>
          </p:cNvSpPr>
          <p:nvPr>
            <p:ph type="sldNum" sz="quarter" idx="10"/>
          </p:nvPr>
        </p:nvSpPr>
        <p:spPr/>
        <p:txBody>
          <a:bodyPr/>
          <a:lstStyle/>
          <a:p>
            <a:fld id="{88795C52-7B7A-4802-B9E8-E770DBCC515E}" type="slidenum">
              <a:rPr lang="en-US" smtClean="0"/>
              <a:t>7</a:t>
            </a:fld>
            <a:endParaRPr lang="en-US"/>
          </a:p>
        </p:txBody>
      </p:sp>
    </p:spTree>
    <p:extLst>
      <p:ext uri="{BB962C8B-B14F-4D97-AF65-F5344CB8AC3E}">
        <p14:creationId xmlns:p14="http://schemas.microsoft.com/office/powerpoint/2010/main" val="3043760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88795C52-7B7A-4802-B9E8-E770DBCC515E}" type="slidenum">
              <a:rPr lang="en-US" smtClean="0"/>
              <a:t>8</a:t>
            </a:fld>
            <a:endParaRPr lang="en-US"/>
          </a:p>
        </p:txBody>
      </p:sp>
    </p:spTree>
    <p:extLst>
      <p:ext uri="{BB962C8B-B14F-4D97-AF65-F5344CB8AC3E}">
        <p14:creationId xmlns:p14="http://schemas.microsoft.com/office/powerpoint/2010/main" val="3726263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88795C52-7B7A-4802-B9E8-E770DBCC515E}" type="slidenum">
              <a:rPr lang="en-US" smtClean="0"/>
              <a:t>9</a:t>
            </a:fld>
            <a:endParaRPr lang="en-US"/>
          </a:p>
        </p:txBody>
      </p:sp>
    </p:spTree>
    <p:extLst>
      <p:ext uri="{BB962C8B-B14F-4D97-AF65-F5344CB8AC3E}">
        <p14:creationId xmlns:p14="http://schemas.microsoft.com/office/powerpoint/2010/main" val="1949844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3/31/2018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5515963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3/31/2018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2625422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3/31/2018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8156706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3/31/2018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5844652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593B68-774B-4A35-B4D4-6DCBAAEB3464}" type="datetimeFigureOut">
              <a:rPr lang="en-US" smtClean="0"/>
              <a:t>3/31/2018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28108497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593B68-774B-4A35-B4D4-6DCBAAEB3464}" type="datetimeFigureOut">
              <a:rPr lang="en-US" smtClean="0"/>
              <a:t>3/31/2018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54582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593B68-774B-4A35-B4D4-6DCBAAEB3464}" type="datetimeFigureOut">
              <a:rPr lang="en-US" smtClean="0"/>
              <a:t>3/31/2018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33340105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593B68-774B-4A35-B4D4-6DCBAAEB3464}" type="datetimeFigureOut">
              <a:rPr lang="en-US" smtClean="0"/>
              <a:t>3/31/2018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0496544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593B68-774B-4A35-B4D4-6DCBAAEB3464}" type="datetimeFigureOut">
              <a:rPr lang="en-US" smtClean="0"/>
              <a:t>3/31/2018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25355066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593B68-774B-4A35-B4D4-6DCBAAEB3464}" type="datetimeFigureOut">
              <a:rPr lang="en-US" smtClean="0"/>
              <a:t>3/31/2018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0399586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593B68-774B-4A35-B4D4-6DCBAAEB3464}" type="datetimeFigureOut">
              <a:rPr lang="en-US" smtClean="0"/>
              <a:t>3/31/2018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7439802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93B68-774B-4A35-B4D4-6DCBAAEB3464}" type="datetimeFigureOut">
              <a:rPr lang="en-US" smtClean="0"/>
              <a:t>3/31/2018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6FAD7-9D1C-4F71-B261-D315535ED196}" type="slidenum">
              <a:rPr lang="en-US" smtClean="0"/>
              <a:t>‹#›</a:t>
            </a:fld>
            <a:endParaRPr lang="en-US"/>
          </a:p>
        </p:txBody>
      </p:sp>
    </p:spTree>
    <p:extLst>
      <p:ext uri="{BB962C8B-B14F-4D97-AF65-F5344CB8AC3E}">
        <p14:creationId xmlns:p14="http://schemas.microsoft.com/office/powerpoint/2010/main" val="1333502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06865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rmAutofit fontScale="90000"/>
          </a:bodyPr>
          <a:lstStyle/>
          <a:p>
            <a:r>
              <a:rPr lang="en-US" sz="6600" dirty="0">
                <a:solidFill>
                  <a:schemeClr val="bg1"/>
                </a:solidFill>
                <a:effectLst>
                  <a:outerShdw blurRad="38100" dist="38100" dir="2700000" algn="tl">
                    <a:srgbClr val="000000">
                      <a:alpha val="43137"/>
                    </a:srgbClr>
                  </a:outerShdw>
                </a:effectLst>
                <a:latin typeface="Franklin Gothic Heavy" panose="020B0903020102020204" pitchFamily="34" charset="0"/>
              </a:rPr>
              <a:t>Time Line</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rmAutofit/>
          </a:bodyPr>
          <a:lstStyle/>
          <a:p>
            <a:pPr marL="0" indent="0">
              <a:spcBef>
                <a:spcPts val="0"/>
              </a:spcBef>
              <a:buNone/>
            </a:pPr>
            <a:r>
              <a:rPr lang="en-US" sz="3200" b="1" dirty="0">
                <a:latin typeface="Franklin Gothic Demi" panose="020B0703020102020204" pitchFamily="34" charset="0"/>
              </a:rPr>
              <a:t>A.D. 6 </a:t>
            </a:r>
            <a:r>
              <a:rPr lang="en-US" sz="3200" dirty="0">
                <a:latin typeface="Franklin Gothic Book" panose="020B0503020102020204" pitchFamily="34" charset="0"/>
              </a:rPr>
              <a:t>Born a Roman citizen to Jewish parents in Tarsus (in modern eastern Turkey) but raised in Jerusalem.</a:t>
            </a:r>
          </a:p>
          <a:p>
            <a:pPr marL="0" indent="0">
              <a:spcBef>
                <a:spcPts val="0"/>
              </a:spcBef>
              <a:buNone/>
            </a:pPr>
            <a:endParaRPr lang="en-US" sz="2000" dirty="0">
              <a:latin typeface="Franklin Gothic Book" panose="020B0503020102020204" pitchFamily="34" charset="0"/>
            </a:endParaRPr>
          </a:p>
          <a:p>
            <a:pPr marL="0" indent="0">
              <a:spcBef>
                <a:spcPts val="0"/>
              </a:spcBef>
              <a:buNone/>
            </a:pPr>
            <a:r>
              <a:rPr lang="en-US" sz="3200" b="1" dirty="0">
                <a:latin typeface="Franklin Gothic Demi" panose="020B0703020102020204" pitchFamily="34" charset="0"/>
              </a:rPr>
              <a:t>20–30</a:t>
            </a:r>
            <a:r>
              <a:rPr lang="en-US" sz="3200" dirty="0">
                <a:latin typeface="Franklin Gothic Book" panose="020B0503020102020204" pitchFamily="34" charset="0"/>
              </a:rPr>
              <a:t> Studies Torah in Jerusalem with Gamaliel; becomes a Pharisee</a:t>
            </a:r>
          </a:p>
          <a:p>
            <a:pPr marL="0" indent="0">
              <a:spcBef>
                <a:spcPts val="0"/>
              </a:spcBef>
              <a:buNone/>
            </a:pPr>
            <a:endParaRPr lang="en-US" sz="2000" dirty="0">
              <a:latin typeface="Franklin Gothic Book" panose="020B0503020102020204" pitchFamily="34" charset="0"/>
            </a:endParaRPr>
          </a:p>
          <a:p>
            <a:pPr marL="0" indent="0">
              <a:spcBef>
                <a:spcPts val="0"/>
              </a:spcBef>
              <a:buNone/>
            </a:pPr>
            <a:r>
              <a:rPr lang="en-US" sz="3200" b="1" dirty="0">
                <a:latin typeface="Franklin Gothic Demi" panose="020B0703020102020204" pitchFamily="34" charset="0"/>
              </a:rPr>
              <a:t>30–33</a:t>
            </a:r>
            <a:r>
              <a:rPr lang="en-US" sz="3200" dirty="0">
                <a:latin typeface="Franklin Gothic Book" panose="020B0503020102020204" pitchFamily="34" charset="0"/>
              </a:rPr>
              <a:t> Persecutes followers of Jesus of Nazareth in Jerusalem and Judea</a:t>
            </a:r>
          </a:p>
        </p:txBody>
      </p:sp>
    </p:spTree>
    <p:extLst>
      <p:ext uri="{BB962C8B-B14F-4D97-AF65-F5344CB8AC3E}">
        <p14:creationId xmlns:p14="http://schemas.microsoft.com/office/powerpoint/2010/main" val="3574833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rmAutofit fontScale="90000"/>
          </a:bodyPr>
          <a:lstStyle/>
          <a:p>
            <a:r>
              <a:rPr lang="en-US" sz="6600" dirty="0">
                <a:solidFill>
                  <a:schemeClr val="bg1"/>
                </a:solidFill>
                <a:effectLst>
                  <a:outerShdw blurRad="38100" dist="38100" dir="2700000" algn="tl">
                    <a:srgbClr val="000000">
                      <a:alpha val="43137"/>
                    </a:srgbClr>
                  </a:outerShdw>
                </a:effectLst>
                <a:latin typeface="Franklin Gothic Heavy" panose="020B0903020102020204" pitchFamily="34" charset="0"/>
              </a:rPr>
              <a:t>Time Line</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3000" b="1" dirty="0">
                <a:latin typeface="Franklin Gothic Demi" panose="020B0703020102020204" pitchFamily="34" charset="0"/>
              </a:rPr>
              <a:t>33–36</a:t>
            </a:r>
            <a:r>
              <a:rPr lang="en-US" sz="3000" dirty="0">
                <a:latin typeface="Franklin Gothic Book" panose="020B0503020102020204" pitchFamily="34" charset="0"/>
              </a:rPr>
              <a:t> Converted on the way to Damascus; spends three years in Arabia; returns to Damascus to preach Jesus as Messiah</a:t>
            </a:r>
          </a:p>
          <a:p>
            <a:pPr marL="0" indent="0">
              <a:spcBef>
                <a:spcPts val="0"/>
              </a:spcBef>
              <a:buNone/>
            </a:pPr>
            <a:endParaRPr lang="en-US" sz="2000" dirty="0">
              <a:latin typeface="Franklin Gothic Book" panose="020B0503020102020204" pitchFamily="34" charset="0"/>
            </a:endParaRPr>
          </a:p>
          <a:p>
            <a:pPr marL="0" indent="0">
              <a:spcBef>
                <a:spcPts val="0"/>
              </a:spcBef>
              <a:buNone/>
            </a:pPr>
            <a:r>
              <a:rPr lang="en-US" sz="3000" b="1" dirty="0">
                <a:latin typeface="Franklin Gothic Demi" panose="020B0703020102020204" pitchFamily="34" charset="0"/>
              </a:rPr>
              <a:t>36</a:t>
            </a:r>
            <a:r>
              <a:rPr lang="en-US" sz="3000" b="1" dirty="0">
                <a:latin typeface="Franklin Gothic Book" panose="020B0503020102020204" pitchFamily="34" charset="0"/>
              </a:rPr>
              <a:t> </a:t>
            </a:r>
            <a:r>
              <a:rPr lang="en-US" sz="3000" dirty="0">
                <a:latin typeface="Franklin Gothic Book" panose="020B0503020102020204" pitchFamily="34" charset="0"/>
              </a:rPr>
              <a:t>Flees Damascus because of persecution; visits Jerusalem and meets with the apostles</a:t>
            </a:r>
          </a:p>
          <a:p>
            <a:pPr marL="0" indent="0">
              <a:spcBef>
                <a:spcPts val="0"/>
              </a:spcBef>
              <a:buNone/>
            </a:pPr>
            <a:endParaRPr lang="en-US" sz="2000" dirty="0">
              <a:latin typeface="Franklin Gothic Book" panose="020B0503020102020204" pitchFamily="34" charset="0"/>
            </a:endParaRPr>
          </a:p>
          <a:p>
            <a:pPr marL="0" indent="0">
              <a:spcBef>
                <a:spcPts val="0"/>
              </a:spcBef>
              <a:buNone/>
            </a:pPr>
            <a:r>
              <a:rPr lang="en-US" sz="3000" b="1" dirty="0">
                <a:latin typeface="Franklin Gothic Demi" panose="020B0703020102020204" pitchFamily="34" charset="0"/>
              </a:rPr>
              <a:t>36–44</a:t>
            </a:r>
            <a:r>
              <a:rPr lang="en-US" sz="3000" dirty="0">
                <a:latin typeface="Franklin Gothic Book" panose="020B0503020102020204" pitchFamily="34" charset="0"/>
              </a:rPr>
              <a:t> Preaches in Tarsus and surrounding region</a:t>
            </a:r>
          </a:p>
          <a:p>
            <a:pPr marL="0" indent="0">
              <a:spcBef>
                <a:spcPts val="0"/>
              </a:spcBef>
              <a:buNone/>
            </a:pPr>
            <a:endParaRPr lang="en-US" sz="2000" dirty="0">
              <a:latin typeface="Franklin Gothic Book" panose="020B0503020102020204" pitchFamily="34" charset="0"/>
            </a:endParaRPr>
          </a:p>
          <a:p>
            <a:pPr marL="0" indent="0">
              <a:spcBef>
                <a:spcPts val="0"/>
              </a:spcBef>
              <a:buNone/>
            </a:pPr>
            <a:r>
              <a:rPr lang="en-US" sz="3000" b="1" dirty="0">
                <a:latin typeface="Franklin Gothic Demi" panose="020B0703020102020204" pitchFamily="34" charset="0"/>
              </a:rPr>
              <a:t>44–46</a:t>
            </a:r>
            <a:r>
              <a:rPr lang="en-US" sz="3000" dirty="0">
                <a:latin typeface="Franklin Gothic Book" panose="020B0503020102020204" pitchFamily="34" charset="0"/>
              </a:rPr>
              <a:t> Invited by Barnabas to teach in Antioch</a:t>
            </a:r>
          </a:p>
          <a:p>
            <a:pPr marL="0" indent="0">
              <a:spcBef>
                <a:spcPts val="0"/>
              </a:spcBef>
              <a:buNone/>
            </a:pPr>
            <a:endParaRPr lang="en-US" sz="2400" dirty="0">
              <a:latin typeface="Franklin Gothic Book" panose="020B0503020102020204" pitchFamily="34" charset="0"/>
            </a:endParaRPr>
          </a:p>
          <a:p>
            <a:pPr marL="0" indent="0">
              <a:spcBef>
                <a:spcPts val="0"/>
              </a:spcBef>
              <a:buNone/>
            </a:pPr>
            <a:r>
              <a:rPr lang="en-US" sz="3000" b="1" dirty="0">
                <a:latin typeface="Franklin Gothic Demi" panose="020B0703020102020204" pitchFamily="34" charset="0"/>
              </a:rPr>
              <a:t>46</a:t>
            </a:r>
            <a:r>
              <a:rPr lang="en-US" sz="3000" dirty="0">
                <a:latin typeface="Franklin Gothic Book" panose="020B0503020102020204" pitchFamily="34" charset="0"/>
              </a:rPr>
              <a:t> With Barnabas visits Jerusalem to bring a famine relief offering</a:t>
            </a:r>
          </a:p>
        </p:txBody>
      </p:sp>
    </p:spTree>
    <p:extLst>
      <p:ext uri="{BB962C8B-B14F-4D97-AF65-F5344CB8AC3E}">
        <p14:creationId xmlns:p14="http://schemas.microsoft.com/office/powerpoint/2010/main" val="15055443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rmAutofit fontScale="90000"/>
          </a:bodyPr>
          <a:lstStyle/>
          <a:p>
            <a:r>
              <a:rPr lang="en-US" sz="6600" dirty="0">
                <a:solidFill>
                  <a:schemeClr val="bg1"/>
                </a:solidFill>
                <a:effectLst>
                  <a:outerShdw blurRad="38100" dist="38100" dir="2700000" algn="tl">
                    <a:srgbClr val="000000">
                      <a:alpha val="43137"/>
                    </a:srgbClr>
                  </a:outerShdw>
                </a:effectLst>
                <a:latin typeface="Franklin Gothic Heavy" panose="020B0903020102020204" pitchFamily="34" charset="0"/>
              </a:rPr>
              <a:t>Time Line</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b="1" dirty="0">
                <a:latin typeface="Franklin Gothic Demi" panose="020B0703020102020204" pitchFamily="34" charset="0"/>
              </a:rPr>
              <a:t>47–48</a:t>
            </a:r>
            <a:r>
              <a:rPr lang="en-US" dirty="0">
                <a:latin typeface="Franklin Gothic Book" panose="020B0503020102020204" pitchFamily="34" charset="0"/>
              </a:rPr>
              <a:t> First missionary journey with Barnabas, to Cyprus and Galatia</a:t>
            </a:r>
          </a:p>
          <a:p>
            <a:pPr marL="0" indent="0">
              <a:spcBef>
                <a:spcPts val="0"/>
              </a:spcBef>
              <a:buNone/>
            </a:pPr>
            <a:endParaRPr lang="en-US" sz="1800" dirty="0">
              <a:latin typeface="Franklin Gothic Book" panose="020B0503020102020204" pitchFamily="34" charset="0"/>
            </a:endParaRPr>
          </a:p>
          <a:p>
            <a:pPr marL="0" indent="0">
              <a:spcBef>
                <a:spcPts val="0"/>
              </a:spcBef>
              <a:buNone/>
            </a:pPr>
            <a:r>
              <a:rPr lang="en-US" b="1" dirty="0">
                <a:latin typeface="Franklin Gothic Demi" panose="020B0703020102020204" pitchFamily="34" charset="0"/>
              </a:rPr>
              <a:t>49</a:t>
            </a:r>
            <a:r>
              <a:rPr lang="en-US" dirty="0">
                <a:latin typeface="Franklin Gothic Book" panose="020B0503020102020204" pitchFamily="34" charset="0"/>
              </a:rPr>
              <a:t> At the Council of Jerusalem, Paul argues successfully that Gentile Christians need not follow Jewish law; returns to Antioch; confronts Peter over question of Jewish law</a:t>
            </a:r>
          </a:p>
          <a:p>
            <a:pPr marL="0" indent="0">
              <a:spcBef>
                <a:spcPts val="0"/>
              </a:spcBef>
              <a:buNone/>
            </a:pPr>
            <a:endParaRPr lang="en-US" sz="1800" dirty="0">
              <a:latin typeface="Franklin Gothic Book" panose="020B0503020102020204" pitchFamily="34" charset="0"/>
            </a:endParaRPr>
          </a:p>
          <a:p>
            <a:pPr marL="0" indent="0">
              <a:spcBef>
                <a:spcPts val="0"/>
              </a:spcBef>
              <a:buNone/>
            </a:pPr>
            <a:r>
              <a:rPr lang="en-US" b="1" dirty="0">
                <a:latin typeface="Franklin Gothic Demi" panose="020B0703020102020204" pitchFamily="34" charset="0"/>
              </a:rPr>
              <a:t>49–52</a:t>
            </a:r>
            <a:r>
              <a:rPr lang="en-US" dirty="0">
                <a:latin typeface="Franklin Gothic Book" panose="020B0503020102020204" pitchFamily="34" charset="0"/>
              </a:rPr>
              <a:t> Second missionary journey with Silas, through Asia Minor and Greece; settles in Corinth; writes letters to Thessalonians</a:t>
            </a:r>
          </a:p>
        </p:txBody>
      </p:sp>
    </p:spTree>
    <p:extLst>
      <p:ext uri="{BB962C8B-B14F-4D97-AF65-F5344CB8AC3E}">
        <p14:creationId xmlns:p14="http://schemas.microsoft.com/office/powerpoint/2010/main" val="38030469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rmAutofit fontScale="90000"/>
          </a:bodyPr>
          <a:lstStyle/>
          <a:p>
            <a:r>
              <a:rPr lang="en-US" sz="6600" dirty="0">
                <a:solidFill>
                  <a:schemeClr val="bg1"/>
                </a:solidFill>
                <a:effectLst>
                  <a:outerShdw blurRad="38100" dist="38100" dir="2700000" algn="tl">
                    <a:srgbClr val="000000">
                      <a:alpha val="43137"/>
                    </a:srgbClr>
                  </a:outerShdw>
                </a:effectLst>
                <a:latin typeface="Franklin Gothic Heavy" panose="020B0903020102020204" pitchFamily="34" charset="0"/>
              </a:rPr>
              <a:t>Time Line</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b="1" dirty="0">
                <a:latin typeface="Franklin Gothic Demi" panose="020B0703020102020204" pitchFamily="34" charset="0"/>
              </a:rPr>
              <a:t>52</a:t>
            </a:r>
            <a:r>
              <a:rPr lang="en-US" dirty="0">
                <a:latin typeface="Franklin Gothic Book" panose="020B0503020102020204" pitchFamily="34" charset="0"/>
              </a:rPr>
              <a:t> Visits Jerusalem and Antioch briefly; begins third missionary journey</a:t>
            </a:r>
          </a:p>
          <a:p>
            <a:pPr marL="0" indent="0">
              <a:spcBef>
                <a:spcPts val="0"/>
              </a:spcBef>
              <a:buNone/>
            </a:pPr>
            <a:endParaRPr lang="en-US" sz="1800" dirty="0">
              <a:latin typeface="Franklin Gothic Book" panose="020B0503020102020204" pitchFamily="34" charset="0"/>
            </a:endParaRPr>
          </a:p>
          <a:p>
            <a:pPr marL="0" indent="0">
              <a:spcBef>
                <a:spcPts val="0"/>
              </a:spcBef>
              <a:buNone/>
            </a:pPr>
            <a:r>
              <a:rPr lang="en-US" b="1" dirty="0">
                <a:latin typeface="Franklin Gothic Demi" panose="020B0703020102020204" pitchFamily="34" charset="0"/>
              </a:rPr>
              <a:t>52–55</a:t>
            </a:r>
            <a:r>
              <a:rPr lang="en-US" dirty="0">
                <a:latin typeface="Franklin Gothic Book" panose="020B0503020102020204" pitchFamily="34" charset="0"/>
              </a:rPr>
              <a:t> Stays in Ephesus; writes the letters to Galatians and Corinthians</a:t>
            </a:r>
          </a:p>
          <a:p>
            <a:pPr marL="0" indent="0">
              <a:spcBef>
                <a:spcPts val="0"/>
              </a:spcBef>
              <a:buNone/>
            </a:pPr>
            <a:endParaRPr lang="en-US" sz="1800" dirty="0">
              <a:latin typeface="Franklin Gothic Book" panose="020B0503020102020204" pitchFamily="34" charset="0"/>
            </a:endParaRPr>
          </a:p>
          <a:p>
            <a:pPr marL="0" indent="0">
              <a:spcBef>
                <a:spcPts val="0"/>
              </a:spcBef>
              <a:buNone/>
            </a:pPr>
            <a:r>
              <a:rPr lang="en-US" b="1" dirty="0">
                <a:latin typeface="Franklin Gothic Demi" panose="020B0703020102020204" pitchFamily="34" charset="0"/>
              </a:rPr>
              <a:t>55–57</a:t>
            </a:r>
            <a:r>
              <a:rPr lang="en-US" dirty="0">
                <a:latin typeface="Franklin Gothic Book" panose="020B0503020102020204" pitchFamily="34" charset="0"/>
              </a:rPr>
              <a:t> Travels through Greece and possibly Illyricum (modern Yugoslavia); writes letter to Romans</a:t>
            </a:r>
          </a:p>
        </p:txBody>
      </p:sp>
    </p:spTree>
    <p:extLst>
      <p:ext uri="{BB962C8B-B14F-4D97-AF65-F5344CB8AC3E}">
        <p14:creationId xmlns:p14="http://schemas.microsoft.com/office/powerpoint/2010/main" val="28594168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rmAutofit fontScale="90000"/>
          </a:bodyPr>
          <a:lstStyle/>
          <a:p>
            <a:r>
              <a:rPr lang="en-US" sz="6600" dirty="0">
                <a:solidFill>
                  <a:schemeClr val="bg1"/>
                </a:solidFill>
                <a:effectLst>
                  <a:outerShdw blurRad="38100" dist="38100" dir="2700000" algn="tl">
                    <a:srgbClr val="000000">
                      <a:alpha val="43137"/>
                    </a:srgbClr>
                  </a:outerShdw>
                </a:effectLst>
                <a:latin typeface="Franklin Gothic Heavy" panose="020B0903020102020204" pitchFamily="34" charset="0"/>
              </a:rPr>
              <a:t>Time Line</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b="1" dirty="0">
                <a:latin typeface="Franklin Gothic Demi" panose="020B0703020102020204" pitchFamily="34" charset="0"/>
              </a:rPr>
              <a:t>57–59</a:t>
            </a:r>
            <a:r>
              <a:rPr lang="en-US" dirty="0">
                <a:latin typeface="Franklin Gothic Book" panose="020B0503020102020204" pitchFamily="34" charset="0"/>
              </a:rPr>
              <a:t> Returns to Jerusalem and arrested; imprisoned at Caesarea</a:t>
            </a:r>
          </a:p>
          <a:p>
            <a:pPr marL="0" indent="0">
              <a:spcBef>
                <a:spcPts val="0"/>
              </a:spcBef>
              <a:buNone/>
            </a:pPr>
            <a:endParaRPr lang="en-US" sz="1800" dirty="0">
              <a:latin typeface="Franklin Gothic Book" panose="020B0503020102020204" pitchFamily="34" charset="0"/>
            </a:endParaRPr>
          </a:p>
          <a:p>
            <a:pPr marL="0" indent="0">
              <a:spcBef>
                <a:spcPts val="0"/>
              </a:spcBef>
              <a:buNone/>
            </a:pPr>
            <a:r>
              <a:rPr lang="en-US" b="1" dirty="0">
                <a:latin typeface="Franklin Gothic Demi" panose="020B0703020102020204" pitchFamily="34" charset="0"/>
              </a:rPr>
              <a:t>59–60</a:t>
            </a:r>
            <a:r>
              <a:rPr lang="en-US" dirty="0">
                <a:latin typeface="Franklin Gothic Book" panose="020B0503020102020204" pitchFamily="34" charset="0"/>
              </a:rPr>
              <a:t> Appears before Festus and appeals to Caesar; voyage to Rome</a:t>
            </a:r>
          </a:p>
          <a:p>
            <a:pPr marL="0" indent="0">
              <a:spcBef>
                <a:spcPts val="0"/>
              </a:spcBef>
              <a:buNone/>
            </a:pPr>
            <a:endParaRPr lang="en-US" sz="2000" dirty="0">
              <a:latin typeface="Franklin Gothic Book" panose="020B0503020102020204" pitchFamily="34" charset="0"/>
            </a:endParaRPr>
          </a:p>
          <a:p>
            <a:pPr marL="0" indent="0">
              <a:spcBef>
                <a:spcPts val="0"/>
              </a:spcBef>
              <a:buNone/>
            </a:pPr>
            <a:r>
              <a:rPr lang="en-US" b="1" dirty="0">
                <a:latin typeface="Franklin Gothic Demi" panose="020B0703020102020204" pitchFamily="34" charset="0"/>
              </a:rPr>
              <a:t>60–62</a:t>
            </a:r>
            <a:r>
              <a:rPr lang="en-US" dirty="0">
                <a:latin typeface="Franklin Gothic Book" panose="020B0503020102020204" pitchFamily="34" charset="0"/>
              </a:rPr>
              <a:t> Under house arrest at Rome; writes letters to Philippians, Ephesians, Colossians, and Philemon</a:t>
            </a:r>
          </a:p>
          <a:p>
            <a:pPr marL="0" indent="0">
              <a:spcBef>
                <a:spcPts val="0"/>
              </a:spcBef>
              <a:buNone/>
            </a:pPr>
            <a:endParaRPr lang="en-US" sz="2000" dirty="0">
              <a:latin typeface="Franklin Gothic Book" panose="020B0503020102020204" pitchFamily="34" charset="0"/>
            </a:endParaRPr>
          </a:p>
          <a:p>
            <a:pPr marL="0" indent="0">
              <a:spcBef>
                <a:spcPts val="0"/>
              </a:spcBef>
              <a:buNone/>
            </a:pPr>
            <a:r>
              <a:rPr lang="en-US" b="1" dirty="0">
                <a:latin typeface="Franklin Gothic Demi" panose="020B0703020102020204" pitchFamily="34" charset="0"/>
              </a:rPr>
              <a:t>62–64</a:t>
            </a:r>
            <a:r>
              <a:rPr lang="en-US" dirty="0">
                <a:latin typeface="Franklin Gothic Book" panose="020B0503020102020204" pitchFamily="34" charset="0"/>
              </a:rPr>
              <a:t> Writes Timothy and Titus. Possibly released and journeys to Spain. </a:t>
            </a:r>
          </a:p>
          <a:p>
            <a:pPr marL="0" indent="0">
              <a:spcBef>
                <a:spcPts val="0"/>
              </a:spcBef>
              <a:buNone/>
            </a:pPr>
            <a:endParaRPr lang="en-US" sz="2000" dirty="0">
              <a:latin typeface="Franklin Gothic Book" panose="020B0503020102020204" pitchFamily="34" charset="0"/>
            </a:endParaRPr>
          </a:p>
          <a:p>
            <a:pPr marL="0" indent="0">
              <a:spcBef>
                <a:spcPts val="0"/>
              </a:spcBef>
              <a:buNone/>
            </a:pPr>
            <a:r>
              <a:rPr lang="en-US" b="1" dirty="0">
                <a:latin typeface="Franklin Gothic Demi" panose="020B0703020102020204" pitchFamily="34" charset="0"/>
              </a:rPr>
              <a:t>64</a:t>
            </a:r>
            <a:r>
              <a:rPr lang="en-US" dirty="0">
                <a:latin typeface="Franklin Gothic Book" panose="020B0503020102020204" pitchFamily="34" charset="0"/>
              </a:rPr>
              <a:t> Returns to Rome and martyred.</a:t>
            </a:r>
          </a:p>
        </p:txBody>
      </p:sp>
    </p:spTree>
    <p:extLst>
      <p:ext uri="{BB962C8B-B14F-4D97-AF65-F5344CB8AC3E}">
        <p14:creationId xmlns:p14="http://schemas.microsoft.com/office/powerpoint/2010/main" val="4361849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5400" dirty="0">
                <a:solidFill>
                  <a:schemeClr val="bg1"/>
                </a:solidFill>
                <a:effectLst>
                  <a:outerShdw blurRad="38100" dist="38100" dir="2700000" algn="tl">
                    <a:srgbClr val="000000">
                      <a:alpha val="43137"/>
                    </a:srgbClr>
                  </a:outerShdw>
                </a:effectLst>
                <a:latin typeface="Franklin Gothic Heavy" panose="020B0903020102020204" pitchFamily="34" charset="0"/>
              </a:rPr>
              <a:t>From Hebrew to Christian</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4000" dirty="0">
                <a:effectLst>
                  <a:outerShdw blurRad="38100" dist="38100" dir="2700000" algn="tl">
                    <a:srgbClr val="000000">
                      <a:alpha val="43137"/>
                    </a:srgbClr>
                  </a:outerShdw>
                </a:effectLst>
                <a:latin typeface="Franklin Gothic Demi" panose="020B0703020102020204" pitchFamily="34" charset="0"/>
              </a:rPr>
              <a:t>Philippians 3:4-6 Early Life</a:t>
            </a:r>
          </a:p>
          <a:p>
            <a:pPr>
              <a:spcBef>
                <a:spcPts val="0"/>
              </a:spcBef>
            </a:pPr>
            <a:r>
              <a:rPr lang="en-US" sz="3600" dirty="0">
                <a:latin typeface="Franklin Gothic Book" panose="020B0503020102020204" pitchFamily="34" charset="0"/>
              </a:rPr>
              <a:t> Circumcised the eighth day. (Lev. 12:3)</a:t>
            </a:r>
          </a:p>
          <a:p>
            <a:pPr>
              <a:spcBef>
                <a:spcPts val="0"/>
              </a:spcBef>
            </a:pPr>
            <a:r>
              <a:rPr lang="en-US" sz="3600" dirty="0">
                <a:latin typeface="Franklin Gothic Book" panose="020B0503020102020204" pitchFamily="34" charset="0"/>
              </a:rPr>
              <a:t> Israelite, tribe of Benjamin, Hebrew of  Hebrews. </a:t>
            </a:r>
          </a:p>
          <a:p>
            <a:pPr>
              <a:spcBef>
                <a:spcPts val="0"/>
              </a:spcBef>
            </a:pPr>
            <a:r>
              <a:rPr lang="en-US" sz="3600" dirty="0">
                <a:latin typeface="Franklin Gothic Book" panose="020B0503020102020204" pitchFamily="34" charset="0"/>
              </a:rPr>
              <a:t> As to the Law, a Pharisee.</a:t>
            </a:r>
          </a:p>
          <a:p>
            <a:pPr>
              <a:spcBef>
                <a:spcPts val="0"/>
              </a:spcBef>
            </a:pPr>
            <a:r>
              <a:rPr lang="en-US" sz="3600" dirty="0">
                <a:latin typeface="Franklin Gothic Book" panose="020B0503020102020204" pitchFamily="34" charset="0"/>
              </a:rPr>
              <a:t> As to zeal, a persecutor of the church.    (Acts 9:1-2)</a:t>
            </a:r>
            <a:endParaRPr lang="en-US" sz="2000" dirty="0">
              <a:latin typeface="Franklin Gothic Book" panose="020B0503020102020204" pitchFamily="34" charset="0"/>
            </a:endParaRPr>
          </a:p>
          <a:p>
            <a:pPr>
              <a:spcBef>
                <a:spcPts val="0"/>
              </a:spcBef>
            </a:pPr>
            <a:r>
              <a:rPr lang="en-US" sz="3600" dirty="0">
                <a:latin typeface="Franklin Gothic Book" panose="020B0503020102020204" pitchFamily="34" charset="0"/>
              </a:rPr>
              <a:t> As to the righteousness which is in the Law, found blameless. (Acts 22:3) </a:t>
            </a:r>
          </a:p>
        </p:txBody>
      </p:sp>
    </p:spTree>
    <p:extLst>
      <p:ext uri="{BB962C8B-B14F-4D97-AF65-F5344CB8AC3E}">
        <p14:creationId xmlns:p14="http://schemas.microsoft.com/office/powerpoint/2010/main" val="26910929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5400" dirty="0">
                <a:solidFill>
                  <a:schemeClr val="bg1"/>
                </a:solidFill>
                <a:effectLst>
                  <a:outerShdw blurRad="38100" dist="38100" dir="2700000" algn="tl">
                    <a:srgbClr val="000000">
                      <a:alpha val="43137"/>
                    </a:srgbClr>
                  </a:outerShdw>
                </a:effectLst>
                <a:latin typeface="Franklin Gothic Heavy" panose="020B0903020102020204" pitchFamily="34" charset="0"/>
              </a:rPr>
              <a:t>From Hebrew to Christian</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4000" dirty="0">
                <a:effectLst>
                  <a:outerShdw blurRad="38100" dist="38100" dir="2700000" algn="tl">
                    <a:srgbClr val="000000">
                      <a:alpha val="43137"/>
                    </a:srgbClr>
                  </a:outerShdw>
                </a:effectLst>
                <a:latin typeface="Franklin Gothic Demi" panose="020B0703020102020204" pitchFamily="34" charset="0"/>
              </a:rPr>
              <a:t>Acts 9 &amp; 22 Conversion</a:t>
            </a:r>
          </a:p>
          <a:p>
            <a:pPr>
              <a:spcBef>
                <a:spcPts val="0"/>
              </a:spcBef>
            </a:pPr>
            <a:r>
              <a:rPr lang="en-US" sz="4000" dirty="0">
                <a:effectLst>
                  <a:outerShdw blurRad="38100" dist="38100" dir="2700000" algn="tl">
                    <a:srgbClr val="000000">
                      <a:alpha val="43137"/>
                    </a:srgbClr>
                  </a:outerShdw>
                </a:effectLst>
                <a:latin typeface="Franklin Gothic Book" panose="020B0503020102020204" pitchFamily="34" charset="0"/>
              </a:rPr>
              <a:t> </a:t>
            </a:r>
            <a:r>
              <a:rPr lang="en-US" sz="4000" dirty="0">
                <a:latin typeface="Franklin Gothic Book" panose="020B0503020102020204" pitchFamily="34" charset="0"/>
              </a:rPr>
              <a:t>Traveling from Jerusalem to Damascus</a:t>
            </a:r>
          </a:p>
          <a:p>
            <a:pPr>
              <a:spcBef>
                <a:spcPts val="0"/>
              </a:spcBef>
            </a:pPr>
            <a:r>
              <a:rPr lang="en-US" sz="4000" dirty="0">
                <a:latin typeface="Franklin Gothic Book" panose="020B0503020102020204" pitchFamily="34" charset="0"/>
              </a:rPr>
              <a:t> To bring to prison and judgment</a:t>
            </a:r>
          </a:p>
          <a:p>
            <a:pPr>
              <a:spcBef>
                <a:spcPts val="0"/>
              </a:spcBef>
            </a:pPr>
            <a:r>
              <a:rPr lang="en-US" sz="4000" dirty="0">
                <a:latin typeface="Franklin Gothic Book" panose="020B0503020102020204" pitchFamily="34" charset="0"/>
              </a:rPr>
              <a:t> Encounter with Jesus.</a:t>
            </a:r>
          </a:p>
          <a:p>
            <a:pPr>
              <a:spcBef>
                <a:spcPts val="0"/>
              </a:spcBef>
            </a:pPr>
            <a:r>
              <a:rPr lang="en-US" sz="4000" dirty="0">
                <a:latin typeface="Franklin Gothic Book" panose="020B0503020102020204" pitchFamily="34" charset="0"/>
              </a:rPr>
              <a:t> Ananias </a:t>
            </a:r>
          </a:p>
          <a:p>
            <a:pPr>
              <a:spcBef>
                <a:spcPts val="0"/>
              </a:spcBef>
            </a:pPr>
            <a:r>
              <a:rPr lang="en-US" sz="4000" dirty="0">
                <a:latin typeface="Franklin Gothic Book" panose="020B0503020102020204" pitchFamily="34" charset="0"/>
              </a:rPr>
              <a:t> Ananias teaches Paul</a:t>
            </a:r>
          </a:p>
          <a:p>
            <a:pPr>
              <a:spcBef>
                <a:spcPts val="0"/>
              </a:spcBef>
            </a:pPr>
            <a:r>
              <a:rPr lang="en-US" sz="4000" dirty="0">
                <a:latin typeface="Franklin Gothic Book" panose="020B0503020102020204" pitchFamily="34" charset="0"/>
              </a:rPr>
              <a:t> Paul is baptized</a:t>
            </a:r>
          </a:p>
        </p:txBody>
      </p:sp>
    </p:spTree>
    <p:extLst>
      <p:ext uri="{BB962C8B-B14F-4D97-AF65-F5344CB8AC3E}">
        <p14:creationId xmlns:p14="http://schemas.microsoft.com/office/powerpoint/2010/main" val="29650718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5400" dirty="0">
                <a:solidFill>
                  <a:schemeClr val="bg1"/>
                </a:solidFill>
                <a:effectLst>
                  <a:outerShdw blurRad="38100" dist="38100" dir="2700000" algn="tl">
                    <a:srgbClr val="000000">
                      <a:alpha val="43137"/>
                    </a:srgbClr>
                  </a:outerShdw>
                </a:effectLst>
                <a:latin typeface="Franklin Gothic Heavy" panose="020B0903020102020204" pitchFamily="34" charset="0"/>
              </a:rPr>
              <a:t>From Hebrew to Christian</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Autofit/>
          </a:bodyPr>
          <a:lstStyle/>
          <a:p>
            <a:pPr marL="0" indent="0">
              <a:spcBef>
                <a:spcPts val="0"/>
              </a:spcBef>
              <a:buNone/>
            </a:pPr>
            <a:r>
              <a:rPr lang="en-US" sz="4000" dirty="0">
                <a:effectLst>
                  <a:outerShdw blurRad="38100" dist="38100" dir="2700000" algn="tl">
                    <a:srgbClr val="000000">
                      <a:alpha val="43137"/>
                    </a:srgbClr>
                  </a:outerShdw>
                </a:effectLst>
                <a:latin typeface="Franklin Gothic Demi" panose="020B0703020102020204" pitchFamily="34" charset="0"/>
              </a:rPr>
              <a:t>Paul had to see…</a:t>
            </a:r>
          </a:p>
          <a:p>
            <a:pPr>
              <a:spcBef>
                <a:spcPts val="0"/>
              </a:spcBef>
            </a:pPr>
            <a:r>
              <a:rPr lang="en-US" sz="4000" dirty="0">
                <a:effectLst>
                  <a:outerShdw blurRad="38100" dist="38100" dir="2700000" algn="tl">
                    <a:srgbClr val="000000">
                      <a:alpha val="43137"/>
                    </a:srgbClr>
                  </a:outerShdw>
                </a:effectLst>
                <a:latin typeface="Franklin Gothic Book" panose="020B0503020102020204" pitchFamily="34" charset="0"/>
              </a:rPr>
              <a:t> </a:t>
            </a:r>
            <a:r>
              <a:rPr lang="en-US" sz="4000" dirty="0">
                <a:latin typeface="Franklin Gothic Book" panose="020B0503020102020204" pitchFamily="34" charset="0"/>
              </a:rPr>
              <a:t>That Jesus of Nazareth was Lord.</a:t>
            </a:r>
          </a:p>
          <a:p>
            <a:pPr>
              <a:spcBef>
                <a:spcPts val="0"/>
              </a:spcBef>
            </a:pPr>
            <a:r>
              <a:rPr lang="en-US" sz="4000" dirty="0">
                <a:latin typeface="Franklin Gothic Book" panose="020B0503020102020204" pitchFamily="34" charset="0"/>
              </a:rPr>
              <a:t> That we can be sincere but wrong.</a:t>
            </a:r>
          </a:p>
          <a:p>
            <a:pPr>
              <a:spcBef>
                <a:spcPts val="0"/>
              </a:spcBef>
            </a:pPr>
            <a:r>
              <a:rPr lang="en-US" sz="4000" dirty="0">
                <a:latin typeface="Franklin Gothic Book" panose="020B0503020102020204" pitchFamily="34" charset="0"/>
              </a:rPr>
              <a:t> That our conscience can be wrong.</a:t>
            </a:r>
          </a:p>
          <a:p>
            <a:pPr>
              <a:spcBef>
                <a:spcPts val="0"/>
              </a:spcBef>
            </a:pPr>
            <a:r>
              <a:rPr lang="en-US" sz="4000" dirty="0">
                <a:latin typeface="Franklin Gothic Book" panose="020B0503020102020204" pitchFamily="34" charset="0"/>
              </a:rPr>
              <a:t> That religion of our ancestry can be wrong.</a:t>
            </a:r>
          </a:p>
          <a:p>
            <a:pPr>
              <a:spcBef>
                <a:spcPts val="0"/>
              </a:spcBef>
            </a:pPr>
            <a:r>
              <a:rPr lang="en-US" sz="4000" dirty="0">
                <a:latin typeface="Franklin Gothic Book" panose="020B0503020102020204" pitchFamily="34" charset="0"/>
              </a:rPr>
              <a:t> That in persecuting Christians he was fighting against Christ.</a:t>
            </a:r>
          </a:p>
        </p:txBody>
      </p:sp>
    </p:spTree>
    <p:extLst>
      <p:ext uri="{BB962C8B-B14F-4D97-AF65-F5344CB8AC3E}">
        <p14:creationId xmlns:p14="http://schemas.microsoft.com/office/powerpoint/2010/main" val="26475069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TotalTime>
  <Words>757</Words>
  <Application>Microsoft Office PowerPoint</Application>
  <PresentationFormat>On-screen Show (4:3)</PresentationFormat>
  <Paragraphs>78</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Franklin Gothic Book</vt:lpstr>
      <vt:lpstr>Franklin Gothic Demi</vt:lpstr>
      <vt:lpstr>Franklin Gothic Heavy</vt:lpstr>
      <vt:lpstr>Office Theme</vt:lpstr>
      <vt:lpstr>PowerPoint Presentation</vt:lpstr>
      <vt:lpstr>Time Line</vt:lpstr>
      <vt:lpstr>Time Line</vt:lpstr>
      <vt:lpstr>Time Line</vt:lpstr>
      <vt:lpstr>Time Line</vt:lpstr>
      <vt:lpstr>Time Line</vt:lpstr>
      <vt:lpstr>From Hebrew to Christian</vt:lpstr>
      <vt:lpstr>From Hebrew to Christian</vt:lpstr>
      <vt:lpstr>From Hebrew to Christian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Josh Blackmer</cp:lastModifiedBy>
  <cp:revision>19</cp:revision>
  <dcterms:created xsi:type="dcterms:W3CDTF">2018-03-31T17:02:29Z</dcterms:created>
  <dcterms:modified xsi:type="dcterms:W3CDTF">2018-03-31T20:09:23Z</dcterms:modified>
</cp:coreProperties>
</file>