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3" r:id="rId3"/>
    <p:sldId id="293" r:id="rId4"/>
    <p:sldId id="279" r:id="rId5"/>
    <p:sldId id="272" r:id="rId6"/>
    <p:sldId id="282" r:id="rId7"/>
    <p:sldId id="294" r:id="rId8"/>
    <p:sldId id="284" r:id="rId9"/>
    <p:sldId id="286" r:id="rId10"/>
    <p:sldId id="287" r:id="rId11"/>
    <p:sldId id="288" r:id="rId12"/>
    <p:sldId id="295" r:id="rId13"/>
    <p:sldId id="289" r:id="rId14"/>
    <p:sldId id="290" r:id="rId15"/>
    <p:sldId id="291" r:id="rId16"/>
    <p:sldId id="296" r:id="rId17"/>
    <p:sldId id="292"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9" d="100"/>
          <a:sy n="109" d="100"/>
        </p:scale>
        <p:origin x="1710"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0CC30AF-603D-4176-A5A1-A05D98E52F1C}" type="datetimeFigureOut">
              <a:rPr lang="en-US" smtClean="0"/>
              <a:t>10/5/2018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3873002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CC30AF-603D-4176-A5A1-A05D98E52F1C}" type="datetimeFigureOut">
              <a:rPr lang="en-US" smtClean="0"/>
              <a:t>10/5/2018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3842118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CC30AF-603D-4176-A5A1-A05D98E52F1C}" type="datetimeFigureOut">
              <a:rPr lang="en-US" smtClean="0"/>
              <a:t>10/5/2018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4244747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CC30AF-603D-4176-A5A1-A05D98E52F1C}" type="datetimeFigureOut">
              <a:rPr lang="en-US" smtClean="0"/>
              <a:t>10/5/2018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1332886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0CC30AF-603D-4176-A5A1-A05D98E52F1C}" type="datetimeFigureOut">
              <a:rPr lang="en-US" smtClean="0"/>
              <a:t>10/5/2018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2409867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0CC30AF-603D-4176-A5A1-A05D98E52F1C}" type="datetimeFigureOut">
              <a:rPr lang="en-US" smtClean="0"/>
              <a:t>10/5/2018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1886714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0CC30AF-603D-4176-A5A1-A05D98E52F1C}" type="datetimeFigureOut">
              <a:rPr lang="en-US" smtClean="0"/>
              <a:t>10/5/2018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2102531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0CC30AF-603D-4176-A5A1-A05D98E52F1C}" type="datetimeFigureOut">
              <a:rPr lang="en-US" smtClean="0"/>
              <a:t>10/5/2018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3478400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CC30AF-603D-4176-A5A1-A05D98E52F1C}" type="datetimeFigureOut">
              <a:rPr lang="en-US" smtClean="0"/>
              <a:t>10/5/2018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1025667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0CC30AF-603D-4176-A5A1-A05D98E52F1C}" type="datetimeFigureOut">
              <a:rPr lang="en-US" smtClean="0"/>
              <a:t>10/5/2018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2211906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0CC30AF-603D-4176-A5A1-A05D98E52F1C}" type="datetimeFigureOut">
              <a:rPr lang="en-US" smtClean="0"/>
              <a:t>10/5/2018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314577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CC30AF-603D-4176-A5A1-A05D98E52F1C}" type="datetimeFigureOut">
              <a:rPr lang="en-US" smtClean="0"/>
              <a:t>10/5/2018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790DD3-35F5-46FD-8119-82F2A013040E}" type="slidenum">
              <a:rPr lang="en-US" smtClean="0"/>
              <a:t>‹#›</a:t>
            </a:fld>
            <a:endParaRPr lang="en-US"/>
          </a:p>
        </p:txBody>
      </p:sp>
    </p:spTree>
    <p:extLst>
      <p:ext uri="{BB962C8B-B14F-4D97-AF65-F5344CB8AC3E}">
        <p14:creationId xmlns:p14="http://schemas.microsoft.com/office/powerpoint/2010/main" val="27794732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3851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normAutofit/>
          </a:bodyPr>
          <a:lstStyle/>
          <a:p>
            <a:pPr algn="ctr"/>
            <a:r>
              <a:rPr lang="en-US" sz="6000" dirty="0">
                <a:latin typeface="Eras Bold ITC" panose="020B0907030504020204" pitchFamily="34" charset="0"/>
              </a:rPr>
              <a:t>Nahum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fontScale="92500" lnSpcReduction="10000"/>
          </a:bodyPr>
          <a:lstStyle/>
          <a:p>
            <a:pPr marL="0" indent="0">
              <a:buNone/>
            </a:pPr>
            <a:r>
              <a:rPr lang="en-US" sz="3600" dirty="0">
                <a:latin typeface="Eras Demi ITC" panose="020B0805030504020804" pitchFamily="34" charset="0"/>
              </a:rPr>
              <a:t>Date:</a:t>
            </a:r>
          </a:p>
          <a:p>
            <a:pPr marL="0" indent="0">
              <a:buNone/>
            </a:pPr>
            <a:r>
              <a:rPr lang="en-US" sz="3600" dirty="0">
                <a:latin typeface="Eras Medium ITC" panose="020B0602030504020804" pitchFamily="34" charset="0"/>
              </a:rPr>
              <a:t>The prophet Nahum was God’s messenger to announce the fall of Nineveh and the complete overthrow of Assyria. Nahum refers to the fall of Thebes as a well-known occurrence (3:8–10). The Assyrian king Ashurbanipal conquered Thebes around 664 B.C. Nahum also predicts the fall of Nineveh, the capital of Assyria, as a future event. Nineveh fell in 612 B.C. The book was composed, therefore, between 664 and 612 B.C.</a:t>
            </a:r>
          </a:p>
        </p:txBody>
      </p:sp>
    </p:spTree>
    <p:extLst>
      <p:ext uri="{BB962C8B-B14F-4D97-AF65-F5344CB8AC3E}">
        <p14:creationId xmlns:p14="http://schemas.microsoft.com/office/powerpoint/2010/main" val="3293123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normAutofit/>
          </a:bodyPr>
          <a:lstStyle/>
          <a:p>
            <a:pPr algn="ctr"/>
            <a:r>
              <a:rPr lang="en-US" sz="6000" dirty="0">
                <a:latin typeface="Eras Bold ITC" panose="020B0907030504020204" pitchFamily="34" charset="0"/>
              </a:rPr>
              <a:t>Nahum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fontScale="85000" lnSpcReduction="20000"/>
          </a:bodyPr>
          <a:lstStyle/>
          <a:p>
            <a:pPr marL="0" indent="0">
              <a:buNone/>
            </a:pPr>
            <a:r>
              <a:rPr lang="en-US" sz="3600" dirty="0">
                <a:latin typeface="Eras Demi ITC" panose="020B0805030504020804" pitchFamily="34" charset="0"/>
              </a:rPr>
              <a:t>Overview:</a:t>
            </a:r>
          </a:p>
          <a:p>
            <a:pPr marL="0" indent="0">
              <a:buNone/>
            </a:pPr>
            <a:r>
              <a:rPr lang="en-US" sz="3600" dirty="0">
                <a:latin typeface="Eras Medium ITC" panose="020B0602030504020804" pitchFamily="34" charset="0"/>
              </a:rPr>
              <a:t>Nahum’s book is a sequel to, and a dramatic contrast with, the book of Jonah. Jonah’s mission to Nineveh was probably sometime in the first half of the eighth century B.C. (700s). To Jonah’s dismay, the Ninevites listened to his message, repented, and were spared God’s judgment.</a:t>
            </a:r>
          </a:p>
          <a:p>
            <a:pPr marL="0" indent="0">
              <a:buNone/>
            </a:pP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This repentance, however, did not last beyond 745 B.C., when Nineveh became the leading military power in the Near East. In 722 B.C. the Assyrians conquered the northern kingdom of Israel. Nineveh was destroyed in 612 B.C., marking the end of the Assyrian empire.</a:t>
            </a:r>
          </a:p>
        </p:txBody>
      </p:sp>
    </p:spTree>
    <p:extLst>
      <p:ext uri="{BB962C8B-B14F-4D97-AF65-F5344CB8AC3E}">
        <p14:creationId xmlns:p14="http://schemas.microsoft.com/office/powerpoint/2010/main" val="2019053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normAutofit/>
          </a:bodyPr>
          <a:lstStyle/>
          <a:p>
            <a:pPr algn="ctr"/>
            <a:r>
              <a:rPr lang="en-US" sz="6000" dirty="0">
                <a:latin typeface="Eras Bold ITC" panose="020B0907030504020204" pitchFamily="34" charset="0"/>
              </a:rPr>
              <a:t>Nahum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Theme:</a:t>
            </a:r>
          </a:p>
          <a:p>
            <a:pPr marL="0" indent="0">
              <a:buNone/>
            </a:pPr>
            <a:r>
              <a:rPr lang="en-US" sz="3600" dirty="0">
                <a:latin typeface="Eras Medium ITC" panose="020B0602030504020804" pitchFamily="34" charset="0"/>
              </a:rPr>
              <a:t>Nineveh, the arrogant capital of the Assyrian Empire, will be destroyed.</a:t>
            </a:r>
          </a:p>
        </p:txBody>
      </p:sp>
    </p:spTree>
    <p:extLst>
      <p:ext uri="{BB962C8B-B14F-4D97-AF65-F5344CB8AC3E}">
        <p14:creationId xmlns:p14="http://schemas.microsoft.com/office/powerpoint/2010/main" val="17749219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normAutofit/>
          </a:bodyPr>
          <a:lstStyle/>
          <a:p>
            <a:pPr algn="ctr"/>
            <a:r>
              <a:rPr lang="en-US" sz="6000" dirty="0">
                <a:latin typeface="Eras Bold ITC" panose="020B0907030504020204" pitchFamily="34" charset="0"/>
              </a:rPr>
              <a:t>Nahum</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r>
              <a:rPr lang="en-US" sz="3600" dirty="0">
                <a:latin typeface="Eras Medium ITC" panose="020B0602030504020804" pitchFamily="34" charset="0"/>
              </a:rPr>
              <a:t> 1:2-3</a:t>
            </a:r>
          </a:p>
          <a:p>
            <a:r>
              <a:rPr lang="en-US" sz="3600" dirty="0">
                <a:latin typeface="Eras Medium ITC" panose="020B0602030504020804" pitchFamily="34" charset="0"/>
              </a:rPr>
              <a:t> 1:7</a:t>
            </a:r>
          </a:p>
          <a:p>
            <a:r>
              <a:rPr lang="en-US" sz="3600" dirty="0">
                <a:latin typeface="Eras Medium ITC" panose="020B0602030504020804" pitchFamily="34" charset="0"/>
              </a:rPr>
              <a:t> 3:19</a:t>
            </a:r>
          </a:p>
        </p:txBody>
      </p:sp>
    </p:spTree>
    <p:extLst>
      <p:ext uri="{BB962C8B-B14F-4D97-AF65-F5344CB8AC3E}">
        <p14:creationId xmlns:p14="http://schemas.microsoft.com/office/powerpoint/2010/main" val="3672275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normAutofit/>
          </a:bodyPr>
          <a:lstStyle/>
          <a:p>
            <a:pPr algn="ctr"/>
            <a:r>
              <a:rPr lang="en-US" sz="6000" dirty="0">
                <a:latin typeface="Eras Bold ITC" panose="020B0907030504020204" pitchFamily="34" charset="0"/>
              </a:rPr>
              <a:t>Habakkuk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Date:</a:t>
            </a:r>
          </a:p>
          <a:p>
            <a:pPr marL="0" indent="0">
              <a:buNone/>
            </a:pPr>
            <a:r>
              <a:rPr lang="en-US" sz="3600" dirty="0">
                <a:latin typeface="Eras Medium ITC" panose="020B0602030504020804" pitchFamily="34" charset="0"/>
              </a:rPr>
              <a:t>Habakkuk is unusual as a prophetic book. It never addresses the people of Judah directly. Rather it is a dialogue between the prophet and God. The prophet Habakkuk was probably a contemporary of Zephaniah and Jeremiah, and possibly even of Ezekiel and Daniel. He probably prophesied no later than the end of Josiah’s reign (640–609 B.C.).</a:t>
            </a:r>
          </a:p>
        </p:txBody>
      </p:sp>
    </p:spTree>
    <p:extLst>
      <p:ext uri="{BB962C8B-B14F-4D97-AF65-F5344CB8AC3E}">
        <p14:creationId xmlns:p14="http://schemas.microsoft.com/office/powerpoint/2010/main" val="15256819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normAutofit/>
          </a:bodyPr>
          <a:lstStyle/>
          <a:p>
            <a:pPr algn="ctr"/>
            <a:r>
              <a:rPr lang="en-US" sz="6000" dirty="0">
                <a:latin typeface="Eras Bold ITC" panose="020B0907030504020204" pitchFamily="34" charset="0"/>
              </a:rPr>
              <a:t>Habakkuk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fontScale="85000" lnSpcReduction="20000"/>
          </a:bodyPr>
          <a:lstStyle/>
          <a:p>
            <a:pPr marL="0" indent="0">
              <a:buNone/>
            </a:pPr>
            <a:r>
              <a:rPr lang="en-US" sz="3600" dirty="0">
                <a:latin typeface="Eras Demi ITC" panose="020B0805030504020804" pitchFamily="34" charset="0"/>
              </a:rPr>
              <a:t>Overview:</a:t>
            </a:r>
          </a:p>
          <a:p>
            <a:pPr marL="0" indent="0">
              <a:buNone/>
            </a:pPr>
            <a:r>
              <a:rPr lang="en-US" sz="3600" dirty="0">
                <a:latin typeface="Eras Medium ITC" panose="020B0602030504020804" pitchFamily="34" charset="0"/>
              </a:rPr>
              <a:t>The first two chapters are organized around Habakkuk’s questions and the Lord’s replies. Habakkuk saw Judah’s rapid moral and spiritual decline, and this deeply troubled him. Yet God’s response puzzled him even more. How could a good and just God use a more wicked nation (Babylon) to punish a less wicked one (Judah)? God makes it clear that both nations are to be judged and punished for their sin. Habakkuk has learned to rely totally on God’s wisdom and justice. He knows God can resolve issues in ways he could never have imagined. This God is worthy of Habakkuk’s praise and worship.</a:t>
            </a:r>
          </a:p>
        </p:txBody>
      </p:sp>
    </p:spTree>
    <p:extLst>
      <p:ext uri="{BB962C8B-B14F-4D97-AF65-F5344CB8AC3E}">
        <p14:creationId xmlns:p14="http://schemas.microsoft.com/office/powerpoint/2010/main" val="2430955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normAutofit/>
          </a:bodyPr>
          <a:lstStyle/>
          <a:p>
            <a:pPr algn="ctr"/>
            <a:r>
              <a:rPr lang="en-US" sz="6000" dirty="0">
                <a:latin typeface="Eras Bold ITC" panose="020B0907030504020204" pitchFamily="34" charset="0"/>
              </a:rPr>
              <a:t>Habakkuk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lnSpcReduction="10000"/>
          </a:bodyPr>
          <a:lstStyle/>
          <a:p>
            <a:pPr marL="0" indent="0">
              <a:buNone/>
            </a:pPr>
            <a:r>
              <a:rPr lang="en-US" sz="3600" dirty="0">
                <a:latin typeface="Eras Demi ITC" panose="020B0805030504020804" pitchFamily="34" charset="0"/>
              </a:rPr>
              <a:t>Theme:</a:t>
            </a:r>
          </a:p>
          <a:p>
            <a:pPr marL="0" indent="0">
              <a:buNone/>
            </a:pPr>
            <a:r>
              <a:rPr lang="en-US" sz="3600" dirty="0">
                <a:latin typeface="Eras Medium ITC" panose="020B0602030504020804" pitchFamily="34" charset="0"/>
              </a:rPr>
              <a:t>God is just and merciful, even though his people may not always understand his ways (2:4).</a:t>
            </a:r>
          </a:p>
          <a:p>
            <a:pPr marL="0" indent="0">
              <a:buNone/>
            </a:pPr>
            <a:r>
              <a:rPr lang="en-US" sz="3600" dirty="0">
                <a:latin typeface="Eras Medium ITC" panose="020B0602030504020804" pitchFamily="34" charset="0"/>
              </a:rPr>
              <a:t>Wickedness will eventually be punished, and the righteous will ultimately see God’s justice (2:5–20).</a:t>
            </a:r>
          </a:p>
          <a:p>
            <a:pPr marL="0" indent="0">
              <a:buNone/>
            </a:pPr>
            <a:r>
              <a:rPr lang="en-US" sz="3600" dirty="0">
                <a:latin typeface="Eras Medium ITC" panose="020B0602030504020804" pitchFamily="34" charset="0"/>
              </a:rPr>
              <a:t>God uses some wicked nations to punish other wicked nations, but ultimately God will judge all nations (1:6; 2:5–20).</a:t>
            </a:r>
          </a:p>
        </p:txBody>
      </p:sp>
    </p:spTree>
    <p:extLst>
      <p:ext uri="{BB962C8B-B14F-4D97-AF65-F5344CB8AC3E}">
        <p14:creationId xmlns:p14="http://schemas.microsoft.com/office/powerpoint/2010/main" val="336815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normAutofit/>
          </a:bodyPr>
          <a:lstStyle/>
          <a:p>
            <a:pPr algn="ctr"/>
            <a:r>
              <a:rPr lang="en-US" sz="6000" dirty="0">
                <a:latin typeface="Eras Bold ITC" panose="020B0907030504020204" pitchFamily="34" charset="0"/>
              </a:rPr>
              <a:t>Habakkuk</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r>
              <a:rPr lang="en-US" sz="3600" dirty="0">
                <a:latin typeface="Eras Medium ITC" panose="020B0602030504020804" pitchFamily="34" charset="0"/>
              </a:rPr>
              <a:t> 1:2-4</a:t>
            </a:r>
          </a:p>
          <a:p>
            <a:r>
              <a:rPr lang="en-US" sz="3600" dirty="0">
                <a:latin typeface="Eras Medium ITC" panose="020B0602030504020804" pitchFamily="34" charset="0"/>
              </a:rPr>
              <a:t> 2:4</a:t>
            </a:r>
          </a:p>
          <a:p>
            <a:r>
              <a:rPr lang="en-US" sz="3600" dirty="0">
                <a:latin typeface="Eras Medium ITC" panose="020B0602030504020804" pitchFamily="34" charset="0"/>
              </a:rPr>
              <a:t> 3:17-19</a:t>
            </a:r>
          </a:p>
        </p:txBody>
      </p:sp>
    </p:spTree>
    <p:extLst>
      <p:ext uri="{BB962C8B-B14F-4D97-AF65-F5344CB8AC3E}">
        <p14:creationId xmlns:p14="http://schemas.microsoft.com/office/powerpoint/2010/main" val="18195598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normAutofit/>
          </a:bodyPr>
          <a:lstStyle/>
          <a:p>
            <a:pPr algn="ctr"/>
            <a:r>
              <a:rPr lang="en-US" sz="6000" dirty="0">
                <a:latin typeface="Eras Bold ITC" panose="020B0907030504020204" pitchFamily="34" charset="0"/>
              </a:rPr>
              <a:t>Jonah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Date:</a:t>
            </a:r>
          </a:p>
          <a:p>
            <a:pPr marL="0" indent="0">
              <a:buNone/>
            </a:pPr>
            <a:r>
              <a:rPr lang="en-US" sz="3600" dirty="0">
                <a:latin typeface="Eras Medium ITC" panose="020B0602030504020804" pitchFamily="34" charset="0"/>
              </a:rPr>
              <a:t>Jonah prophesied during the peaceful and prosperous time of Jeroboam II (2 Kings 14:23–28), who ruled in Israel (the northern kingdom) from 782 to 753 B.C. This was a time when Assyria was not a threat to Israel.</a:t>
            </a:r>
          </a:p>
        </p:txBody>
      </p:sp>
    </p:spTree>
    <p:extLst>
      <p:ext uri="{BB962C8B-B14F-4D97-AF65-F5344CB8AC3E}">
        <p14:creationId xmlns:p14="http://schemas.microsoft.com/office/powerpoint/2010/main" val="5311300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normAutofit/>
          </a:bodyPr>
          <a:lstStyle/>
          <a:p>
            <a:pPr algn="ctr"/>
            <a:r>
              <a:rPr lang="en-US" sz="6000" dirty="0">
                <a:latin typeface="Eras Bold ITC" panose="020B0907030504020204" pitchFamily="34" charset="0"/>
              </a:rPr>
              <a:t>Jonah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Overview:</a:t>
            </a:r>
          </a:p>
          <a:p>
            <a:pPr marL="0" indent="0">
              <a:buNone/>
            </a:pPr>
            <a:r>
              <a:rPr lang="en-US" sz="3600" dirty="0">
                <a:latin typeface="Eras Medium ITC" panose="020B0602030504020804" pitchFamily="34" charset="0"/>
              </a:rPr>
              <a:t>The Lord called Jonah to go to the great Assyrian city of Nineveh to pronounce judgment on it. Jonah attempted to escape the Lord’s calling by sailing from the seaport of Joppa to Tarshish, which was probably on the shores of the western Mediterranean. Eventually he obeyed the Lord and traveled overland to Nineveh.</a:t>
            </a:r>
          </a:p>
        </p:txBody>
      </p:sp>
    </p:spTree>
    <p:extLst>
      <p:ext uri="{BB962C8B-B14F-4D97-AF65-F5344CB8AC3E}">
        <p14:creationId xmlns:p14="http://schemas.microsoft.com/office/powerpoint/2010/main" val="621451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charRg st="10" end="327"/>
                                            </p:txEl>
                                          </p:spTgt>
                                        </p:tgtEl>
                                        <p:attrNameLst>
                                          <p:attrName>style.visibility</p:attrName>
                                        </p:attrNameLst>
                                      </p:cBhvr>
                                      <p:to>
                                        <p:strVal val="visible"/>
                                      </p:to>
                                    </p:set>
                                    <p:animEffect transition="in" filter="fade">
                                      <p:cBhvr>
                                        <p:cTn id="7" dur="500"/>
                                        <p:tgtEl>
                                          <p:spTgt spid="3">
                                            <p:txEl>
                                              <p:charRg st="10" end="32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normAutofit/>
          </a:bodyPr>
          <a:lstStyle/>
          <a:p>
            <a:pPr algn="ctr"/>
            <a:r>
              <a:rPr lang="en-US" sz="6000" dirty="0">
                <a:latin typeface="Eras Bold ITC" panose="020B0907030504020204" pitchFamily="34" charset="0"/>
              </a:rPr>
              <a:t>Jonah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Theme:</a:t>
            </a:r>
          </a:p>
          <a:p>
            <a:pPr marL="0" indent="0">
              <a:buNone/>
            </a:pPr>
            <a:r>
              <a:rPr lang="en-US" sz="3600" dirty="0">
                <a:latin typeface="Eras Medium ITC" panose="020B0602030504020804" pitchFamily="34" charset="0"/>
              </a:rPr>
              <a:t>The primary theme in Jonah is that God’s compassion is not limited just to “us” (Jonah and the Israelites) but also available for “them” (the pagan sailors and the Ninevites).</a:t>
            </a:r>
          </a:p>
        </p:txBody>
      </p:sp>
    </p:spTree>
    <p:extLst>
      <p:ext uri="{BB962C8B-B14F-4D97-AF65-F5344CB8AC3E}">
        <p14:creationId xmlns:p14="http://schemas.microsoft.com/office/powerpoint/2010/main" val="14153043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normAutofit/>
          </a:bodyPr>
          <a:lstStyle/>
          <a:p>
            <a:pPr algn="ctr"/>
            <a:r>
              <a:rPr lang="en-US" sz="6000" dirty="0">
                <a:latin typeface="Eras Bold ITC" panose="020B0907030504020204" pitchFamily="34" charset="0"/>
              </a:rPr>
              <a:t>Jonah</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r>
              <a:rPr lang="en-US" sz="3600" dirty="0">
                <a:latin typeface="Eras Medium ITC" panose="020B0602030504020804" pitchFamily="34" charset="0"/>
              </a:rPr>
              <a:t> 1:1-3</a:t>
            </a:r>
          </a:p>
          <a:p>
            <a:r>
              <a:rPr lang="en-US" sz="3600" dirty="0">
                <a:latin typeface="Eras Medium ITC" panose="020B0602030504020804" pitchFamily="34" charset="0"/>
              </a:rPr>
              <a:t> 1:14-17</a:t>
            </a:r>
          </a:p>
          <a:p>
            <a:r>
              <a:rPr lang="en-US" sz="3600" dirty="0">
                <a:latin typeface="Eras Medium ITC" panose="020B0602030504020804" pitchFamily="34" charset="0"/>
              </a:rPr>
              <a:t> 2:7-10</a:t>
            </a:r>
          </a:p>
          <a:p>
            <a:r>
              <a:rPr lang="en-US" sz="3600" dirty="0">
                <a:latin typeface="Eras Medium ITC" panose="020B0602030504020804" pitchFamily="34" charset="0"/>
              </a:rPr>
              <a:t> 3:3</a:t>
            </a:r>
          </a:p>
          <a:p>
            <a:r>
              <a:rPr lang="en-US" sz="3600" dirty="0">
                <a:latin typeface="Eras Medium ITC" panose="020B0602030504020804" pitchFamily="34" charset="0"/>
              </a:rPr>
              <a:t> 4:1-4</a:t>
            </a:r>
          </a:p>
        </p:txBody>
      </p:sp>
    </p:spTree>
    <p:extLst>
      <p:ext uri="{BB962C8B-B14F-4D97-AF65-F5344CB8AC3E}">
        <p14:creationId xmlns:p14="http://schemas.microsoft.com/office/powerpoint/2010/main" val="3080832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1000"/>
                                        <p:tgtEl>
                                          <p:spTgt spid="3">
                                            <p:txEl>
                                              <p:pRg st="5" end="5"/>
                                            </p:txEl>
                                          </p:spTgt>
                                        </p:tgtEl>
                                      </p:cBhvr>
                                    </p:animEffect>
                                    <p:anim calcmode="lin" valueType="num">
                                      <p:cBhvr>
                                        <p:cTn id="36"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normAutofit/>
          </a:bodyPr>
          <a:lstStyle/>
          <a:p>
            <a:pPr algn="ctr"/>
            <a:r>
              <a:rPr lang="en-US" sz="6000" dirty="0">
                <a:latin typeface="Eras Bold ITC" panose="020B0907030504020204" pitchFamily="34" charset="0"/>
              </a:rPr>
              <a:t>Micah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Date: </a:t>
            </a:r>
          </a:p>
          <a:p>
            <a:pPr marL="0" indent="0">
              <a:buNone/>
            </a:pPr>
            <a:r>
              <a:rPr lang="en-US" sz="3600" dirty="0">
                <a:latin typeface="Eras Medium ITC" panose="020B0602030504020804" pitchFamily="34" charset="0"/>
              </a:rPr>
              <a:t>Micah prophesied during the reigns of the Judean kings Jotham (750–735 B.C.), Ahaz (735–715), and Hezekiah (715–687). This was about the same time as Hosea and Isaiah. The length of Micah’s public activity may have been about 20 to 25 years.</a:t>
            </a:r>
          </a:p>
        </p:txBody>
      </p:sp>
    </p:spTree>
    <p:extLst>
      <p:ext uri="{BB962C8B-B14F-4D97-AF65-F5344CB8AC3E}">
        <p14:creationId xmlns:p14="http://schemas.microsoft.com/office/powerpoint/2010/main" val="1861366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normAutofit/>
          </a:bodyPr>
          <a:lstStyle/>
          <a:p>
            <a:pPr algn="ctr"/>
            <a:r>
              <a:rPr lang="en-US" sz="6000" dirty="0">
                <a:latin typeface="Eras Bold ITC" panose="020B0907030504020204" pitchFamily="34" charset="0"/>
              </a:rPr>
              <a:t>Micah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fontScale="77500" lnSpcReduction="20000"/>
          </a:bodyPr>
          <a:lstStyle/>
          <a:p>
            <a:pPr marL="0" indent="0">
              <a:buNone/>
            </a:pPr>
            <a:r>
              <a:rPr lang="en-US" sz="3600" dirty="0">
                <a:latin typeface="Eras Demi ITC" panose="020B0805030504020804" pitchFamily="34" charset="0"/>
              </a:rPr>
              <a:t>Overview: </a:t>
            </a:r>
          </a:p>
          <a:p>
            <a:pPr marL="0" indent="0">
              <a:buNone/>
            </a:pPr>
            <a:r>
              <a:rPr lang="en-US" sz="3600" dirty="0">
                <a:latin typeface="Eras Medium ITC" panose="020B0602030504020804" pitchFamily="34" charset="0"/>
              </a:rPr>
              <a:t>Micah writes to bring God’s “lawsuit” against his people (3:8). He indicts Samaria and Jerusalem for their sins (1:2–7). Both Assyria (5:5–6) and Babylon (4:10) stand ready to carry out God’s judgment. The reigns of Jotham, Ahaz, and Hezekiah, along with the increasing threat of Assyria, provide the broad background for Micah.</a:t>
            </a:r>
          </a:p>
          <a:p>
            <a:pPr marL="0" indent="0">
              <a:buNone/>
            </a:pPr>
            <a:endParaRPr lang="en-US" sz="1400" dirty="0">
              <a:latin typeface="Eras Medium ITC" panose="020B0602030504020804" pitchFamily="34" charset="0"/>
            </a:endParaRPr>
          </a:p>
          <a:p>
            <a:pPr marL="0" indent="0">
              <a:buNone/>
            </a:pPr>
            <a:r>
              <a:rPr lang="en-US" sz="3600" dirty="0">
                <a:latin typeface="Eras Medium ITC" panose="020B0602030504020804" pitchFamily="34" charset="0"/>
              </a:rPr>
              <a:t>Micah lists specific sins of both the northern and southern kingdoms. These sins include idolatry (1:7; 5:12–14); the seizure of property (2:2, 9); the failure of civil leadership (3:1–3, 9–10; 7:3), religious leadership (3:11), and prophetic leadership (3:5–7, 11); offering sacrifice without truly repenting (6:6–7); and corrupt business practices and violence (6:10–12).</a:t>
            </a:r>
          </a:p>
        </p:txBody>
      </p:sp>
    </p:spTree>
    <p:extLst>
      <p:ext uri="{BB962C8B-B14F-4D97-AF65-F5344CB8AC3E}">
        <p14:creationId xmlns:p14="http://schemas.microsoft.com/office/powerpoint/2010/main" val="1564332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charRg st="11" end="340"/>
                                            </p:txEl>
                                          </p:spTgt>
                                        </p:tgtEl>
                                        <p:attrNameLst>
                                          <p:attrName>style.visibility</p:attrName>
                                        </p:attrNameLst>
                                      </p:cBhvr>
                                      <p:to>
                                        <p:strVal val="visible"/>
                                      </p:to>
                                    </p:set>
                                    <p:animEffect transition="in" filter="fade">
                                      <p:cBhvr>
                                        <p:cTn id="7" dur="500"/>
                                        <p:tgtEl>
                                          <p:spTgt spid="3">
                                            <p:txEl>
                                              <p:charRg st="11" end="34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charRg st="341" end="715"/>
                                            </p:txEl>
                                          </p:spTgt>
                                        </p:tgtEl>
                                        <p:attrNameLst>
                                          <p:attrName>style.visibility</p:attrName>
                                        </p:attrNameLst>
                                      </p:cBhvr>
                                      <p:to>
                                        <p:strVal val="visible"/>
                                      </p:to>
                                    </p:set>
                                    <p:animEffect transition="in" filter="fade">
                                      <p:cBhvr>
                                        <p:cTn id="12" dur="500"/>
                                        <p:tgtEl>
                                          <p:spTgt spid="3">
                                            <p:txEl>
                                              <p:charRg st="341" end="7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normAutofit/>
          </a:bodyPr>
          <a:lstStyle/>
          <a:p>
            <a:pPr algn="ctr"/>
            <a:r>
              <a:rPr lang="en-US" sz="6000" dirty="0">
                <a:latin typeface="Eras Bold ITC" panose="020B0907030504020204" pitchFamily="34" charset="0"/>
              </a:rPr>
              <a:t>Micah </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Theme:</a:t>
            </a:r>
          </a:p>
          <a:p>
            <a:pPr marL="0" indent="0">
              <a:buNone/>
            </a:pPr>
            <a:r>
              <a:rPr lang="en-US" sz="3600" dirty="0">
                <a:latin typeface="Eras Medium ITC" panose="020B0602030504020804" pitchFamily="34" charset="0"/>
              </a:rPr>
              <a:t>The theme of Micah is judgment and forgiveness. The Lord, the Judge who scatters his people for their sins, is also the Shepherd-King who in covenant faithfulness gathers, protects, and forgives them.</a:t>
            </a:r>
          </a:p>
        </p:txBody>
      </p:sp>
    </p:spTree>
    <p:extLst>
      <p:ext uri="{BB962C8B-B14F-4D97-AF65-F5344CB8AC3E}">
        <p14:creationId xmlns:p14="http://schemas.microsoft.com/office/powerpoint/2010/main" val="12505140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normAutofit/>
          </a:bodyPr>
          <a:lstStyle/>
          <a:p>
            <a:pPr algn="ctr"/>
            <a:r>
              <a:rPr lang="en-US" sz="6000" dirty="0">
                <a:latin typeface="Eras Bold ITC" panose="020B0907030504020204" pitchFamily="34" charset="0"/>
              </a:rPr>
              <a:t>Micah</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r>
              <a:rPr lang="en-US" sz="3600" dirty="0">
                <a:latin typeface="Eras Medium ITC" panose="020B0602030504020804" pitchFamily="34" charset="0"/>
              </a:rPr>
              <a:t>3:1-6</a:t>
            </a:r>
          </a:p>
          <a:p>
            <a:r>
              <a:rPr lang="en-US" sz="3600" dirty="0">
                <a:latin typeface="Eras Medium ITC" panose="020B0602030504020804" pitchFamily="34" charset="0"/>
              </a:rPr>
              <a:t> 4:1-3</a:t>
            </a:r>
          </a:p>
          <a:p>
            <a:r>
              <a:rPr lang="en-US" sz="3600" dirty="0">
                <a:latin typeface="Eras Medium ITC" panose="020B0602030504020804" pitchFamily="34" charset="0"/>
              </a:rPr>
              <a:t> 6:6-8</a:t>
            </a:r>
          </a:p>
          <a:p>
            <a:r>
              <a:rPr lang="en-US" sz="3600" dirty="0">
                <a:latin typeface="Eras Medium ITC" panose="020B0602030504020804" pitchFamily="34" charset="0"/>
              </a:rPr>
              <a:t> 7:5-10</a:t>
            </a:r>
          </a:p>
          <a:p>
            <a:endParaRPr lang="en-US" sz="3600" dirty="0">
              <a:latin typeface="Eras Medium ITC" panose="020B0602030504020804" pitchFamily="34" charset="0"/>
            </a:endParaRPr>
          </a:p>
        </p:txBody>
      </p:sp>
    </p:spTree>
    <p:extLst>
      <p:ext uri="{BB962C8B-B14F-4D97-AF65-F5344CB8AC3E}">
        <p14:creationId xmlns:p14="http://schemas.microsoft.com/office/powerpoint/2010/main" val="10976000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1000"/>
                                        <p:tgtEl>
                                          <p:spTgt spid="3">
                                            <p:txEl>
                                              <p:pRg st="4" end="4"/>
                                            </p:txEl>
                                          </p:spTgt>
                                        </p:tgtEl>
                                      </p:cBhvr>
                                    </p:animEffect>
                                    <p:anim calcmode="lin" valueType="num">
                                      <p:cBhvr>
                                        <p:cTn id="29"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6991</TotalTime>
  <Words>907</Words>
  <Application>Microsoft Office PowerPoint</Application>
  <PresentationFormat>On-screen Show (4:3)</PresentationFormat>
  <Paragraphs>65</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Calibri Light</vt:lpstr>
      <vt:lpstr>Eras Bold ITC</vt:lpstr>
      <vt:lpstr>Eras Demi ITC</vt:lpstr>
      <vt:lpstr>Eras Medium ITC</vt:lpstr>
      <vt:lpstr>Office Theme</vt:lpstr>
      <vt:lpstr>PowerPoint Presentation</vt:lpstr>
      <vt:lpstr>Jonah </vt:lpstr>
      <vt:lpstr>Jonah </vt:lpstr>
      <vt:lpstr>Jonah </vt:lpstr>
      <vt:lpstr>Jonah</vt:lpstr>
      <vt:lpstr>Micah  </vt:lpstr>
      <vt:lpstr>Micah  </vt:lpstr>
      <vt:lpstr>Micah </vt:lpstr>
      <vt:lpstr>Micah</vt:lpstr>
      <vt:lpstr>Nahum  </vt:lpstr>
      <vt:lpstr>Nahum </vt:lpstr>
      <vt:lpstr>Nahum </vt:lpstr>
      <vt:lpstr>Nahum</vt:lpstr>
      <vt:lpstr>Habakkuk  </vt:lpstr>
      <vt:lpstr>Habakkuk </vt:lpstr>
      <vt:lpstr>Habakkuk </vt:lpstr>
      <vt:lpstr>Habakkuk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 Blackmer</dc:creator>
  <cp:lastModifiedBy>Josh Blackmer</cp:lastModifiedBy>
  <cp:revision>138</cp:revision>
  <dcterms:created xsi:type="dcterms:W3CDTF">2018-05-31T15:29:11Z</dcterms:created>
  <dcterms:modified xsi:type="dcterms:W3CDTF">2018-10-07T12:40:04Z</dcterms:modified>
</cp:coreProperties>
</file>