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74" r:id="rId4"/>
    <p:sldId id="275" r:id="rId5"/>
    <p:sldId id="276" r:id="rId6"/>
    <p:sldId id="284" r:id="rId7"/>
    <p:sldId id="285" r:id="rId8"/>
    <p:sldId id="286" r:id="rId9"/>
    <p:sldId id="287" r:id="rId10"/>
    <p:sldId id="288" r:id="rId11"/>
    <p:sldId id="289" r:id="rId12"/>
    <p:sldId id="290" r:id="rId13"/>
    <p:sldId id="291" r:id="rId14"/>
    <p:sldId id="292"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0" autoAdjust="0"/>
    <p:restoredTop sz="86410"/>
  </p:normalViewPr>
  <p:slideViewPr>
    <p:cSldViewPr snapToGrid="0">
      <p:cViewPr varScale="1">
        <p:scale>
          <a:sx n="114" d="100"/>
          <a:sy n="114" d="100"/>
        </p:scale>
        <p:origin x="1122" y="11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10/03/18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873002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10/03/18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842118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10/03/18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4244747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10/03/18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1332886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0CC30AF-603D-4176-A5A1-A05D98E52F1C}" type="datetimeFigureOut">
              <a:rPr lang="en-US" smtClean="0"/>
              <a:t>10/03/18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2409867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0CC30AF-603D-4176-A5A1-A05D98E52F1C}" type="datetimeFigureOut">
              <a:rPr lang="en-US" smtClean="0"/>
              <a:t>10/03/18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1886714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0CC30AF-603D-4176-A5A1-A05D98E52F1C}" type="datetimeFigureOut">
              <a:rPr lang="en-US" smtClean="0"/>
              <a:t>10/03/18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2102531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0CC30AF-603D-4176-A5A1-A05D98E52F1C}" type="datetimeFigureOut">
              <a:rPr lang="en-US" smtClean="0"/>
              <a:t>10/03/18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478400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CC30AF-603D-4176-A5A1-A05D98E52F1C}" type="datetimeFigureOut">
              <a:rPr lang="en-US" smtClean="0"/>
              <a:t>10/03/18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1025667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0CC30AF-603D-4176-A5A1-A05D98E52F1C}" type="datetimeFigureOut">
              <a:rPr lang="en-US" smtClean="0"/>
              <a:t>10/03/18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2211906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0CC30AF-603D-4176-A5A1-A05D98E52F1C}" type="datetimeFigureOut">
              <a:rPr lang="en-US" smtClean="0"/>
              <a:t>10/03/18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14577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CC30AF-603D-4176-A5A1-A05D98E52F1C}" type="datetimeFigureOut">
              <a:rPr lang="en-US" smtClean="0"/>
              <a:t>10/03/18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790DD3-35F5-46FD-8119-82F2A013040E}" type="slidenum">
              <a:rPr lang="en-US" smtClean="0"/>
              <a:t>‹#›</a:t>
            </a:fld>
            <a:endParaRPr lang="en-US"/>
          </a:p>
        </p:txBody>
      </p:sp>
    </p:spTree>
    <p:extLst>
      <p:ext uri="{BB962C8B-B14F-4D97-AF65-F5344CB8AC3E}">
        <p14:creationId xmlns:p14="http://schemas.microsoft.com/office/powerpoint/2010/main" val="27794732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3851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Joel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Summary:</a:t>
            </a:r>
          </a:p>
          <a:p>
            <a:pPr marL="0" indent="0">
              <a:buNone/>
            </a:pPr>
            <a:r>
              <a:rPr lang="en-US" sz="3200" b="1" dirty="0">
                <a:latin typeface="Eras Medium ITC" panose="020B0602030504020804" pitchFamily="34" charset="0"/>
              </a:rPr>
              <a:t>The Prophet Joel is only known by this book.  Prophecy aimed at Judah.  Time of book may have been during Persian captivity.  No mention of kings, but refers to priests (2:17).  Also refers to the Greeks (3:6).</a:t>
            </a:r>
            <a:endParaRPr lang="en-US" sz="3200" dirty="0">
              <a:latin typeface="Eras Medium ITC" panose="020B0602030504020804" pitchFamily="34" charset="0"/>
            </a:endParaRPr>
          </a:p>
        </p:txBody>
      </p:sp>
    </p:spTree>
    <p:extLst>
      <p:ext uri="{BB962C8B-B14F-4D97-AF65-F5344CB8AC3E}">
        <p14:creationId xmlns:p14="http://schemas.microsoft.com/office/powerpoint/2010/main" val="2716885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Joel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Summary:</a:t>
            </a:r>
          </a:p>
          <a:p>
            <a:pPr marL="0" indent="0">
              <a:buNone/>
            </a:pPr>
            <a:r>
              <a:rPr lang="en-US" sz="3200" b="1" dirty="0">
                <a:latin typeface="Eras Medium ITC" panose="020B0602030504020804" pitchFamily="34" charset="0"/>
              </a:rPr>
              <a:t>Day of the Locust (1:2-12)</a:t>
            </a:r>
          </a:p>
          <a:p>
            <a:pPr marL="0" indent="0">
              <a:buNone/>
            </a:pPr>
            <a:r>
              <a:rPr lang="en-US" sz="3200" b="1" dirty="0">
                <a:latin typeface="Eras Medium ITC" panose="020B0602030504020804" pitchFamily="34" charset="0"/>
              </a:rPr>
              <a:t>Day of the Drought (1:13-20)</a:t>
            </a:r>
          </a:p>
          <a:p>
            <a:pPr marL="0" indent="0">
              <a:buNone/>
            </a:pPr>
            <a:r>
              <a:rPr lang="en-US" sz="3200" b="1" dirty="0">
                <a:latin typeface="Eras Medium ITC" panose="020B0602030504020804" pitchFamily="34" charset="0"/>
              </a:rPr>
              <a:t>Invasion of Judah (2:1-27)</a:t>
            </a:r>
          </a:p>
          <a:p>
            <a:pPr marL="0" indent="0">
              <a:buNone/>
            </a:pPr>
            <a:r>
              <a:rPr lang="en-US" sz="3200" b="1" dirty="0">
                <a:latin typeface="Eras Medium ITC" panose="020B0602030504020804" pitchFamily="34" charset="0"/>
              </a:rPr>
              <a:t>Prophecy of Christ (2:28-32) (Acts 2:16-21)</a:t>
            </a:r>
            <a:endParaRPr lang="en-US" sz="3200" dirty="0">
              <a:latin typeface="Eras Medium ITC" panose="020B0602030504020804" pitchFamily="34" charset="0"/>
            </a:endParaRPr>
          </a:p>
        </p:txBody>
      </p:sp>
    </p:spTree>
    <p:extLst>
      <p:ext uri="{BB962C8B-B14F-4D97-AF65-F5344CB8AC3E}">
        <p14:creationId xmlns:p14="http://schemas.microsoft.com/office/powerpoint/2010/main" val="349503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Amos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Summary:</a:t>
            </a:r>
          </a:p>
          <a:p>
            <a:pPr marL="0" indent="0">
              <a:buNone/>
            </a:pPr>
            <a:r>
              <a:rPr lang="en-US" sz="3200" b="1" dirty="0">
                <a:latin typeface="Eras Medium ITC" panose="020B0602030504020804" pitchFamily="34" charset="0"/>
              </a:rPr>
              <a:t>The Prophet Amos is only known by this book.  Prophecy aimed at Israel.  Time is set in 1:1.  Message to Israel is the coming doom to the northern kingdom.</a:t>
            </a:r>
            <a:endParaRPr lang="en-US" sz="3200" dirty="0">
              <a:latin typeface="Eras Medium ITC" panose="020B0602030504020804" pitchFamily="34" charset="0"/>
            </a:endParaRPr>
          </a:p>
        </p:txBody>
      </p:sp>
    </p:spTree>
    <p:extLst>
      <p:ext uri="{BB962C8B-B14F-4D97-AF65-F5344CB8AC3E}">
        <p14:creationId xmlns:p14="http://schemas.microsoft.com/office/powerpoint/2010/main" val="381696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Amos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Summary:</a:t>
            </a:r>
          </a:p>
          <a:p>
            <a:pPr marL="0" indent="0">
              <a:buNone/>
            </a:pPr>
            <a:r>
              <a:rPr lang="en-US" sz="3200" b="1" dirty="0">
                <a:latin typeface="Eras Medium ITC" panose="020B0602030504020804" pitchFamily="34" charset="0"/>
              </a:rPr>
              <a:t>1:1-2:16 – Eight prophecies</a:t>
            </a:r>
          </a:p>
          <a:p>
            <a:pPr marL="0" indent="0">
              <a:buNone/>
            </a:pPr>
            <a:endParaRPr lang="en-US" sz="3200" b="1" dirty="0">
              <a:latin typeface="Eras Medium ITC" panose="020B0602030504020804" pitchFamily="34" charset="0"/>
            </a:endParaRPr>
          </a:p>
          <a:p>
            <a:pPr marL="0" indent="0">
              <a:buNone/>
            </a:pPr>
            <a:r>
              <a:rPr lang="en-US" sz="3200" b="1" dirty="0">
                <a:latin typeface="Eras Medium ITC" panose="020B0602030504020804" pitchFamily="34" charset="0"/>
              </a:rPr>
              <a:t>3:1-6:14 – Three Sermons</a:t>
            </a:r>
          </a:p>
          <a:p>
            <a:pPr marL="0" indent="0">
              <a:buNone/>
            </a:pPr>
            <a:endParaRPr lang="en-US" sz="3200" b="1" dirty="0">
              <a:latin typeface="Eras Medium ITC" panose="020B0602030504020804" pitchFamily="34" charset="0"/>
            </a:endParaRPr>
          </a:p>
          <a:p>
            <a:pPr marL="0" indent="0">
              <a:buNone/>
            </a:pPr>
            <a:r>
              <a:rPr lang="en-US" sz="3200" b="1" dirty="0">
                <a:latin typeface="Eras Medium ITC" panose="020B0602030504020804" pitchFamily="34" charset="0"/>
              </a:rPr>
              <a:t>7:1-9:10 – Five visions</a:t>
            </a:r>
          </a:p>
          <a:p>
            <a:pPr marL="0" indent="0">
              <a:buNone/>
            </a:pPr>
            <a:endParaRPr lang="en-US" sz="3200" b="1" dirty="0">
              <a:latin typeface="Eras Medium ITC" panose="020B0602030504020804" pitchFamily="34" charset="0"/>
            </a:endParaRPr>
          </a:p>
          <a:p>
            <a:pPr marL="0" indent="0">
              <a:buNone/>
            </a:pPr>
            <a:r>
              <a:rPr lang="en-US" sz="3200" b="1" dirty="0">
                <a:latin typeface="Eras Medium ITC" panose="020B0602030504020804" pitchFamily="34" charset="0"/>
              </a:rPr>
              <a:t>9:11-15 – Five promises</a:t>
            </a:r>
            <a:endParaRPr lang="en-US" sz="3200" dirty="0">
              <a:latin typeface="Eras Medium ITC" panose="020B0602030504020804" pitchFamily="34" charset="0"/>
            </a:endParaRPr>
          </a:p>
        </p:txBody>
      </p:sp>
    </p:spTree>
    <p:extLst>
      <p:ext uri="{BB962C8B-B14F-4D97-AF65-F5344CB8AC3E}">
        <p14:creationId xmlns:p14="http://schemas.microsoft.com/office/powerpoint/2010/main" val="2839127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Obadiah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Summary:</a:t>
            </a:r>
          </a:p>
          <a:p>
            <a:pPr marL="0" indent="0">
              <a:buNone/>
            </a:pPr>
            <a:r>
              <a:rPr lang="en-US" sz="3200" b="1" dirty="0">
                <a:latin typeface="Eras Medium ITC" panose="020B0602030504020804" pitchFamily="34" charset="0"/>
              </a:rPr>
              <a:t>Shortest book in the Old Testament (21v)</a:t>
            </a:r>
          </a:p>
          <a:p>
            <a:pPr marL="0" indent="0">
              <a:buNone/>
            </a:pPr>
            <a:r>
              <a:rPr lang="en-US" sz="3200" b="1" dirty="0">
                <a:latin typeface="Eras Medium ITC" panose="020B0602030504020804" pitchFamily="34" charset="0"/>
              </a:rPr>
              <a:t>Book of Judgement on Edom (descendants of Esau)</a:t>
            </a:r>
          </a:p>
          <a:p>
            <a:pPr marL="0" indent="0">
              <a:buNone/>
            </a:pPr>
            <a:r>
              <a:rPr lang="en-US" sz="3200" b="1" dirty="0">
                <a:latin typeface="Eras Medium ITC" panose="020B0602030504020804" pitchFamily="34" charset="0"/>
              </a:rPr>
              <a:t>Time is difficult to be exact</a:t>
            </a:r>
            <a:endParaRPr lang="en-US" sz="3200" dirty="0">
              <a:latin typeface="Eras Medium ITC" panose="020B0602030504020804" pitchFamily="34" charset="0"/>
            </a:endParaRPr>
          </a:p>
        </p:txBody>
      </p:sp>
    </p:spTree>
    <p:extLst>
      <p:ext uri="{BB962C8B-B14F-4D97-AF65-F5344CB8AC3E}">
        <p14:creationId xmlns:p14="http://schemas.microsoft.com/office/powerpoint/2010/main" val="3318847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normAutofit fontScale="90000"/>
          </a:bodyPr>
          <a:lstStyle/>
          <a:p>
            <a:pPr algn="ctr"/>
            <a:r>
              <a:rPr lang="en-US" dirty="0">
                <a:latin typeface="Eras Bold ITC" panose="020B0907030504020204" pitchFamily="34" charset="0"/>
              </a:rPr>
              <a:t>Books of Prophecy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Prophetic books: </a:t>
            </a:r>
            <a:endParaRPr lang="en-US" sz="3600" dirty="0">
              <a:latin typeface="Eras Medium ITC" panose="020B0602030504020804" pitchFamily="34" charset="0"/>
            </a:endParaRPr>
          </a:p>
          <a:p>
            <a:pPr>
              <a:buFont typeface="Wingdings" panose="05000000000000000000" pitchFamily="2" charset="2"/>
              <a:buChar char="Ø"/>
            </a:pPr>
            <a:r>
              <a:rPr lang="en-US" sz="3600" dirty="0">
                <a:latin typeface="Eras Medium ITC" panose="020B0602030504020804" pitchFamily="34" charset="0"/>
              </a:rPr>
              <a:t>Covers a period of about 400 years</a:t>
            </a:r>
          </a:p>
          <a:p>
            <a:pPr>
              <a:buFont typeface="Wingdings" panose="05000000000000000000" pitchFamily="2" charset="2"/>
              <a:buChar char="Ø"/>
            </a:pPr>
            <a:endParaRPr lang="en-US" sz="3600" dirty="0">
              <a:latin typeface="Eras Medium ITC" panose="020B0602030504020804" pitchFamily="34" charset="0"/>
            </a:endParaRPr>
          </a:p>
          <a:p>
            <a:pPr>
              <a:buFont typeface="Wingdings" panose="05000000000000000000" pitchFamily="2" charset="2"/>
              <a:buChar char="Ø"/>
            </a:pPr>
            <a:r>
              <a:rPr lang="en-US" sz="3600" dirty="0">
                <a:latin typeface="Eras Medium ITC" panose="020B0602030504020804" pitchFamily="34" charset="0"/>
              </a:rPr>
              <a:t>There are 17 books and 16 writers.</a:t>
            </a:r>
          </a:p>
          <a:p>
            <a:pPr>
              <a:buFont typeface="Wingdings" panose="05000000000000000000" pitchFamily="2" charset="2"/>
              <a:buChar char="Ø"/>
            </a:pPr>
            <a:endParaRPr lang="en-US" sz="3600" dirty="0">
              <a:latin typeface="Eras Medium ITC" panose="020B0602030504020804" pitchFamily="34" charset="0"/>
            </a:endParaRPr>
          </a:p>
          <a:p>
            <a:pPr>
              <a:buFont typeface="Wingdings" panose="05000000000000000000" pitchFamily="2" charset="2"/>
              <a:buChar char="Ø"/>
            </a:pPr>
            <a:r>
              <a:rPr lang="en-US" sz="3600" dirty="0">
                <a:latin typeface="Eras Medium ITC" panose="020B0602030504020804" pitchFamily="34" charset="0"/>
              </a:rPr>
              <a:t>They compliment the historical books with their information.   </a:t>
            </a:r>
          </a:p>
          <a:p>
            <a:pPr marL="0" indent="0">
              <a:buNone/>
            </a:pPr>
            <a:endParaRPr lang="en-US" sz="3600" dirty="0">
              <a:latin typeface="Eras Medium ITC" panose="020B0602030504020804" pitchFamily="34" charset="0"/>
            </a:endParaRPr>
          </a:p>
          <a:p>
            <a:pPr marL="0" indent="0">
              <a:buNone/>
            </a:pPr>
            <a:endParaRPr lang="en-US" sz="3200" dirty="0">
              <a:latin typeface="Eras Demi ITC" panose="020B0805030504020804" pitchFamily="34" charset="0"/>
            </a:endParaRPr>
          </a:p>
        </p:txBody>
      </p:sp>
    </p:spTree>
    <p:extLst>
      <p:ext uri="{BB962C8B-B14F-4D97-AF65-F5344CB8AC3E}">
        <p14:creationId xmlns:p14="http://schemas.microsoft.com/office/powerpoint/2010/main" val="1029366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normAutofit fontScale="90000"/>
          </a:bodyPr>
          <a:lstStyle/>
          <a:p>
            <a:pPr algn="ctr"/>
            <a:r>
              <a:rPr lang="en-US" dirty="0">
                <a:latin typeface="Eras Bold ITC" panose="020B0907030504020204" pitchFamily="34" charset="0"/>
              </a:rPr>
              <a:t>Books of Prophecy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fontScale="92500"/>
          </a:bodyPr>
          <a:lstStyle/>
          <a:p>
            <a:pPr marL="0" indent="0">
              <a:buNone/>
            </a:pPr>
            <a:r>
              <a:rPr lang="en-US" sz="3600" dirty="0">
                <a:latin typeface="Eras Demi ITC" panose="020B0805030504020804" pitchFamily="34" charset="0"/>
              </a:rPr>
              <a:t>Main Theme of Prophetic books: </a:t>
            </a:r>
            <a:endParaRPr lang="en-US" sz="3600" dirty="0">
              <a:latin typeface="Eras Medium ITC" panose="020B0602030504020804" pitchFamily="34" charset="0"/>
            </a:endParaRPr>
          </a:p>
          <a:p>
            <a:pPr>
              <a:buFont typeface="Wingdings" panose="05000000000000000000" pitchFamily="2" charset="2"/>
              <a:buChar char="Ø"/>
            </a:pPr>
            <a:r>
              <a:rPr lang="en-US" sz="3600" dirty="0">
                <a:latin typeface="Eras Medium ITC" panose="020B0602030504020804" pitchFamily="34" charset="0"/>
              </a:rPr>
              <a:t>The justice, sovereignty and mercy of God.</a:t>
            </a:r>
          </a:p>
          <a:p>
            <a:pPr>
              <a:buFont typeface="Wingdings" panose="05000000000000000000" pitchFamily="2" charset="2"/>
              <a:buChar char="Ø"/>
            </a:pPr>
            <a:r>
              <a:rPr lang="en-US" sz="3600" dirty="0">
                <a:latin typeface="Eras Medium ITC" panose="020B0602030504020804" pitchFamily="34" charset="0"/>
              </a:rPr>
              <a:t>Relevant message;</a:t>
            </a:r>
          </a:p>
          <a:p>
            <a:pPr marL="457200" lvl="1" indent="0">
              <a:buNone/>
            </a:pPr>
            <a:r>
              <a:rPr lang="en-US" sz="3200" dirty="0">
                <a:latin typeface="Eras Medium ITC" panose="020B0602030504020804" pitchFamily="34" charset="0"/>
              </a:rPr>
              <a:t>To the people in their day (Jerimiah 1:9-10)</a:t>
            </a:r>
          </a:p>
          <a:p>
            <a:pPr marL="457200" lvl="1" indent="0">
              <a:buNone/>
            </a:pPr>
            <a:r>
              <a:rPr lang="en-US" sz="3200" dirty="0">
                <a:latin typeface="Eras Medium ITC" panose="020B0602030504020804" pitchFamily="34" charset="0"/>
              </a:rPr>
              <a:t>For our learning (Romans 15:4)</a:t>
            </a:r>
          </a:p>
          <a:p>
            <a:pPr>
              <a:buFont typeface="Wingdings" panose="05000000000000000000" pitchFamily="2" charset="2"/>
              <a:buChar char="Ø"/>
            </a:pPr>
            <a:r>
              <a:rPr lang="en-US" sz="3600" dirty="0">
                <a:latin typeface="Eras Medium ITC" panose="020B0602030504020804" pitchFamily="34" charset="0"/>
              </a:rPr>
              <a:t>Main message; Christ. </a:t>
            </a:r>
          </a:p>
          <a:p>
            <a:pPr marL="0" indent="0">
              <a:buNone/>
            </a:pPr>
            <a:r>
              <a:rPr lang="en-US" sz="3600" dirty="0">
                <a:latin typeface="Eras Medium ITC" panose="020B0602030504020804" pitchFamily="34" charset="0"/>
              </a:rPr>
              <a:t>"Of Him all the prophets bear witness that through His name everyone who believes in Him receives forgiveness of sins."(Acts 10:43)</a:t>
            </a:r>
          </a:p>
          <a:p>
            <a:pPr marL="0" indent="0">
              <a:buNone/>
            </a:pPr>
            <a:endParaRPr lang="en-US" sz="3600" dirty="0">
              <a:latin typeface="Eras Medium ITC" panose="020B0602030504020804" pitchFamily="34" charset="0"/>
            </a:endParaRPr>
          </a:p>
          <a:p>
            <a:pPr marL="0" indent="0">
              <a:buNone/>
            </a:pPr>
            <a:endParaRPr lang="en-US" sz="3200" dirty="0">
              <a:latin typeface="Eras Demi ITC" panose="020B0805030504020804" pitchFamily="34" charset="0"/>
            </a:endParaRPr>
          </a:p>
        </p:txBody>
      </p:sp>
    </p:spTree>
    <p:extLst>
      <p:ext uri="{BB962C8B-B14F-4D97-AF65-F5344CB8AC3E}">
        <p14:creationId xmlns:p14="http://schemas.microsoft.com/office/powerpoint/2010/main" val="1868721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normAutofit fontScale="90000"/>
          </a:bodyPr>
          <a:lstStyle/>
          <a:p>
            <a:pPr algn="ctr"/>
            <a:r>
              <a:rPr lang="en-US" dirty="0">
                <a:latin typeface="Eras Bold ITC" panose="020B0907030504020204" pitchFamily="34" charset="0"/>
              </a:rPr>
              <a:t>Books of Prophecy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Being a Prophet: </a:t>
            </a:r>
            <a:endParaRPr lang="en-US" sz="3600" dirty="0">
              <a:latin typeface="Eras Medium ITC" panose="020B0602030504020804" pitchFamily="34" charset="0"/>
            </a:endParaRPr>
          </a:p>
          <a:p>
            <a:pPr>
              <a:buFont typeface="Wingdings" panose="05000000000000000000" pitchFamily="2" charset="2"/>
              <a:buChar char="Ø"/>
            </a:pPr>
            <a:r>
              <a:rPr lang="en-US" sz="3600" dirty="0">
                <a:latin typeface="Eras Medium ITC" panose="020B0602030504020804" pitchFamily="34" charset="0"/>
              </a:rPr>
              <a:t>Primarily they were God’s spokesman</a:t>
            </a:r>
          </a:p>
          <a:p>
            <a:pPr>
              <a:buFont typeface="Wingdings" panose="05000000000000000000" pitchFamily="2" charset="2"/>
              <a:buChar char="Ø"/>
            </a:pPr>
            <a:r>
              <a:rPr lang="en-US" sz="3600" dirty="0">
                <a:latin typeface="Eras Medium ITC" panose="020B0602030504020804" pitchFamily="34" charset="0"/>
              </a:rPr>
              <a:t>They were called for a special purpose</a:t>
            </a:r>
          </a:p>
          <a:p>
            <a:pPr>
              <a:buFont typeface="Wingdings" panose="05000000000000000000" pitchFamily="2" charset="2"/>
              <a:buChar char="Ø"/>
            </a:pPr>
            <a:r>
              <a:rPr lang="en-US" sz="3600" dirty="0">
                <a:latin typeface="Eras Medium ITC" panose="020B0602030504020804" pitchFamily="34" charset="0"/>
              </a:rPr>
              <a:t>They were inspired (2 Peter 1:21)</a:t>
            </a:r>
          </a:p>
          <a:p>
            <a:pPr>
              <a:buFont typeface="Wingdings" panose="05000000000000000000" pitchFamily="2" charset="2"/>
              <a:buChar char="Ø"/>
            </a:pPr>
            <a:r>
              <a:rPr lang="en-US" sz="3600" dirty="0">
                <a:latin typeface="Eras Medium ITC" panose="020B0602030504020804" pitchFamily="34" charset="0"/>
              </a:rPr>
              <a:t>They were reformers (Ezekiel 22:26)</a:t>
            </a:r>
          </a:p>
          <a:p>
            <a:pPr>
              <a:buFont typeface="Wingdings" panose="05000000000000000000" pitchFamily="2" charset="2"/>
              <a:buChar char="Ø"/>
            </a:pPr>
            <a:r>
              <a:rPr lang="en-US" sz="3600" dirty="0">
                <a:latin typeface="Eras Medium ITC" panose="020B0602030504020804" pitchFamily="34" charset="0"/>
              </a:rPr>
              <a:t>Proof of their message (Deut. 18:20-22)</a:t>
            </a:r>
          </a:p>
          <a:p>
            <a:pPr marL="0" indent="0">
              <a:buNone/>
            </a:pPr>
            <a:endParaRPr lang="en-US" sz="3600" dirty="0">
              <a:latin typeface="Eras Medium ITC" panose="020B0602030504020804" pitchFamily="34" charset="0"/>
            </a:endParaRPr>
          </a:p>
          <a:p>
            <a:pPr marL="0" indent="0">
              <a:buNone/>
            </a:pPr>
            <a:endParaRPr lang="en-US" sz="3200" dirty="0">
              <a:latin typeface="Eras Demi ITC" panose="020B0805030504020804" pitchFamily="34" charset="0"/>
            </a:endParaRPr>
          </a:p>
        </p:txBody>
      </p:sp>
    </p:spTree>
    <p:extLst>
      <p:ext uri="{BB962C8B-B14F-4D97-AF65-F5344CB8AC3E}">
        <p14:creationId xmlns:p14="http://schemas.microsoft.com/office/powerpoint/2010/main" val="949427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normAutofit fontScale="90000"/>
          </a:bodyPr>
          <a:lstStyle/>
          <a:p>
            <a:pPr algn="ctr"/>
            <a:r>
              <a:rPr lang="en-US" dirty="0">
                <a:latin typeface="Eras Bold ITC" panose="020B0907030504020204" pitchFamily="34" charset="0"/>
              </a:rPr>
              <a:t>Books of Prophecy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lnSpcReduction="10000"/>
          </a:bodyPr>
          <a:lstStyle/>
          <a:p>
            <a:pPr marL="0" indent="0">
              <a:buNone/>
            </a:pPr>
            <a:r>
              <a:rPr lang="en-US" sz="3600" dirty="0">
                <a:latin typeface="Eras Demi ITC" panose="020B0805030504020804" pitchFamily="34" charset="0"/>
              </a:rPr>
              <a:t>Who they addressed: </a:t>
            </a:r>
            <a:endParaRPr lang="en-US" sz="3600" dirty="0">
              <a:latin typeface="Eras Medium ITC" panose="020B0602030504020804" pitchFamily="34" charset="0"/>
            </a:endParaRPr>
          </a:p>
          <a:p>
            <a:pPr marL="742950" indent="-742950">
              <a:buAutoNum type="arabicParenR"/>
            </a:pPr>
            <a:r>
              <a:rPr lang="en-US" sz="3600" dirty="0">
                <a:latin typeface="Eras Medium ITC" panose="020B0602030504020804" pitchFamily="34" charset="0"/>
              </a:rPr>
              <a:t>Israel – Amos and Hosea</a:t>
            </a:r>
          </a:p>
          <a:p>
            <a:pPr marL="742950" indent="-742950">
              <a:buAutoNum type="arabicParenR"/>
            </a:pPr>
            <a:r>
              <a:rPr lang="en-US" sz="3600" dirty="0">
                <a:latin typeface="Eras Medium ITC" panose="020B0602030504020804" pitchFamily="34" charset="0"/>
              </a:rPr>
              <a:t>Nineveh – Jonah and Nahum</a:t>
            </a:r>
          </a:p>
          <a:p>
            <a:pPr marL="742950" indent="-742950">
              <a:buAutoNum type="arabicParenR"/>
            </a:pPr>
            <a:r>
              <a:rPr lang="en-US" sz="3600" dirty="0">
                <a:latin typeface="Eras Medium ITC" panose="020B0602030504020804" pitchFamily="34" charset="0"/>
              </a:rPr>
              <a:t>Babylon – Daniel</a:t>
            </a:r>
          </a:p>
          <a:p>
            <a:pPr marL="742950" indent="-742950">
              <a:buAutoNum type="arabicParenR"/>
            </a:pPr>
            <a:r>
              <a:rPr lang="en-US" sz="3600" dirty="0">
                <a:latin typeface="Eras Medium ITC" panose="020B0602030504020804" pitchFamily="34" charset="0"/>
              </a:rPr>
              <a:t>Captives in Babylon – Ezekiel</a:t>
            </a:r>
          </a:p>
          <a:p>
            <a:pPr marL="742950" indent="-742950">
              <a:buAutoNum type="arabicParenR"/>
            </a:pPr>
            <a:r>
              <a:rPr lang="en-US" sz="3600" dirty="0">
                <a:latin typeface="Eras Medium ITC" panose="020B0602030504020804" pitchFamily="34" charset="0"/>
              </a:rPr>
              <a:t>Edom – Obadiah</a:t>
            </a:r>
          </a:p>
          <a:p>
            <a:pPr marL="742950" indent="-742950">
              <a:buAutoNum type="arabicParenR"/>
            </a:pPr>
            <a:r>
              <a:rPr lang="en-US" sz="3600" dirty="0">
                <a:latin typeface="Eras Medium ITC" panose="020B0602030504020804" pitchFamily="34" charset="0"/>
              </a:rPr>
              <a:t>Judah – Joel, Isaiah, Micah, Jeremiah, Habakkuk, Zephaniah, Haggai, Zechariah, </a:t>
            </a:r>
            <a:r>
              <a:rPr lang="en-US" sz="3600" dirty="0" err="1">
                <a:latin typeface="Eras Medium ITC" panose="020B0602030504020804" pitchFamily="34" charset="0"/>
              </a:rPr>
              <a:t>Malachai</a:t>
            </a:r>
            <a:endParaRPr lang="en-US" sz="3600" dirty="0">
              <a:latin typeface="Eras Medium ITC" panose="020B0602030504020804" pitchFamily="34" charset="0"/>
            </a:endParaRPr>
          </a:p>
          <a:p>
            <a:pPr marL="0" indent="0">
              <a:buNone/>
            </a:pPr>
            <a:endParaRPr lang="en-US" sz="3600" dirty="0">
              <a:latin typeface="Eras Medium ITC" panose="020B0602030504020804" pitchFamily="34" charset="0"/>
            </a:endParaRPr>
          </a:p>
          <a:p>
            <a:pPr marL="0" indent="0">
              <a:buNone/>
            </a:pPr>
            <a:endParaRPr lang="en-US" sz="3200" dirty="0">
              <a:latin typeface="Eras Demi ITC" panose="020B0805030504020804" pitchFamily="34" charset="0"/>
            </a:endParaRPr>
          </a:p>
        </p:txBody>
      </p:sp>
    </p:spTree>
    <p:extLst>
      <p:ext uri="{BB962C8B-B14F-4D97-AF65-F5344CB8AC3E}">
        <p14:creationId xmlns:p14="http://schemas.microsoft.com/office/powerpoint/2010/main" val="2918659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Daniel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fontScale="85000" lnSpcReduction="20000"/>
          </a:bodyPr>
          <a:lstStyle/>
          <a:p>
            <a:pPr marL="0" indent="0">
              <a:buNone/>
            </a:pPr>
            <a:r>
              <a:rPr lang="en-US" sz="3600" dirty="0">
                <a:latin typeface="Eras Demi ITC" panose="020B0805030504020804" pitchFamily="34" charset="0"/>
              </a:rPr>
              <a:t>Summary:</a:t>
            </a:r>
          </a:p>
          <a:p>
            <a:pPr marL="0" indent="0">
              <a:buNone/>
            </a:pPr>
            <a:r>
              <a:rPr lang="en-US" sz="3200" b="1" dirty="0">
                <a:latin typeface="Eras Medium ITC" panose="020B0602030504020804" pitchFamily="34" charset="0"/>
              </a:rPr>
              <a:t>In chapters 1-6</a:t>
            </a:r>
            <a:r>
              <a:rPr lang="en-US" sz="3200" dirty="0">
                <a:latin typeface="Eras Medium ITC" panose="020B0602030504020804" pitchFamily="34" charset="0"/>
              </a:rPr>
              <a:t>, Daniel writes about his own life in captivity. He was selected to work for the Babylonian King Nebuchadnezzar. Daniel (or his Babylonian name Belteshazzar), and his friends bold integrity to stand for Godliness instead of culture. They rejecting the king’s food, prayed when it was illegal to do so, and refused to bow to the king’s idol, for which they were thrown into a scorching furnace. Daniel interpreted the king’s dreams twice then was promoted as chief over all the wise men in Babylon. Yet, through all the great things that Daniel did He claimed it was God that did it through him and he gave all the glory to God, “</a:t>
            </a:r>
            <a:r>
              <a:rPr lang="en-US" sz="3200" i="1" dirty="0">
                <a:latin typeface="Eras Medium ITC" panose="020B0602030504020804" pitchFamily="34" charset="0"/>
              </a:rPr>
              <a:t>It is He who reveals the profound and hidden things; He knows what is in the darkness, and the light dwells with Him</a:t>
            </a:r>
            <a:r>
              <a:rPr lang="en-US" sz="3200" dirty="0">
                <a:latin typeface="Eras Medium ITC" panose="020B0602030504020804" pitchFamily="34" charset="0"/>
              </a:rPr>
              <a:t>” (2:22).</a:t>
            </a:r>
          </a:p>
        </p:txBody>
      </p:sp>
    </p:spTree>
    <p:extLst>
      <p:ext uri="{BB962C8B-B14F-4D97-AF65-F5344CB8AC3E}">
        <p14:creationId xmlns:p14="http://schemas.microsoft.com/office/powerpoint/2010/main" val="1250514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Daniel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lnSpcReduction="10000"/>
          </a:bodyPr>
          <a:lstStyle/>
          <a:p>
            <a:pPr marL="0" indent="0">
              <a:buNone/>
            </a:pPr>
            <a:r>
              <a:rPr lang="en-US" sz="3600" dirty="0">
                <a:latin typeface="Eras Demi ITC" panose="020B0805030504020804" pitchFamily="34" charset="0"/>
              </a:rPr>
              <a:t>Summary:</a:t>
            </a:r>
          </a:p>
          <a:p>
            <a:pPr marL="0" indent="0">
              <a:buNone/>
            </a:pPr>
            <a:r>
              <a:rPr lang="en-US" sz="3200" b="1" dirty="0">
                <a:latin typeface="Eras Medium ITC" panose="020B0602030504020804" pitchFamily="34" charset="0"/>
              </a:rPr>
              <a:t>Chapters 7-12 </a:t>
            </a:r>
            <a:r>
              <a:rPr lang="en-US" sz="3200" dirty="0">
                <a:latin typeface="Eras Medium ITC" panose="020B0602030504020804" pitchFamily="34" charset="0"/>
              </a:rPr>
              <a:t>contain the visions that Daniel received from God and the events that are involved in his prophetic ministry. A portion of these includes the results of the earthly kingdoms that he lived in. They also mention the coming Messiah and the kingdom to come. “</a:t>
            </a:r>
            <a:r>
              <a:rPr lang="en-US" sz="3200" i="1" dirty="0">
                <a:latin typeface="Eras Medium ITC" panose="020B0602030504020804" pitchFamily="34" charset="0"/>
              </a:rPr>
              <a:t>As for me, I heard but could not understand; so I said, “My lord, what will be the outcome of these events?” He said, “Go your way, Daniel, for these words are concealed and sealed up until the end time</a:t>
            </a:r>
            <a:r>
              <a:rPr lang="en-US" sz="3200" dirty="0">
                <a:latin typeface="Eras Medium ITC" panose="020B0602030504020804" pitchFamily="34" charset="0"/>
              </a:rPr>
              <a:t>” (12:8-9). </a:t>
            </a:r>
          </a:p>
        </p:txBody>
      </p:sp>
    </p:spTree>
    <p:extLst>
      <p:ext uri="{BB962C8B-B14F-4D97-AF65-F5344CB8AC3E}">
        <p14:creationId xmlns:p14="http://schemas.microsoft.com/office/powerpoint/2010/main" val="1287489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Hosea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Summary:</a:t>
            </a:r>
          </a:p>
          <a:p>
            <a:pPr marL="0" indent="0">
              <a:buNone/>
            </a:pPr>
            <a:r>
              <a:rPr lang="en-US" sz="3200" b="1" dirty="0">
                <a:latin typeface="Eras Medium ITC" panose="020B0602030504020804" pitchFamily="34" charset="0"/>
              </a:rPr>
              <a:t>Chapters 1-3: The Adulterous Wife and Faithful Husband.</a:t>
            </a:r>
          </a:p>
          <a:p>
            <a:pPr marL="0" indent="0">
              <a:buNone/>
            </a:pPr>
            <a:r>
              <a:rPr lang="en-US" b="1" dirty="0">
                <a:latin typeface="Eras Medium ITC" panose="020B0602030504020804" pitchFamily="34" charset="0"/>
              </a:rPr>
              <a:t>1:3 – Gomer  - The Unfaithful Bride</a:t>
            </a:r>
          </a:p>
          <a:p>
            <a:pPr marL="0" indent="0">
              <a:buNone/>
            </a:pPr>
            <a:r>
              <a:rPr lang="en-US" sz="3200" b="1" dirty="0">
                <a:latin typeface="Eras Medium ITC" panose="020B0602030504020804" pitchFamily="34" charset="0"/>
              </a:rPr>
              <a:t>1:4 – Jezreel – God Scatters</a:t>
            </a:r>
          </a:p>
          <a:p>
            <a:pPr marL="0" indent="0">
              <a:buNone/>
            </a:pPr>
            <a:r>
              <a:rPr lang="en-US" sz="3200" b="1" dirty="0">
                <a:latin typeface="Eras Medium ITC" panose="020B0602030504020804" pitchFamily="34" charset="0"/>
              </a:rPr>
              <a:t>1:6 – Lo-</a:t>
            </a:r>
            <a:r>
              <a:rPr lang="en-US" sz="3200" b="1" dirty="0" err="1">
                <a:latin typeface="Eras Medium ITC" panose="020B0602030504020804" pitchFamily="34" charset="0"/>
              </a:rPr>
              <a:t>Ruhamah</a:t>
            </a:r>
            <a:r>
              <a:rPr lang="en-US" sz="3200" b="1" dirty="0">
                <a:latin typeface="Eras Medium ITC" panose="020B0602030504020804" pitchFamily="34" charset="0"/>
              </a:rPr>
              <a:t> – Unpitied</a:t>
            </a:r>
          </a:p>
          <a:p>
            <a:pPr marL="0" indent="0">
              <a:buNone/>
            </a:pPr>
            <a:r>
              <a:rPr lang="en-US" sz="3200" b="1" dirty="0">
                <a:latin typeface="Eras Medium ITC" panose="020B0602030504020804" pitchFamily="34" charset="0"/>
              </a:rPr>
              <a:t>1:9 – Lo-Ammi – Not My People</a:t>
            </a:r>
          </a:p>
          <a:p>
            <a:pPr marL="0" indent="0">
              <a:buNone/>
            </a:pPr>
            <a:r>
              <a:rPr lang="en-US" sz="3200" b="1" dirty="0">
                <a:latin typeface="Eras Medium ITC" panose="020B0602030504020804" pitchFamily="34" charset="0"/>
              </a:rPr>
              <a:t>2:4-5 – Children of harlotry</a:t>
            </a:r>
          </a:p>
          <a:p>
            <a:pPr marL="0" indent="0">
              <a:buNone/>
            </a:pPr>
            <a:r>
              <a:rPr lang="en-US" sz="3200" b="1" dirty="0">
                <a:latin typeface="Eras Medium ITC" panose="020B0602030504020804" pitchFamily="34" charset="0"/>
              </a:rPr>
              <a:t>3 – Restoration of Wife and Children</a:t>
            </a:r>
            <a:r>
              <a:rPr lang="en-US" sz="3200" dirty="0">
                <a:latin typeface="Eras Medium ITC" panose="020B0602030504020804" pitchFamily="34" charset="0"/>
              </a:rPr>
              <a:t> </a:t>
            </a:r>
          </a:p>
        </p:txBody>
      </p:sp>
    </p:spTree>
    <p:extLst>
      <p:ext uri="{BB962C8B-B14F-4D97-AF65-F5344CB8AC3E}">
        <p14:creationId xmlns:p14="http://schemas.microsoft.com/office/powerpoint/2010/main" val="2819501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Hosea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Summary:</a:t>
            </a:r>
          </a:p>
          <a:p>
            <a:pPr marL="0" indent="0">
              <a:buNone/>
            </a:pPr>
            <a:r>
              <a:rPr lang="en-US" sz="3200" b="1" dirty="0">
                <a:latin typeface="Eras Medium ITC" panose="020B0602030504020804" pitchFamily="34" charset="0"/>
              </a:rPr>
              <a:t>Chapters 4-14: The Adulterous Israel and Faithful Lord.</a:t>
            </a:r>
          </a:p>
          <a:p>
            <a:pPr marL="0" indent="0">
              <a:buNone/>
            </a:pPr>
            <a:r>
              <a:rPr lang="en-US" b="1" dirty="0">
                <a:latin typeface="Eras Medium ITC" panose="020B0602030504020804" pitchFamily="34" charset="0"/>
              </a:rPr>
              <a:t>Unfaithful Ephraim-Israel (Northern Kingdom)</a:t>
            </a:r>
          </a:p>
          <a:p>
            <a:pPr marL="0" indent="0">
              <a:buNone/>
            </a:pPr>
            <a:r>
              <a:rPr lang="en-US" sz="3200" b="1" dirty="0">
                <a:latin typeface="Eras Medium ITC" panose="020B0602030504020804" pitchFamily="34" charset="0"/>
              </a:rPr>
              <a:t>11 – God’s love for Israel</a:t>
            </a:r>
          </a:p>
          <a:p>
            <a:pPr marL="0" indent="0">
              <a:buNone/>
            </a:pPr>
            <a:r>
              <a:rPr lang="en-US" sz="3200" b="1" dirty="0">
                <a:latin typeface="Eras Medium ITC" panose="020B0602030504020804" pitchFamily="34" charset="0"/>
              </a:rPr>
              <a:t>14 – God’s promise to restore Israel</a:t>
            </a:r>
            <a:endParaRPr lang="en-US" sz="3200" dirty="0">
              <a:latin typeface="Eras Medium ITC" panose="020B0602030504020804" pitchFamily="34" charset="0"/>
            </a:endParaRPr>
          </a:p>
        </p:txBody>
      </p:sp>
    </p:spTree>
    <p:extLst>
      <p:ext uri="{BB962C8B-B14F-4D97-AF65-F5344CB8AC3E}">
        <p14:creationId xmlns:p14="http://schemas.microsoft.com/office/powerpoint/2010/main" val="766490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4606</TotalTime>
  <Words>701</Words>
  <Application>Microsoft Office PowerPoint</Application>
  <PresentationFormat>On-screen Show (4:3)</PresentationFormat>
  <Paragraphs>77</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Calibri Light</vt:lpstr>
      <vt:lpstr>Eras Bold ITC</vt:lpstr>
      <vt:lpstr>Eras Demi ITC</vt:lpstr>
      <vt:lpstr>Eras Medium ITC</vt:lpstr>
      <vt:lpstr>Wingdings</vt:lpstr>
      <vt:lpstr>Office Theme</vt:lpstr>
      <vt:lpstr>PowerPoint Presentation</vt:lpstr>
      <vt:lpstr>Books of Prophecy </vt:lpstr>
      <vt:lpstr>Books of Prophecy </vt:lpstr>
      <vt:lpstr>Books of Prophecy </vt:lpstr>
      <vt:lpstr>Books of Prophecy </vt:lpstr>
      <vt:lpstr>Daniel </vt:lpstr>
      <vt:lpstr>Daniel </vt:lpstr>
      <vt:lpstr>Hosea </vt:lpstr>
      <vt:lpstr>Hosea </vt:lpstr>
      <vt:lpstr>Joel </vt:lpstr>
      <vt:lpstr>Joel </vt:lpstr>
      <vt:lpstr>Amos </vt:lpstr>
      <vt:lpstr>Amos </vt:lpstr>
      <vt:lpstr>Obadiah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 Blackmer</dc:creator>
  <cp:lastModifiedBy>WILLIAM T INGRAM JR</cp:lastModifiedBy>
  <cp:revision>131</cp:revision>
  <dcterms:created xsi:type="dcterms:W3CDTF">2018-05-31T15:29:11Z</dcterms:created>
  <dcterms:modified xsi:type="dcterms:W3CDTF">2018-10-03T14:58:35Z</dcterms:modified>
</cp:coreProperties>
</file>