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83" r:id="rId4"/>
    <p:sldId id="285" r:id="rId5"/>
    <p:sldId id="284" r:id="rId6"/>
    <p:sldId id="272" r:id="rId7"/>
    <p:sldId id="286" r:id="rId8"/>
    <p:sldId id="287" r:id="rId9"/>
    <p:sldId id="281" r:id="rId10"/>
    <p:sldId id="28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82" d="100"/>
          <a:sy n="82" d="100"/>
        </p:scale>
        <p:origin x="108" y="5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9/2/2018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9/2/2018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9/2/2018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9/2/2018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Lamentations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1:16-19</a:t>
            </a:r>
            <a:endParaRPr lang="en-US" sz="3200" dirty="0">
              <a:latin typeface="Eras Demi ITC" panose="020B0805030504020804" pitchFamily="34" charset="0"/>
            </a:endParaRPr>
          </a:p>
          <a:p>
            <a:r>
              <a:rPr lang="en-US" sz="3600" dirty="0">
                <a:latin typeface="Eras Medium ITC" panose="020B0602030504020804" pitchFamily="34" charset="0"/>
              </a:rPr>
              <a:t>2:5-7</a:t>
            </a:r>
          </a:p>
          <a:p>
            <a:r>
              <a:rPr lang="en-US" sz="3600" dirty="0">
                <a:latin typeface="Eras Medium ITC" panose="020B0602030504020804" pitchFamily="34" charset="0"/>
              </a:rPr>
              <a:t>2:17</a:t>
            </a:r>
          </a:p>
          <a:p>
            <a:r>
              <a:rPr lang="en-US" sz="3600" dirty="0">
                <a:latin typeface="Eras Medium ITC" panose="020B0602030504020804" pitchFamily="34" charset="0"/>
              </a:rPr>
              <a:t>3:21-25</a:t>
            </a:r>
          </a:p>
          <a:p>
            <a:r>
              <a:rPr lang="en-US" sz="3600" dirty="0">
                <a:latin typeface="Eras Medium ITC" panose="020B0602030504020804" pitchFamily="34" charset="0"/>
              </a:rPr>
              <a:t>3:39-40</a:t>
            </a:r>
          </a:p>
          <a:p>
            <a:r>
              <a:rPr lang="en-US" sz="3600" dirty="0">
                <a:latin typeface="Eras Medium ITC" panose="020B0602030504020804" pitchFamily="34" charset="0"/>
              </a:rPr>
              <a:t>5:21</a:t>
            </a:r>
          </a:p>
        </p:txBody>
      </p:sp>
    </p:spTree>
    <p:extLst>
      <p:ext uri="{BB962C8B-B14F-4D97-AF65-F5344CB8AC3E}">
        <p14:creationId xmlns:p14="http://schemas.microsoft.com/office/powerpoint/2010/main" val="329593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To cry out to a backsliding Judah to amend her ways and return to God. </a:t>
            </a:r>
          </a:p>
          <a:p>
            <a:pPr marL="0" indent="0">
              <a:buNone/>
            </a:pPr>
            <a:r>
              <a:rPr lang="en-US" sz="3600" dirty="0">
                <a:latin typeface="Eras Medium ITC" panose="020B0602030504020804" pitchFamily="34" charset="0"/>
              </a:rPr>
              <a:t>“Then Jeremiah spoke to all the officials and to all the people, saying, ‘The LORD sent me to prophesy against this house and against this city all the words that you have heard. ‘Now therefore amend your ways and your deeds and obey the voice of the LORD your God; and the LORD will change His mind about the misfortune which He has pronounced against you.’” </a:t>
            </a:r>
          </a:p>
          <a:p>
            <a:pPr marL="0" indent="0" algn="r">
              <a:buNone/>
            </a:pPr>
            <a:r>
              <a:rPr lang="en-US" sz="3600" b="1" dirty="0">
                <a:latin typeface="Eras Medium ITC" panose="020B0602030504020804" pitchFamily="34" charset="0"/>
              </a:rPr>
              <a:t>26:12-13</a:t>
            </a:r>
          </a:p>
          <a:p>
            <a:pPr marL="0" indent="0">
              <a:buNone/>
            </a:pP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531130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Jeremiah calls for repentance but the people choose to rebel after the death of Josiah. There is no hope and the prophet declares the judgement of the Lord because of their apostacy. </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56793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Historical Setting: </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Jeremiah began prophesied in Judah through the reign of:</a:t>
            </a:r>
          </a:p>
          <a:p>
            <a:pPr marL="0" indent="0">
              <a:buNone/>
            </a:pPr>
            <a:r>
              <a:rPr lang="en-US" sz="3600" dirty="0">
                <a:latin typeface="Eras Medium ITC" panose="020B0602030504020804" pitchFamily="34" charset="0"/>
              </a:rPr>
              <a:t> 639-609 B.C. – Josiah</a:t>
            </a:r>
          </a:p>
          <a:p>
            <a:pPr marL="0" indent="0">
              <a:buNone/>
            </a:pPr>
            <a:r>
              <a:rPr lang="en-US" sz="3600" dirty="0">
                <a:latin typeface="Eras Medium ITC" panose="020B0602030504020804" pitchFamily="34" charset="0"/>
              </a:rPr>
              <a:t> 609 B.C. (3 months) – </a:t>
            </a:r>
            <a:r>
              <a:rPr lang="en-US" sz="3600" dirty="0" err="1">
                <a:latin typeface="Eras Medium ITC" panose="020B0602030504020804" pitchFamily="34" charset="0"/>
              </a:rPr>
              <a:t>Jehoahaz</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 609-597 B.C. – Jehoiakim</a:t>
            </a:r>
          </a:p>
          <a:p>
            <a:pPr marL="0" indent="0">
              <a:buNone/>
            </a:pPr>
            <a:r>
              <a:rPr lang="en-US" sz="3600" dirty="0">
                <a:latin typeface="Eras Medium ITC" panose="020B0602030504020804" pitchFamily="34" charset="0"/>
              </a:rPr>
              <a:t> 597 B.C. (3 months) – Jehoiachin</a:t>
            </a:r>
          </a:p>
          <a:p>
            <a:pPr marL="0" indent="0">
              <a:buNone/>
            </a:pPr>
            <a:r>
              <a:rPr lang="en-US" sz="3600" dirty="0">
                <a:latin typeface="Eras Medium ITC" panose="020B0602030504020804" pitchFamily="34" charset="0"/>
              </a:rPr>
              <a:t> 597-586 B.C. – Zedekiah</a:t>
            </a:r>
          </a:p>
          <a:p>
            <a:pPr marL="0" indent="0">
              <a:buNone/>
            </a:pPr>
            <a:r>
              <a:rPr lang="en-US" sz="3600" dirty="0">
                <a:latin typeface="Eras Medium ITC" panose="020B0602030504020804" pitchFamily="34" charset="0"/>
              </a:rPr>
              <a:t> 586 B.C. – the fall of Jerusalem</a:t>
            </a:r>
          </a:p>
          <a:p>
            <a:pPr marL="0" indent="0">
              <a:buNone/>
            </a:pPr>
            <a:r>
              <a:rPr lang="en-US" sz="3600" dirty="0">
                <a:latin typeface="Eras Medium ITC" panose="020B0602030504020804" pitchFamily="34" charset="0"/>
              </a:rPr>
              <a:t> 586 (?) B.C. – the assassination of Gedaliah</a:t>
            </a: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8884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20000"/>
          </a:bodyPr>
          <a:lstStyle/>
          <a:p>
            <a:pPr marL="0" indent="0">
              <a:buNone/>
            </a:pPr>
            <a:r>
              <a:rPr lang="en-US" sz="3600" dirty="0">
                <a:latin typeface="Eras Demi ITC" panose="020B0805030504020804" pitchFamily="34" charset="0"/>
              </a:rPr>
              <a:t>Historical Setting: </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 626 B.C. – the call of Jeremiah</a:t>
            </a:r>
          </a:p>
          <a:p>
            <a:pPr marL="0" indent="0">
              <a:buNone/>
            </a:pPr>
            <a:r>
              <a:rPr lang="en-US" sz="3600" dirty="0">
                <a:latin typeface="Eras Medium ITC" panose="020B0602030504020804" pitchFamily="34" charset="0"/>
              </a:rPr>
              <a:t> 612 B.C. – the fall of Nineveh</a:t>
            </a:r>
          </a:p>
          <a:p>
            <a:pPr marL="0" indent="0">
              <a:buNone/>
            </a:pPr>
            <a:r>
              <a:rPr lang="en-US" sz="3600" dirty="0">
                <a:latin typeface="Eras Medium ITC" panose="020B0602030504020804" pitchFamily="34" charset="0"/>
              </a:rPr>
              <a:t> 609 B.C. – the death of Josiah at Megiddo</a:t>
            </a:r>
          </a:p>
          <a:p>
            <a:pPr marL="0" indent="0">
              <a:buNone/>
            </a:pPr>
            <a:r>
              <a:rPr lang="en-US" sz="3600" dirty="0">
                <a:latin typeface="Eras Medium ITC" panose="020B0602030504020804" pitchFamily="34" charset="0"/>
              </a:rPr>
              <a:t> 605 B.C. – the Battle of Carchemish and the fall of the Assyrian Empire</a:t>
            </a:r>
          </a:p>
          <a:p>
            <a:pPr marL="0" indent="0">
              <a:buNone/>
            </a:pPr>
            <a:r>
              <a:rPr lang="en-US" sz="3600" dirty="0">
                <a:latin typeface="Eras Medium ITC" panose="020B0602030504020804" pitchFamily="34" charset="0"/>
              </a:rPr>
              <a:t> 605 B.C. – the first siege of Jerusalem by Nebuchadnezzar (Daniel exiled to Babylon)</a:t>
            </a:r>
          </a:p>
          <a:p>
            <a:pPr marL="0" indent="0">
              <a:buNone/>
            </a:pPr>
            <a:r>
              <a:rPr lang="en-US" sz="3600" dirty="0">
                <a:latin typeface="Eras Medium ITC" panose="020B0602030504020804" pitchFamily="34" charset="0"/>
              </a:rPr>
              <a:t> 597 B.C. – the second siege of Jerusalem</a:t>
            </a:r>
          </a:p>
          <a:p>
            <a:pPr marL="0" indent="0">
              <a:buNone/>
            </a:pPr>
            <a:r>
              <a:rPr lang="en-US" sz="3600" dirty="0">
                <a:latin typeface="Eras Medium ITC" panose="020B0602030504020804" pitchFamily="34" charset="0"/>
              </a:rPr>
              <a:t> 588-586 B.C. – the final siege of Jerusalem, beginning the Babylonian captivity</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421989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p>
          <a:p>
            <a:pPr marL="742950" indent="-742950">
              <a:buAutoNum type="arabicParenR"/>
            </a:pPr>
            <a:r>
              <a:rPr lang="en-US" sz="3600" dirty="0">
                <a:latin typeface="Eras Medium ITC" panose="020B0602030504020804" pitchFamily="34" charset="0"/>
              </a:rPr>
              <a:t>God’s call of Jeremiah 1:4-10</a:t>
            </a:r>
          </a:p>
          <a:p>
            <a:pPr marL="742950" indent="-742950">
              <a:buAutoNum type="arabicParenR"/>
            </a:pPr>
            <a:r>
              <a:rPr lang="en-US" sz="3600" dirty="0">
                <a:latin typeface="Eras Medium ITC" panose="020B0602030504020804" pitchFamily="34" charset="0"/>
              </a:rPr>
              <a:t>Broken cisterns 2:11-13; 17:13</a:t>
            </a:r>
          </a:p>
          <a:p>
            <a:pPr marL="742950" indent="-742950">
              <a:buAutoNum type="arabicParenR"/>
            </a:pPr>
            <a:r>
              <a:rPr lang="en-US" sz="3600" dirty="0">
                <a:latin typeface="Eras Medium ITC" panose="020B0602030504020804" pitchFamily="34" charset="0"/>
              </a:rPr>
              <a:t>No peace 6:13-14</a:t>
            </a:r>
          </a:p>
          <a:p>
            <a:pPr marL="742950" indent="-742950">
              <a:buAutoNum type="arabicParenR"/>
            </a:pPr>
            <a:r>
              <a:rPr lang="en-US" sz="3600" dirty="0">
                <a:latin typeface="Eras Medium ITC" panose="020B0602030504020804" pitchFamily="34" charset="0"/>
              </a:rPr>
              <a:t>Neither could they blush 6:15; 8:12</a:t>
            </a:r>
          </a:p>
          <a:p>
            <a:pPr marL="742950" indent="-742950">
              <a:buAutoNum type="arabicParenR"/>
            </a:pPr>
            <a:r>
              <a:rPr lang="en-US" sz="3600" dirty="0">
                <a:latin typeface="Eras Medium ITC" panose="020B0602030504020804" pitchFamily="34" charset="0"/>
              </a:rPr>
              <a:t>Amend your ways 7:3-5; 18:11; 26:13</a:t>
            </a:r>
          </a:p>
          <a:p>
            <a:pPr marL="742950" indent="-742950">
              <a:buAutoNum type="arabicParenR"/>
            </a:pPr>
            <a:r>
              <a:rPr lang="en-US" sz="3600" dirty="0">
                <a:latin typeface="Eras Medium ITC" panose="020B0602030504020804" pitchFamily="34" charset="0"/>
              </a:rPr>
              <a:t>Trusting in lying words 7:4-8</a:t>
            </a:r>
          </a:p>
          <a:p>
            <a:pPr marL="742950" indent="-742950">
              <a:buAutoNum type="arabicParenR"/>
            </a:pPr>
            <a:endParaRPr lang="en-US" sz="3600" dirty="0">
              <a:latin typeface="Eras Medium ITC" panose="020B0602030504020804" pitchFamily="34" charset="0"/>
            </a:endParaRPr>
          </a:p>
        </p:txBody>
      </p:sp>
    </p:spTree>
    <p:extLst>
      <p:ext uri="{BB962C8B-B14F-4D97-AF65-F5344CB8AC3E}">
        <p14:creationId xmlns:p14="http://schemas.microsoft.com/office/powerpoint/2010/main" val="30808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p>
          <a:p>
            <a:pPr marL="742950" indent="-742950">
              <a:buFont typeface="+mj-lt"/>
              <a:buAutoNum type="arabicParenR" startAt="6"/>
            </a:pPr>
            <a:r>
              <a:rPr lang="en-US" sz="3600" dirty="0">
                <a:latin typeface="Eras Medium ITC" panose="020B0602030504020804" pitchFamily="34" charset="0"/>
              </a:rPr>
              <a:t>The potter and the clay 18:1-11</a:t>
            </a:r>
          </a:p>
          <a:p>
            <a:pPr marL="742950" indent="-742950">
              <a:buFont typeface="+mj-lt"/>
              <a:buAutoNum type="arabicParenR" startAt="6"/>
            </a:pPr>
            <a:r>
              <a:rPr lang="en-US" sz="3600" dirty="0">
                <a:latin typeface="Eras Medium ITC" panose="020B0602030504020804" pitchFamily="34" charset="0"/>
              </a:rPr>
              <a:t>False shepherds 23:1-4; 50:6</a:t>
            </a:r>
          </a:p>
          <a:p>
            <a:pPr marL="742950" indent="-742950">
              <a:buFont typeface="+mj-lt"/>
              <a:buAutoNum type="arabicParenR" startAt="6"/>
            </a:pPr>
            <a:r>
              <a:rPr lang="en-US" sz="3600" dirty="0">
                <a:latin typeface="Eras Medium ITC" panose="020B0602030504020804" pitchFamily="34" charset="0"/>
              </a:rPr>
              <a:t>The Branch 23:5-8</a:t>
            </a:r>
          </a:p>
          <a:p>
            <a:pPr marL="742950" indent="-742950">
              <a:buFont typeface="+mj-lt"/>
              <a:buAutoNum type="arabicParenR" startAt="6"/>
            </a:pPr>
            <a:r>
              <a:rPr lang="en-US" sz="3600" dirty="0">
                <a:latin typeface="Eras Medium ITC" panose="020B0602030504020804" pitchFamily="34" charset="0"/>
              </a:rPr>
              <a:t>The promise of return 29:10-14</a:t>
            </a:r>
          </a:p>
          <a:p>
            <a:pPr marL="742950" indent="-742950">
              <a:buFont typeface="+mj-lt"/>
              <a:buAutoNum type="arabicParenR" startAt="6"/>
            </a:pPr>
            <a:r>
              <a:rPr lang="en-US" sz="3600" dirty="0">
                <a:latin typeface="Eras Medium ITC" panose="020B0602030504020804" pitchFamily="34" charset="0"/>
              </a:rPr>
              <a:t>New covenant 31:31-34 Heb. 8:8-13; 10:15-18</a:t>
            </a:r>
          </a:p>
        </p:txBody>
      </p:sp>
    </p:spTree>
    <p:extLst>
      <p:ext uri="{BB962C8B-B14F-4D97-AF65-F5344CB8AC3E}">
        <p14:creationId xmlns:p14="http://schemas.microsoft.com/office/powerpoint/2010/main" val="109133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Jeremiah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p>
          <a:p>
            <a:pPr marL="742950" indent="-742950">
              <a:buFont typeface="+mj-lt"/>
              <a:buAutoNum type="arabicParenR" startAt="11"/>
            </a:pPr>
            <a:r>
              <a:rPr lang="en-US" sz="3600" dirty="0">
                <a:latin typeface="Eras Medium ITC" panose="020B0602030504020804" pitchFamily="34" charset="0"/>
              </a:rPr>
              <a:t>Jehoiakim’s knife 36:21-24, 27-32</a:t>
            </a:r>
          </a:p>
          <a:p>
            <a:pPr marL="742950" indent="-742950">
              <a:buFont typeface="+mj-lt"/>
              <a:buAutoNum type="arabicParenR" startAt="11"/>
            </a:pPr>
            <a:r>
              <a:rPr lang="en-US" sz="3600" dirty="0">
                <a:latin typeface="Eras Medium ITC" panose="020B0602030504020804" pitchFamily="34" charset="0"/>
              </a:rPr>
              <a:t>The people of God 24:7; 31:33; 1 Pet. 2:9-10</a:t>
            </a:r>
          </a:p>
          <a:p>
            <a:pPr marL="742950" indent="-742950">
              <a:buFont typeface="+mj-lt"/>
              <a:buAutoNum type="arabicParenR" startAt="11"/>
            </a:pPr>
            <a:endParaRPr lang="en-US" sz="3600" dirty="0">
              <a:latin typeface="Eras Medium ITC" panose="020B0602030504020804" pitchFamily="34" charset="0"/>
            </a:endParaRPr>
          </a:p>
        </p:txBody>
      </p:sp>
    </p:spTree>
    <p:extLst>
      <p:ext uri="{BB962C8B-B14F-4D97-AF65-F5344CB8AC3E}">
        <p14:creationId xmlns:p14="http://schemas.microsoft.com/office/powerpoint/2010/main" val="3953335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Lamentations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This is a collection of poems of lament over the destruction of Jerusalem and the captivity of her people.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p>
          <a:p>
            <a:pPr marL="0" indent="0">
              <a:buNone/>
            </a:pPr>
            <a:r>
              <a:rPr lang="en-US" sz="3600" dirty="0">
                <a:latin typeface="Eras Medium ITC" panose="020B0602030504020804" pitchFamily="34" charset="0"/>
              </a:rPr>
              <a:t>Chapter 1 – The Way of Wickedness</a:t>
            </a:r>
          </a:p>
          <a:p>
            <a:pPr marL="0" indent="0">
              <a:buNone/>
            </a:pPr>
            <a:r>
              <a:rPr lang="en-US" sz="3600" dirty="0">
                <a:latin typeface="Eras Medium ITC" panose="020B0602030504020804" pitchFamily="34" charset="0"/>
              </a:rPr>
              <a:t>Chapter 2 – The Wrath of God</a:t>
            </a:r>
          </a:p>
          <a:p>
            <a:pPr marL="0" indent="0">
              <a:buNone/>
            </a:pPr>
            <a:r>
              <a:rPr lang="en-US" sz="3600" dirty="0">
                <a:latin typeface="Eras Medium ITC" panose="020B0602030504020804" pitchFamily="34" charset="0"/>
              </a:rPr>
              <a:t>Chapter 3 – The Weight of Sorrow</a:t>
            </a:r>
          </a:p>
          <a:p>
            <a:pPr marL="0" indent="0">
              <a:buNone/>
            </a:pPr>
            <a:r>
              <a:rPr lang="en-US" sz="3600" dirty="0">
                <a:latin typeface="Eras Medium ITC" panose="020B0602030504020804" pitchFamily="34" charset="0"/>
              </a:rPr>
              <a:t>Chapter 4 – The Want of Help</a:t>
            </a:r>
          </a:p>
          <a:p>
            <a:pPr marL="0" indent="0">
              <a:buNone/>
            </a:pPr>
            <a:r>
              <a:rPr lang="en-US" sz="3600" dirty="0">
                <a:latin typeface="Eras Medium ITC" panose="020B0602030504020804" pitchFamily="34" charset="0"/>
              </a:rPr>
              <a:t>Chapter 5 – The Wreck of Iniquity </a:t>
            </a:r>
          </a:p>
          <a:p>
            <a:pPr marL="0" indent="0">
              <a:buNone/>
            </a:pP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411543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4712</TotalTime>
  <Words>481</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Eras Bold ITC</vt:lpstr>
      <vt:lpstr>Eras Demi ITC</vt:lpstr>
      <vt:lpstr>Eras Medium ITC</vt:lpstr>
      <vt:lpstr>Office Theme</vt:lpstr>
      <vt:lpstr>PowerPoint Presentation</vt:lpstr>
      <vt:lpstr>Jeremiah </vt:lpstr>
      <vt:lpstr>Jeremiah </vt:lpstr>
      <vt:lpstr>Jeremiah </vt:lpstr>
      <vt:lpstr>Jeremiah </vt:lpstr>
      <vt:lpstr>Jeremiah</vt:lpstr>
      <vt:lpstr>Jeremiah</vt:lpstr>
      <vt:lpstr>Jeremiah</vt:lpstr>
      <vt:lpstr>Lamentations </vt:lpstr>
      <vt:lpstr>Lamentations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Operator</cp:lastModifiedBy>
  <cp:revision>124</cp:revision>
  <dcterms:created xsi:type="dcterms:W3CDTF">2018-05-31T15:29:11Z</dcterms:created>
  <dcterms:modified xsi:type="dcterms:W3CDTF">2018-09-02T12:49:32Z</dcterms:modified>
</cp:coreProperties>
</file>