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72" r:id="rId4"/>
    <p:sldId id="291" r:id="rId5"/>
    <p:sldId id="292" r:id="rId6"/>
    <p:sldId id="293" r:id="rId7"/>
    <p:sldId id="294" r:id="rId8"/>
    <p:sldId id="295" r:id="rId9"/>
    <p:sldId id="277" r:id="rId10"/>
    <p:sldId id="278" r:id="rId11"/>
    <p:sldId id="283" r:id="rId12"/>
    <p:sldId id="284" r:id="rId13"/>
    <p:sldId id="296" r:id="rId14"/>
    <p:sldId id="297" r:id="rId15"/>
    <p:sldId id="298" r:id="rId16"/>
    <p:sldId id="299" r:id="rId17"/>
    <p:sldId id="300" r:id="rId18"/>
    <p:sldId id="301" r:id="rId19"/>
    <p:sldId id="302" r:id="rId20"/>
    <p:sldId id="303" r:id="rId21"/>
    <p:sldId id="289" r:id="rId22"/>
    <p:sldId id="290" r:id="rId23"/>
    <p:sldId id="304" r:id="rId24"/>
    <p:sldId id="305" r:id="rId25"/>
    <p:sldId id="306" r:id="rId26"/>
    <p:sldId id="307" r:id="rId27"/>
    <p:sldId id="287" r:id="rId28"/>
    <p:sldId id="288" r:id="rId29"/>
    <p:sldId id="310" r:id="rId30"/>
    <p:sldId id="309" r:id="rId31"/>
    <p:sldId id="308" r:id="rId32"/>
    <p:sldId id="311" r:id="rId33"/>
    <p:sldId id="312"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6" d="100"/>
          <a:sy n="96" d="100"/>
        </p:scale>
        <p:origin x="852"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0CC30AF-603D-4176-A5A1-A05D98E52F1C}" type="datetimeFigureOut">
              <a:rPr lang="en-US" smtClean="0"/>
              <a:t>8/18/2018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3873002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CC30AF-603D-4176-A5A1-A05D98E52F1C}" type="datetimeFigureOut">
              <a:rPr lang="en-US" smtClean="0"/>
              <a:t>8/18/2018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3842118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CC30AF-603D-4176-A5A1-A05D98E52F1C}" type="datetimeFigureOut">
              <a:rPr lang="en-US" smtClean="0"/>
              <a:t>8/18/2018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4244747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CC30AF-603D-4176-A5A1-A05D98E52F1C}" type="datetimeFigureOut">
              <a:rPr lang="en-US" smtClean="0"/>
              <a:t>8/18/2018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1332886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0CC30AF-603D-4176-A5A1-A05D98E52F1C}" type="datetimeFigureOut">
              <a:rPr lang="en-US" smtClean="0"/>
              <a:t>8/18/2018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2409867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0CC30AF-603D-4176-A5A1-A05D98E52F1C}" type="datetimeFigureOut">
              <a:rPr lang="en-US" smtClean="0"/>
              <a:t>8/18/2018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1886714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0CC30AF-603D-4176-A5A1-A05D98E52F1C}" type="datetimeFigureOut">
              <a:rPr lang="en-US" smtClean="0"/>
              <a:t>8/18/2018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2102531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0CC30AF-603D-4176-A5A1-A05D98E52F1C}" type="datetimeFigureOut">
              <a:rPr lang="en-US" smtClean="0"/>
              <a:t>8/18/2018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3478400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CC30AF-603D-4176-A5A1-A05D98E52F1C}" type="datetimeFigureOut">
              <a:rPr lang="en-US" smtClean="0"/>
              <a:t>8/18/2018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1025667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0CC30AF-603D-4176-A5A1-A05D98E52F1C}" type="datetimeFigureOut">
              <a:rPr lang="en-US" smtClean="0"/>
              <a:t>8/18/2018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2211906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0CC30AF-603D-4176-A5A1-A05D98E52F1C}" type="datetimeFigureOut">
              <a:rPr lang="en-US" smtClean="0"/>
              <a:t>8/18/2018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314577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CC30AF-603D-4176-A5A1-A05D98E52F1C}" type="datetimeFigureOut">
              <a:rPr lang="en-US" smtClean="0"/>
              <a:t>8/18/2018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790DD3-35F5-46FD-8119-82F2A013040E}" type="slidenum">
              <a:rPr lang="en-US" smtClean="0"/>
              <a:t>‹#›</a:t>
            </a:fld>
            <a:endParaRPr lang="en-US"/>
          </a:p>
        </p:txBody>
      </p:sp>
    </p:spTree>
    <p:extLst>
      <p:ext uri="{BB962C8B-B14F-4D97-AF65-F5344CB8AC3E}">
        <p14:creationId xmlns:p14="http://schemas.microsoft.com/office/powerpoint/2010/main" val="27794732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3851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Psalms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Psalm 1</a:t>
            </a:r>
          </a:p>
          <a:p>
            <a:pPr marL="0" indent="0">
              <a:buNone/>
            </a:pPr>
            <a:r>
              <a:rPr lang="en-US" sz="3600" dirty="0">
                <a:latin typeface="Eras Medium ITC" panose="020B0602030504020804" pitchFamily="34" charset="0"/>
              </a:rPr>
              <a:t>Psalm 18</a:t>
            </a:r>
          </a:p>
          <a:p>
            <a:pPr marL="0" indent="0">
              <a:buNone/>
            </a:pPr>
            <a:r>
              <a:rPr lang="en-US" sz="3600" dirty="0">
                <a:latin typeface="Eras Medium ITC" panose="020B0602030504020804" pitchFamily="34" charset="0"/>
              </a:rPr>
              <a:t>Psalm 22</a:t>
            </a:r>
          </a:p>
          <a:p>
            <a:pPr marL="0" indent="0">
              <a:buNone/>
            </a:pPr>
            <a:r>
              <a:rPr lang="en-US" sz="3600" dirty="0">
                <a:latin typeface="Eras Medium ITC" panose="020B0602030504020804" pitchFamily="34" charset="0"/>
              </a:rPr>
              <a:t>Psalm 23</a:t>
            </a:r>
          </a:p>
          <a:p>
            <a:pPr marL="0" indent="0">
              <a:buNone/>
            </a:pPr>
            <a:r>
              <a:rPr lang="en-US" sz="3600" dirty="0">
                <a:latin typeface="Eras Medium ITC" panose="020B0602030504020804" pitchFamily="34" charset="0"/>
              </a:rPr>
              <a:t>Psalm 37</a:t>
            </a:r>
          </a:p>
          <a:p>
            <a:pPr marL="0" indent="0">
              <a:buNone/>
            </a:pPr>
            <a:r>
              <a:rPr lang="en-US" sz="3600" dirty="0">
                <a:latin typeface="Eras Medium ITC" panose="020B0602030504020804" pitchFamily="34" charset="0"/>
              </a:rPr>
              <a:t>Psalm 119</a:t>
            </a:r>
            <a:endParaRPr lang="en-US" sz="3200" dirty="0">
              <a:latin typeface="Eras Demi ITC" panose="020B0805030504020804" pitchFamily="34" charset="0"/>
            </a:endParaRPr>
          </a:p>
        </p:txBody>
      </p:sp>
    </p:spTree>
    <p:extLst>
      <p:ext uri="{BB962C8B-B14F-4D97-AF65-F5344CB8AC3E}">
        <p14:creationId xmlns:p14="http://schemas.microsoft.com/office/powerpoint/2010/main" val="2524030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5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5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Proverbs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Purpose: </a:t>
            </a:r>
            <a:r>
              <a:rPr lang="en-US" sz="3600" dirty="0">
                <a:latin typeface="Eras Medium ITC" panose="020B0602030504020804" pitchFamily="34" charset="0"/>
              </a:rPr>
              <a:t>To give wisdom to the hearer and understanding to the prudent.</a:t>
            </a:r>
          </a:p>
          <a:p>
            <a:pPr marL="0" indent="0">
              <a:buNone/>
            </a:pPr>
            <a:endParaRPr lang="en-US" sz="3600" dirty="0">
              <a:latin typeface="Eras Medium ITC" panose="020B0602030504020804" pitchFamily="34" charset="0"/>
            </a:endParaRPr>
          </a:p>
          <a:p>
            <a:pPr marL="0" indent="0">
              <a:buNone/>
            </a:pPr>
            <a:r>
              <a:rPr lang="en-US" sz="3600" dirty="0">
                <a:latin typeface="Eras Demi ITC" panose="020B0805030504020804" pitchFamily="34" charset="0"/>
              </a:rPr>
              <a:t>Contents: </a:t>
            </a:r>
            <a:r>
              <a:rPr lang="en-US" sz="3600" dirty="0">
                <a:latin typeface="Eras Medium ITC" panose="020B0602030504020804" pitchFamily="34" charset="0"/>
              </a:rPr>
              <a:t>Importance of wisdom (1-9) Proverbs of Solomon (10-22:16) Anonymous sayings (22:17-24:34) Proverbs of Solomon (25-29) Appendices (30-31)</a:t>
            </a:r>
          </a:p>
          <a:p>
            <a:pPr marL="0" indent="0">
              <a:buNone/>
            </a:pPr>
            <a:endParaRPr lang="en-US" sz="3200" dirty="0">
              <a:latin typeface="Eras Demi ITC" panose="020B0805030504020804" pitchFamily="34" charset="0"/>
            </a:endParaRPr>
          </a:p>
        </p:txBody>
      </p:sp>
    </p:spTree>
    <p:extLst>
      <p:ext uri="{BB962C8B-B14F-4D97-AF65-F5344CB8AC3E}">
        <p14:creationId xmlns:p14="http://schemas.microsoft.com/office/powerpoint/2010/main" val="3460896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Proverbs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The name of the LORD is a strong tower; The righteous runs into it and is safe.</a:t>
            </a:r>
          </a:p>
          <a:p>
            <a:pPr marL="0" indent="0">
              <a:buNone/>
            </a:pPr>
            <a:r>
              <a:rPr lang="en-US" sz="3600" dirty="0">
                <a:latin typeface="Eras Medium ITC" panose="020B0602030504020804" pitchFamily="34" charset="0"/>
              </a:rPr>
              <a:t>(Pro 18:10)</a:t>
            </a:r>
            <a:endParaRPr lang="en-US" sz="3200" dirty="0">
              <a:latin typeface="Eras Demi ITC" panose="020B0805030504020804" pitchFamily="34" charset="0"/>
            </a:endParaRPr>
          </a:p>
        </p:txBody>
      </p:sp>
    </p:spTree>
    <p:extLst>
      <p:ext uri="{BB962C8B-B14F-4D97-AF65-F5344CB8AC3E}">
        <p14:creationId xmlns:p14="http://schemas.microsoft.com/office/powerpoint/2010/main" val="3369034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charRg st="20" end="100"/>
                                            </p:txEl>
                                          </p:spTgt>
                                        </p:tgtEl>
                                        <p:attrNameLst>
                                          <p:attrName>style.visibility</p:attrName>
                                        </p:attrNameLst>
                                      </p:cBhvr>
                                      <p:to>
                                        <p:strVal val="visible"/>
                                      </p:to>
                                    </p:set>
                                    <p:animEffect transition="in" filter="fade">
                                      <p:cBhvr>
                                        <p:cTn id="14" dur="500"/>
                                        <p:tgtEl>
                                          <p:spTgt spid="3">
                                            <p:txEl>
                                              <p:charRg st="20" end="100"/>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3">
                                            <p:txEl>
                                              <p:charRg st="100" end="112"/>
                                            </p:txEl>
                                          </p:spTgt>
                                        </p:tgtEl>
                                        <p:attrNameLst>
                                          <p:attrName>style.visibility</p:attrName>
                                        </p:attrNameLst>
                                      </p:cBhvr>
                                      <p:to>
                                        <p:strVal val="visible"/>
                                      </p:to>
                                    </p:set>
                                    <p:animEffect transition="in" filter="fade">
                                      <p:cBhvr>
                                        <p:cTn id="17" dur="500"/>
                                        <p:tgtEl>
                                          <p:spTgt spid="3">
                                            <p:txEl>
                                              <p:charRg st="100" end="1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Proverbs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A wise man will hear and increase in learning, And a man of understanding will acquire wise counsel</a:t>
            </a:r>
          </a:p>
          <a:p>
            <a:pPr marL="0" indent="0">
              <a:buNone/>
            </a:pPr>
            <a:r>
              <a:rPr lang="en-US" sz="3600" dirty="0">
                <a:latin typeface="Eras Medium ITC" panose="020B0602030504020804" pitchFamily="34" charset="0"/>
              </a:rPr>
              <a:t>(Pro 1:5)</a:t>
            </a:r>
            <a:endParaRPr lang="en-US" sz="3200" dirty="0">
              <a:latin typeface="Eras Demi ITC" panose="020B0805030504020804" pitchFamily="34" charset="0"/>
            </a:endParaRPr>
          </a:p>
        </p:txBody>
      </p:sp>
    </p:spTree>
    <p:extLst>
      <p:ext uri="{BB962C8B-B14F-4D97-AF65-F5344CB8AC3E}">
        <p14:creationId xmlns:p14="http://schemas.microsoft.com/office/powerpoint/2010/main" val="2774584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Proverbs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Do not let kindness and truth leave you; Bind them around your neck, Write them on the tablet of your heart. So you will find favor and good repute In the sight of God and man.</a:t>
            </a:r>
          </a:p>
          <a:p>
            <a:pPr marL="0" indent="0">
              <a:buNone/>
            </a:pPr>
            <a:r>
              <a:rPr lang="en-US" sz="3600" dirty="0">
                <a:latin typeface="Eras Medium ITC" panose="020B0602030504020804" pitchFamily="34" charset="0"/>
              </a:rPr>
              <a:t>(Pro 3:3-4)</a:t>
            </a:r>
            <a:endParaRPr lang="en-US" sz="3200" dirty="0">
              <a:latin typeface="Eras Demi ITC" panose="020B0805030504020804" pitchFamily="34" charset="0"/>
            </a:endParaRPr>
          </a:p>
        </p:txBody>
      </p:sp>
    </p:spTree>
    <p:extLst>
      <p:ext uri="{BB962C8B-B14F-4D97-AF65-F5344CB8AC3E}">
        <p14:creationId xmlns:p14="http://schemas.microsoft.com/office/powerpoint/2010/main" val="44256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Proverbs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Train up a child in the way he should go, Even when he is old he will not depart from it.</a:t>
            </a:r>
          </a:p>
          <a:p>
            <a:pPr marL="0" indent="0">
              <a:buNone/>
            </a:pPr>
            <a:r>
              <a:rPr lang="en-US" sz="3600" dirty="0">
                <a:latin typeface="Eras Medium ITC" panose="020B0602030504020804" pitchFamily="34" charset="0"/>
              </a:rPr>
              <a:t>(Pro 22:6)</a:t>
            </a:r>
            <a:endParaRPr lang="en-US" sz="3200" dirty="0">
              <a:latin typeface="Eras Demi ITC" panose="020B0805030504020804" pitchFamily="34" charset="0"/>
            </a:endParaRPr>
          </a:p>
        </p:txBody>
      </p:sp>
    </p:spTree>
    <p:extLst>
      <p:ext uri="{BB962C8B-B14F-4D97-AF65-F5344CB8AC3E}">
        <p14:creationId xmlns:p14="http://schemas.microsoft.com/office/powerpoint/2010/main" val="398520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Proverbs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How long will you lie down, O sluggard? When will you arise from your sleep? "A little sleep, a little slumber, A little folding of the hands to rest“ Your poverty will come in like a vagabond And your need like an armed man.</a:t>
            </a:r>
          </a:p>
          <a:p>
            <a:pPr marL="0" indent="0">
              <a:buNone/>
            </a:pPr>
            <a:r>
              <a:rPr lang="en-US" sz="3600" dirty="0">
                <a:latin typeface="Eras Medium ITC" panose="020B0602030504020804" pitchFamily="34" charset="0"/>
              </a:rPr>
              <a:t>(Pro 6:9-11)</a:t>
            </a:r>
            <a:endParaRPr lang="en-US" sz="3200" dirty="0">
              <a:latin typeface="Eras Demi ITC" panose="020B0805030504020804" pitchFamily="34" charset="0"/>
            </a:endParaRPr>
          </a:p>
        </p:txBody>
      </p:sp>
    </p:spTree>
    <p:extLst>
      <p:ext uri="{BB962C8B-B14F-4D97-AF65-F5344CB8AC3E}">
        <p14:creationId xmlns:p14="http://schemas.microsoft.com/office/powerpoint/2010/main" val="2667172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Proverbs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Better is a little with righteousness Than great income with injustice.</a:t>
            </a:r>
          </a:p>
          <a:p>
            <a:pPr marL="0" indent="0">
              <a:buNone/>
            </a:pPr>
            <a:r>
              <a:rPr lang="en-US" sz="3600" dirty="0">
                <a:latin typeface="Eras Medium ITC" panose="020B0602030504020804" pitchFamily="34" charset="0"/>
              </a:rPr>
              <a:t>(Pro 16:8)</a:t>
            </a:r>
            <a:endParaRPr lang="en-US" sz="3200" dirty="0">
              <a:latin typeface="Eras Demi ITC" panose="020B0805030504020804" pitchFamily="34" charset="0"/>
            </a:endParaRPr>
          </a:p>
        </p:txBody>
      </p:sp>
    </p:spTree>
    <p:extLst>
      <p:ext uri="{BB962C8B-B14F-4D97-AF65-F5344CB8AC3E}">
        <p14:creationId xmlns:p14="http://schemas.microsoft.com/office/powerpoint/2010/main" val="2352819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Proverbs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Better is a dry morsel and quietness with it Than a house full of feasting with strife.</a:t>
            </a:r>
          </a:p>
          <a:p>
            <a:pPr marL="0" indent="0">
              <a:buNone/>
            </a:pPr>
            <a:r>
              <a:rPr lang="en-US" sz="3600" dirty="0">
                <a:latin typeface="Eras Medium ITC" panose="020B0602030504020804" pitchFamily="34" charset="0"/>
              </a:rPr>
              <a:t>(Pro 17:1)</a:t>
            </a:r>
            <a:endParaRPr lang="en-US" sz="3200" dirty="0">
              <a:latin typeface="Eras Demi ITC" panose="020B0805030504020804" pitchFamily="34" charset="0"/>
            </a:endParaRPr>
          </a:p>
        </p:txBody>
      </p:sp>
    </p:spTree>
    <p:extLst>
      <p:ext uri="{BB962C8B-B14F-4D97-AF65-F5344CB8AC3E}">
        <p14:creationId xmlns:p14="http://schemas.microsoft.com/office/powerpoint/2010/main" val="282017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Proverbs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It is better to live in a corner of a roof Than in a house shared with a contentious woman.</a:t>
            </a:r>
          </a:p>
          <a:p>
            <a:pPr marL="0" indent="0">
              <a:buNone/>
            </a:pPr>
            <a:r>
              <a:rPr lang="en-US" sz="3600" dirty="0">
                <a:latin typeface="Eras Medium ITC" panose="020B0602030504020804" pitchFamily="34" charset="0"/>
              </a:rPr>
              <a:t>(Pro 21:9)</a:t>
            </a:r>
            <a:endParaRPr lang="en-US" sz="3200" dirty="0">
              <a:latin typeface="Eras Demi ITC" panose="020B0805030504020804" pitchFamily="34" charset="0"/>
            </a:endParaRPr>
          </a:p>
        </p:txBody>
      </p:sp>
    </p:spTree>
    <p:extLst>
      <p:ext uri="{BB962C8B-B14F-4D97-AF65-F5344CB8AC3E}">
        <p14:creationId xmlns:p14="http://schemas.microsoft.com/office/powerpoint/2010/main" val="198193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Job</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Purpose: </a:t>
            </a:r>
            <a:r>
              <a:rPr lang="en-US" sz="3600" dirty="0">
                <a:latin typeface="Eras Medium ITC" panose="020B0602030504020804" pitchFamily="34" charset="0"/>
              </a:rPr>
              <a:t>God’s policies are in trial. Satan says men are righteous because of God’s blessing. Job wonders how God could cause the righteous to suffer.  </a:t>
            </a:r>
          </a:p>
          <a:p>
            <a:pPr marL="0" indent="0">
              <a:buNone/>
            </a:pPr>
            <a:endParaRPr lang="en-US" sz="3600" dirty="0">
              <a:latin typeface="Eras Medium ITC" panose="020B0602030504020804" pitchFamily="34" charset="0"/>
            </a:endParaRPr>
          </a:p>
          <a:p>
            <a:pPr marL="0" indent="0">
              <a:buNone/>
            </a:pPr>
            <a:r>
              <a:rPr lang="en-US" sz="3600" dirty="0">
                <a:latin typeface="Eras Demi ITC" panose="020B0805030504020804" pitchFamily="34" charset="0"/>
              </a:rPr>
              <a:t>Contents: </a:t>
            </a:r>
            <a:r>
              <a:rPr lang="en-US" sz="3600" u="sng" dirty="0">
                <a:latin typeface="Eras Medium ITC" panose="020B0602030504020804" pitchFamily="34" charset="0"/>
              </a:rPr>
              <a:t>1-2</a:t>
            </a:r>
            <a:r>
              <a:rPr lang="en-US" sz="3600" dirty="0">
                <a:latin typeface="Eras Medium ITC" panose="020B0602030504020804" pitchFamily="34" charset="0"/>
              </a:rPr>
              <a:t> Prologue. </a:t>
            </a:r>
            <a:r>
              <a:rPr lang="en-US" sz="3600" u="sng" dirty="0">
                <a:latin typeface="Eras Medium ITC" panose="020B0602030504020804" pitchFamily="34" charset="0"/>
              </a:rPr>
              <a:t>3-31</a:t>
            </a:r>
            <a:r>
              <a:rPr lang="en-US" sz="3600" dirty="0">
                <a:latin typeface="Eras Medium ITC" panose="020B0602030504020804" pitchFamily="34" charset="0"/>
              </a:rPr>
              <a:t> Job’s discussion with his friends. </a:t>
            </a:r>
            <a:r>
              <a:rPr lang="en-US" sz="3600" u="sng" dirty="0">
                <a:latin typeface="Eras Medium ITC" panose="020B0602030504020804" pitchFamily="34" charset="0"/>
              </a:rPr>
              <a:t>32-37</a:t>
            </a:r>
            <a:r>
              <a:rPr lang="en-US" sz="3600" dirty="0">
                <a:latin typeface="Eras Medium ITC" panose="020B0602030504020804" pitchFamily="34" charset="0"/>
              </a:rPr>
              <a:t> Elihu’s monologue </a:t>
            </a:r>
            <a:r>
              <a:rPr lang="en-US" sz="3600" u="sng" dirty="0">
                <a:latin typeface="Eras Medium ITC" panose="020B0602030504020804" pitchFamily="34" charset="0"/>
              </a:rPr>
              <a:t>38-42:6</a:t>
            </a:r>
            <a:r>
              <a:rPr lang="en-US" sz="3600" dirty="0">
                <a:latin typeface="Eras Medium ITC" panose="020B0602030504020804" pitchFamily="34" charset="0"/>
              </a:rPr>
              <a:t> God speaks. </a:t>
            </a:r>
            <a:r>
              <a:rPr lang="en-US" sz="3600" u="sng" dirty="0">
                <a:latin typeface="Eras Medium ITC" panose="020B0602030504020804" pitchFamily="34" charset="0"/>
              </a:rPr>
              <a:t>42:7-17</a:t>
            </a:r>
            <a:r>
              <a:rPr lang="en-US" sz="3600" dirty="0">
                <a:latin typeface="Eras Medium ITC" panose="020B0602030504020804" pitchFamily="34" charset="0"/>
              </a:rPr>
              <a:t> epilogue. </a:t>
            </a:r>
          </a:p>
          <a:p>
            <a:pPr marL="0" indent="0">
              <a:buNone/>
            </a:pPr>
            <a:endParaRPr lang="en-US" sz="3600" dirty="0">
              <a:latin typeface="Eras Medium ITC" panose="020B0602030504020804" pitchFamily="34" charset="0"/>
            </a:endParaRPr>
          </a:p>
          <a:p>
            <a:pPr marL="0" indent="0">
              <a:buNone/>
            </a:pPr>
            <a:endParaRPr lang="en-US" sz="3600" dirty="0">
              <a:latin typeface="Eras Medium ITC" panose="020B0602030504020804" pitchFamily="34" charset="0"/>
            </a:endParaRPr>
          </a:p>
          <a:p>
            <a:pPr marL="0" indent="0">
              <a:buNone/>
            </a:pPr>
            <a:endParaRPr lang="en-US" sz="3200" dirty="0">
              <a:latin typeface="Eras Demi ITC" panose="020B0805030504020804" pitchFamily="34" charset="0"/>
            </a:endParaRPr>
          </a:p>
        </p:txBody>
      </p:sp>
    </p:spTree>
    <p:extLst>
      <p:ext uri="{BB962C8B-B14F-4D97-AF65-F5344CB8AC3E}">
        <p14:creationId xmlns:p14="http://schemas.microsoft.com/office/powerpoint/2010/main" val="1029366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Proverbs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lnSpcReduction="10000"/>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There are six things which the LORD hates, Yes, seven which are an abomination to Him: Haughty eyes, a lying tongue, And hands that shed innocent blood, A heart that devises wicked plans, Feet that run rapidly to evil, A false witness who utters lies, And one who spreads strife among brothers.</a:t>
            </a:r>
          </a:p>
          <a:p>
            <a:pPr marL="0" indent="0">
              <a:buNone/>
            </a:pPr>
            <a:r>
              <a:rPr lang="en-US" sz="3600" dirty="0">
                <a:latin typeface="Eras Medium ITC" panose="020B0602030504020804" pitchFamily="34" charset="0"/>
              </a:rPr>
              <a:t>(Pro 6:16-19)</a:t>
            </a:r>
            <a:endParaRPr lang="en-US" sz="3200" dirty="0">
              <a:latin typeface="Eras Demi ITC" panose="020B0805030504020804" pitchFamily="34" charset="0"/>
            </a:endParaRPr>
          </a:p>
        </p:txBody>
      </p:sp>
    </p:spTree>
    <p:extLst>
      <p:ext uri="{BB962C8B-B14F-4D97-AF65-F5344CB8AC3E}">
        <p14:creationId xmlns:p14="http://schemas.microsoft.com/office/powerpoint/2010/main" val="2625560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Ecclesiastes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Purpose: </a:t>
            </a:r>
            <a:r>
              <a:rPr lang="en-US" sz="3600" dirty="0">
                <a:latin typeface="Eras Medium ITC" panose="020B0602030504020804" pitchFamily="34" charset="0"/>
              </a:rPr>
              <a:t>To show that there is nothing “under the sun” that would give life as much purpose and meaning like what we find in relationship with God. </a:t>
            </a:r>
          </a:p>
          <a:p>
            <a:pPr marL="0" indent="0">
              <a:buNone/>
            </a:pPr>
            <a:endParaRPr lang="en-US" sz="3600" dirty="0">
              <a:latin typeface="Eras Medium ITC" panose="020B0602030504020804" pitchFamily="34" charset="0"/>
            </a:endParaRPr>
          </a:p>
          <a:p>
            <a:pPr marL="0" indent="0">
              <a:buNone/>
            </a:pPr>
            <a:r>
              <a:rPr lang="en-US" sz="3600" dirty="0">
                <a:latin typeface="Eras Demi ITC" panose="020B0805030504020804" pitchFamily="34" charset="0"/>
              </a:rPr>
              <a:t>Contents: </a:t>
            </a:r>
            <a:r>
              <a:rPr lang="en-US" sz="3600" dirty="0">
                <a:latin typeface="Eras Medium ITC" panose="020B0602030504020804" pitchFamily="34" charset="0"/>
              </a:rPr>
              <a:t>Intro (1:1-11) Fulfillment: Problem and solution (1:12-3:15) Frustrations: problem and solution 3:16-7:29 Guidelines for life (8-12)</a:t>
            </a:r>
          </a:p>
          <a:p>
            <a:pPr marL="0" indent="0">
              <a:buNone/>
            </a:pPr>
            <a:endParaRPr lang="en-US" sz="3600" dirty="0">
              <a:latin typeface="Eras Medium ITC" panose="020B0602030504020804" pitchFamily="34" charset="0"/>
            </a:endParaRPr>
          </a:p>
          <a:p>
            <a:pPr marL="0" indent="0">
              <a:buNone/>
            </a:pPr>
            <a:endParaRPr lang="en-US" sz="3200" dirty="0">
              <a:latin typeface="Eras Demi ITC" panose="020B0805030504020804" pitchFamily="34" charset="0"/>
            </a:endParaRPr>
          </a:p>
        </p:txBody>
      </p:sp>
    </p:spTree>
    <p:extLst>
      <p:ext uri="{BB962C8B-B14F-4D97-AF65-F5344CB8AC3E}">
        <p14:creationId xmlns:p14="http://schemas.microsoft.com/office/powerpoint/2010/main" val="3713347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Ecclesiastes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fontScale="92500" lnSpcReduction="10000"/>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That which has been is that which will be, And that which has been done is that which will be done. So there is nothing new under the sun. Is there anything of which one might say, "See this, it is new"? Already it has existed for ages Which were before us. There is no remembrance of earlier things; And also of the later things which will occur, There will be for them no remembrance Among those who will come later still.</a:t>
            </a:r>
          </a:p>
          <a:p>
            <a:pPr marL="0" indent="0">
              <a:buNone/>
            </a:pPr>
            <a:r>
              <a:rPr lang="en-US" sz="3600" dirty="0">
                <a:latin typeface="Eras Medium ITC" panose="020B0602030504020804" pitchFamily="34" charset="0"/>
              </a:rPr>
              <a:t>(</a:t>
            </a:r>
            <a:r>
              <a:rPr lang="en-US" sz="3600" dirty="0" err="1">
                <a:latin typeface="Eras Medium ITC" panose="020B0602030504020804" pitchFamily="34" charset="0"/>
              </a:rPr>
              <a:t>Ecc</a:t>
            </a:r>
            <a:r>
              <a:rPr lang="en-US" sz="3600" dirty="0">
                <a:latin typeface="Eras Medium ITC" panose="020B0602030504020804" pitchFamily="34" charset="0"/>
              </a:rPr>
              <a:t> 1:9-11)</a:t>
            </a:r>
            <a:endParaRPr lang="en-US" sz="3200" dirty="0">
              <a:latin typeface="Eras Demi ITC" panose="020B0805030504020804" pitchFamily="34" charset="0"/>
            </a:endParaRPr>
          </a:p>
        </p:txBody>
      </p:sp>
    </p:spTree>
    <p:extLst>
      <p:ext uri="{BB962C8B-B14F-4D97-AF65-F5344CB8AC3E}">
        <p14:creationId xmlns:p14="http://schemas.microsoft.com/office/powerpoint/2010/main" val="1240967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charRg st="20" end="445"/>
                                            </p:txEl>
                                          </p:spTgt>
                                        </p:tgtEl>
                                        <p:attrNameLst>
                                          <p:attrName>style.visibility</p:attrName>
                                        </p:attrNameLst>
                                      </p:cBhvr>
                                      <p:to>
                                        <p:strVal val="visible"/>
                                      </p:to>
                                    </p:set>
                                    <p:animEffect transition="in" filter="fade">
                                      <p:cBhvr>
                                        <p:cTn id="14" dur="500"/>
                                        <p:tgtEl>
                                          <p:spTgt spid="3">
                                            <p:txEl>
                                              <p:charRg st="20" end="445"/>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3">
                                            <p:txEl>
                                              <p:charRg st="445" end="458"/>
                                            </p:txEl>
                                          </p:spTgt>
                                        </p:tgtEl>
                                        <p:attrNameLst>
                                          <p:attrName>style.visibility</p:attrName>
                                        </p:attrNameLst>
                                      </p:cBhvr>
                                      <p:to>
                                        <p:strVal val="visible"/>
                                      </p:to>
                                    </p:set>
                                    <p:animEffect transition="in" filter="fade">
                                      <p:cBhvr>
                                        <p:cTn id="17" dur="500"/>
                                        <p:tgtEl>
                                          <p:spTgt spid="3">
                                            <p:txEl>
                                              <p:charRg st="445" end="45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Ecclesiastes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There is an appointed time for everything. And there is a time for every event under heaven</a:t>
            </a:r>
          </a:p>
          <a:p>
            <a:pPr marL="0" indent="0">
              <a:buNone/>
            </a:pPr>
            <a:r>
              <a:rPr lang="en-US" sz="3600" dirty="0">
                <a:latin typeface="Eras Medium ITC" panose="020B0602030504020804" pitchFamily="34" charset="0"/>
              </a:rPr>
              <a:t>(</a:t>
            </a:r>
            <a:r>
              <a:rPr lang="en-US" sz="3600" dirty="0" err="1">
                <a:latin typeface="Eras Medium ITC" panose="020B0602030504020804" pitchFamily="34" charset="0"/>
              </a:rPr>
              <a:t>Ecc</a:t>
            </a:r>
            <a:r>
              <a:rPr lang="en-US" sz="3600" dirty="0">
                <a:latin typeface="Eras Medium ITC" panose="020B0602030504020804" pitchFamily="34" charset="0"/>
              </a:rPr>
              <a:t> 3:1)</a:t>
            </a:r>
            <a:endParaRPr lang="en-US" sz="3200" dirty="0">
              <a:latin typeface="Eras Demi ITC" panose="020B0805030504020804" pitchFamily="34" charset="0"/>
            </a:endParaRPr>
          </a:p>
        </p:txBody>
      </p:sp>
    </p:spTree>
    <p:extLst>
      <p:ext uri="{BB962C8B-B14F-4D97-AF65-F5344CB8AC3E}">
        <p14:creationId xmlns:p14="http://schemas.microsoft.com/office/powerpoint/2010/main" val="2714291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Ecclesiastes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I know that there is nothing better for them than to rejoice and to do good in one's lifetime; moreover, that every man who eats and drinks sees good in all his labor—it is the gift of God.</a:t>
            </a:r>
          </a:p>
          <a:p>
            <a:pPr marL="0" indent="0">
              <a:buNone/>
            </a:pPr>
            <a:r>
              <a:rPr lang="en-US" sz="3600" dirty="0">
                <a:latin typeface="Eras Medium ITC" panose="020B0602030504020804" pitchFamily="34" charset="0"/>
              </a:rPr>
              <a:t>(</a:t>
            </a:r>
            <a:r>
              <a:rPr lang="en-US" sz="3600" dirty="0" err="1">
                <a:latin typeface="Eras Medium ITC" panose="020B0602030504020804" pitchFamily="34" charset="0"/>
              </a:rPr>
              <a:t>Ecc</a:t>
            </a:r>
            <a:r>
              <a:rPr lang="en-US" sz="3600" dirty="0">
                <a:latin typeface="Eras Medium ITC" panose="020B0602030504020804" pitchFamily="34" charset="0"/>
              </a:rPr>
              <a:t> 3:12-13)</a:t>
            </a:r>
            <a:endParaRPr lang="en-US" sz="3200" dirty="0">
              <a:latin typeface="Eras Demi ITC" panose="020B0805030504020804" pitchFamily="34" charset="0"/>
            </a:endParaRPr>
          </a:p>
        </p:txBody>
      </p:sp>
    </p:spTree>
    <p:extLst>
      <p:ext uri="{BB962C8B-B14F-4D97-AF65-F5344CB8AC3E}">
        <p14:creationId xmlns:p14="http://schemas.microsoft.com/office/powerpoint/2010/main" val="1428880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Ecclesiastes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fontScale="92500" lnSpcReduction="10000"/>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Two are better than one because they have a good return for their labor. For if either of them falls, the one will lift up his companion. But woe to the one who falls when there is not another to lift him up. Furthermore, if two lie down together they keep warm, but how can one be warm alone? And if one can overpower him who is alone, two can resist him. A cord of three strands is not quickly torn apart.</a:t>
            </a:r>
          </a:p>
          <a:p>
            <a:pPr marL="0" indent="0">
              <a:buNone/>
            </a:pPr>
            <a:r>
              <a:rPr lang="en-US" sz="3600" dirty="0">
                <a:latin typeface="Eras Medium ITC" panose="020B0602030504020804" pitchFamily="34" charset="0"/>
              </a:rPr>
              <a:t>(</a:t>
            </a:r>
            <a:r>
              <a:rPr lang="en-US" sz="3600" dirty="0" err="1">
                <a:latin typeface="Eras Medium ITC" panose="020B0602030504020804" pitchFamily="34" charset="0"/>
              </a:rPr>
              <a:t>Ecc</a:t>
            </a:r>
            <a:r>
              <a:rPr lang="en-US" sz="3600" dirty="0">
                <a:latin typeface="Eras Medium ITC" panose="020B0602030504020804" pitchFamily="34" charset="0"/>
              </a:rPr>
              <a:t> 4:9-12)</a:t>
            </a:r>
            <a:endParaRPr lang="en-US" sz="3200" dirty="0">
              <a:latin typeface="Eras Demi ITC" panose="020B0805030504020804" pitchFamily="34" charset="0"/>
            </a:endParaRPr>
          </a:p>
        </p:txBody>
      </p:sp>
    </p:spTree>
    <p:extLst>
      <p:ext uri="{BB962C8B-B14F-4D97-AF65-F5344CB8AC3E}">
        <p14:creationId xmlns:p14="http://schemas.microsoft.com/office/powerpoint/2010/main" val="303804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Ecclesiastes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The conclusion, when all has been heard, is: fear God and keep His commandments, because this applies to every person. For God will bring every act to judgment, everything which is hidden, whether it is good or evil.</a:t>
            </a:r>
          </a:p>
          <a:p>
            <a:pPr marL="0" indent="0">
              <a:buNone/>
            </a:pPr>
            <a:r>
              <a:rPr lang="en-US" sz="3600" dirty="0">
                <a:latin typeface="Eras Medium ITC" panose="020B0602030504020804" pitchFamily="34" charset="0"/>
              </a:rPr>
              <a:t>(</a:t>
            </a:r>
            <a:r>
              <a:rPr lang="en-US" sz="3600" dirty="0" err="1">
                <a:latin typeface="Eras Medium ITC" panose="020B0602030504020804" pitchFamily="34" charset="0"/>
              </a:rPr>
              <a:t>Ecc</a:t>
            </a:r>
            <a:r>
              <a:rPr lang="en-US" sz="3600" dirty="0">
                <a:latin typeface="Eras Medium ITC" panose="020B0602030504020804" pitchFamily="34" charset="0"/>
              </a:rPr>
              <a:t> 12:13-14)</a:t>
            </a:r>
            <a:endParaRPr lang="en-US" sz="3200" dirty="0">
              <a:latin typeface="Eras Demi ITC" panose="020B0805030504020804" pitchFamily="34" charset="0"/>
            </a:endParaRPr>
          </a:p>
        </p:txBody>
      </p:sp>
    </p:spTree>
    <p:extLst>
      <p:ext uri="{BB962C8B-B14F-4D97-AF65-F5344CB8AC3E}">
        <p14:creationId xmlns:p14="http://schemas.microsoft.com/office/powerpoint/2010/main" val="3557298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Song of Solomon</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Purpose: </a:t>
            </a:r>
            <a:r>
              <a:rPr lang="en-US" sz="3600" dirty="0">
                <a:latin typeface="Eras Medium ITC" panose="020B0602030504020804" pitchFamily="34" charset="0"/>
              </a:rPr>
              <a:t>Extol the goodness of the love between man and woman united in matrimony. </a:t>
            </a:r>
          </a:p>
          <a:p>
            <a:pPr marL="0" indent="0">
              <a:buNone/>
            </a:pPr>
            <a:endParaRPr lang="en-US" sz="3600" dirty="0">
              <a:latin typeface="Eras Medium ITC" panose="020B0602030504020804" pitchFamily="34" charset="0"/>
            </a:endParaRPr>
          </a:p>
          <a:p>
            <a:pPr marL="0" indent="0">
              <a:buNone/>
            </a:pPr>
            <a:r>
              <a:rPr lang="en-US" sz="3600" dirty="0">
                <a:latin typeface="Eras Demi ITC" panose="020B0805030504020804" pitchFamily="34" charset="0"/>
              </a:rPr>
              <a:t>Contents: </a:t>
            </a:r>
            <a:r>
              <a:rPr lang="en-US" sz="3600" dirty="0" err="1">
                <a:latin typeface="Eras Medium ITC" panose="020B0602030504020804" pitchFamily="34" charset="0"/>
              </a:rPr>
              <a:t>Shulammite</a:t>
            </a:r>
            <a:r>
              <a:rPr lang="en-US" sz="3600" dirty="0">
                <a:latin typeface="Eras Medium ITC" panose="020B0602030504020804" pitchFamily="34" charset="0"/>
              </a:rPr>
              <a:t> maiden in Solomon’s harem (1:1-3:5) Solomon attempts to woo said maiden (3:6-7:9) The maiden rejects the king (7:10-8:4) Maiden reunited with her love (8:5-14)</a:t>
            </a:r>
            <a:endParaRPr lang="en-US" sz="3200" dirty="0">
              <a:latin typeface="Eras Demi ITC" panose="020B0805030504020804" pitchFamily="34" charset="0"/>
            </a:endParaRPr>
          </a:p>
        </p:txBody>
      </p:sp>
    </p:spTree>
    <p:extLst>
      <p:ext uri="{BB962C8B-B14F-4D97-AF65-F5344CB8AC3E}">
        <p14:creationId xmlns:p14="http://schemas.microsoft.com/office/powerpoint/2010/main" val="550571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Song of Solomon</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“Like a lily among the thorns, So is my darling among the maidens." "Like an apple tree among the trees of the forest, So is my beloved among the young men. In his shade I took great delight and sat down, And his fruit was sweet to my taste.”</a:t>
            </a:r>
          </a:p>
          <a:p>
            <a:pPr marL="0" indent="0">
              <a:buNone/>
            </a:pPr>
            <a:r>
              <a:rPr lang="en-US" sz="3600" dirty="0">
                <a:latin typeface="Eras Medium ITC" panose="020B0602030504020804" pitchFamily="34" charset="0"/>
              </a:rPr>
              <a:t>(Son 2:2-3)</a:t>
            </a:r>
            <a:endParaRPr lang="en-US" sz="3200" dirty="0">
              <a:latin typeface="Eras Demi ITC" panose="020B0805030504020804" pitchFamily="34" charset="0"/>
            </a:endParaRPr>
          </a:p>
        </p:txBody>
      </p:sp>
    </p:spTree>
    <p:extLst>
      <p:ext uri="{BB962C8B-B14F-4D97-AF65-F5344CB8AC3E}">
        <p14:creationId xmlns:p14="http://schemas.microsoft.com/office/powerpoint/2010/main" val="216131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charRg st="20" end="263"/>
                                            </p:txEl>
                                          </p:spTgt>
                                        </p:tgtEl>
                                        <p:attrNameLst>
                                          <p:attrName>style.visibility</p:attrName>
                                        </p:attrNameLst>
                                      </p:cBhvr>
                                      <p:to>
                                        <p:strVal val="visible"/>
                                      </p:to>
                                    </p:set>
                                    <p:animEffect transition="in" filter="fade">
                                      <p:cBhvr>
                                        <p:cTn id="14" dur="500"/>
                                        <p:tgtEl>
                                          <p:spTgt spid="3">
                                            <p:txEl>
                                              <p:charRg st="20" end="263"/>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3">
                                            <p:txEl>
                                              <p:charRg st="263" end="275"/>
                                            </p:txEl>
                                          </p:spTgt>
                                        </p:tgtEl>
                                        <p:attrNameLst>
                                          <p:attrName>style.visibility</p:attrName>
                                        </p:attrNameLst>
                                      </p:cBhvr>
                                      <p:to>
                                        <p:strVal val="visible"/>
                                      </p:to>
                                    </p:set>
                                    <p:animEffect transition="in" filter="fade">
                                      <p:cBhvr>
                                        <p:cTn id="17" dur="500"/>
                                        <p:tgtEl>
                                          <p:spTgt spid="3">
                                            <p:txEl>
                                              <p:charRg st="263" end="27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Song of Solomon</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“My beloved is mine, and I am his; He pastures his flock among the lilies.”</a:t>
            </a:r>
          </a:p>
          <a:p>
            <a:pPr marL="0" indent="0">
              <a:buNone/>
            </a:pPr>
            <a:r>
              <a:rPr lang="en-US" sz="3600" dirty="0">
                <a:latin typeface="Eras Medium ITC" panose="020B0602030504020804" pitchFamily="34" charset="0"/>
              </a:rPr>
              <a:t>(Son 2:16)</a:t>
            </a:r>
            <a:endParaRPr lang="en-US" sz="3200" dirty="0">
              <a:latin typeface="Eras Demi ITC" panose="020B0805030504020804" pitchFamily="34" charset="0"/>
            </a:endParaRPr>
          </a:p>
        </p:txBody>
      </p:sp>
    </p:spTree>
    <p:extLst>
      <p:ext uri="{BB962C8B-B14F-4D97-AF65-F5344CB8AC3E}">
        <p14:creationId xmlns:p14="http://schemas.microsoft.com/office/powerpoint/2010/main" val="3460156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Job</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The LORD said to Satan, "Have you considered My servant Job? For there is no one like him on the earth, a blameless and upright man, fearing God and turning away from evil.“</a:t>
            </a:r>
          </a:p>
          <a:p>
            <a:pPr marL="0" indent="0">
              <a:buNone/>
            </a:pPr>
            <a:r>
              <a:rPr lang="en-US" sz="3600" dirty="0">
                <a:latin typeface="Eras Medium ITC" panose="020B0602030504020804" pitchFamily="34" charset="0"/>
              </a:rPr>
              <a:t>(Job 1:8)</a:t>
            </a:r>
            <a:endParaRPr lang="en-US" sz="3200" dirty="0">
              <a:latin typeface="Eras Demi ITC" panose="020B0805030504020804" pitchFamily="34" charset="0"/>
            </a:endParaRPr>
          </a:p>
        </p:txBody>
      </p:sp>
    </p:spTree>
    <p:extLst>
      <p:ext uri="{BB962C8B-B14F-4D97-AF65-F5344CB8AC3E}">
        <p14:creationId xmlns:p14="http://schemas.microsoft.com/office/powerpoint/2010/main" val="3080832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Song of Solomon</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lnSpcReduction="10000"/>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“The watchmen who make the rounds in the city found me, And I said, 'Have you seen him whom my soul loves?' "Scarcely had I left them When I found him whom my soul loves; I held on to him and would not let him go Until I had brought him to my mother's house, And into the room of her who conceived me.”</a:t>
            </a:r>
          </a:p>
          <a:p>
            <a:pPr marL="0" indent="0">
              <a:buNone/>
            </a:pPr>
            <a:r>
              <a:rPr lang="en-US" sz="3600" dirty="0">
                <a:latin typeface="Eras Medium ITC" panose="020B0602030504020804" pitchFamily="34" charset="0"/>
              </a:rPr>
              <a:t>(Son 3:3-4)</a:t>
            </a:r>
            <a:endParaRPr lang="en-US" sz="3200" dirty="0">
              <a:latin typeface="Eras Demi ITC" panose="020B0805030504020804" pitchFamily="34" charset="0"/>
            </a:endParaRPr>
          </a:p>
        </p:txBody>
      </p:sp>
    </p:spTree>
    <p:extLst>
      <p:ext uri="{BB962C8B-B14F-4D97-AF65-F5344CB8AC3E}">
        <p14:creationId xmlns:p14="http://schemas.microsoft.com/office/powerpoint/2010/main" val="180940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Song of Solomon</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“A garden locked is my sister, my bride, A rock garden locked, a spring sealed up.”</a:t>
            </a:r>
          </a:p>
          <a:p>
            <a:pPr marL="0" indent="0">
              <a:buNone/>
            </a:pPr>
            <a:r>
              <a:rPr lang="en-US" sz="3600" dirty="0">
                <a:latin typeface="Eras Medium ITC" panose="020B0602030504020804" pitchFamily="34" charset="0"/>
              </a:rPr>
              <a:t>(Son 4:12)</a:t>
            </a:r>
            <a:endParaRPr lang="en-US" sz="3200" dirty="0">
              <a:latin typeface="Eras Demi ITC" panose="020B0805030504020804" pitchFamily="34" charset="0"/>
            </a:endParaRPr>
          </a:p>
        </p:txBody>
      </p:sp>
    </p:spTree>
    <p:extLst>
      <p:ext uri="{BB962C8B-B14F-4D97-AF65-F5344CB8AC3E}">
        <p14:creationId xmlns:p14="http://schemas.microsoft.com/office/powerpoint/2010/main" val="3255179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Song of Solomon</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“His mouth is full of sweetness. And he is wholly desirable. This is my beloved and this is my friend, O daughters of Jerusalem.”</a:t>
            </a:r>
          </a:p>
          <a:p>
            <a:pPr marL="0" indent="0">
              <a:buNone/>
            </a:pPr>
            <a:r>
              <a:rPr lang="en-US" sz="3600" dirty="0">
                <a:latin typeface="Eras Medium ITC" panose="020B0602030504020804" pitchFamily="34" charset="0"/>
              </a:rPr>
              <a:t>(Son 5:16)</a:t>
            </a:r>
            <a:endParaRPr lang="en-US" sz="3200" dirty="0">
              <a:latin typeface="Eras Demi ITC" panose="020B0805030504020804" pitchFamily="34" charset="0"/>
            </a:endParaRPr>
          </a:p>
        </p:txBody>
      </p:sp>
    </p:spTree>
    <p:extLst>
      <p:ext uri="{BB962C8B-B14F-4D97-AF65-F5344CB8AC3E}">
        <p14:creationId xmlns:p14="http://schemas.microsoft.com/office/powerpoint/2010/main" val="3509899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Song of Solomon</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“How beautiful are your feet in sandals, O prince's daughter! The curves of your hips are like jewels, The work of the hands of an artist.”</a:t>
            </a:r>
          </a:p>
          <a:p>
            <a:pPr marL="0" indent="0">
              <a:buNone/>
            </a:pPr>
            <a:r>
              <a:rPr lang="en-US" sz="3600" dirty="0">
                <a:latin typeface="Eras Medium ITC" panose="020B0602030504020804" pitchFamily="34" charset="0"/>
              </a:rPr>
              <a:t>(Son 7:1)</a:t>
            </a:r>
            <a:endParaRPr lang="en-US" sz="3200" dirty="0">
              <a:latin typeface="Eras Demi ITC" panose="020B0805030504020804" pitchFamily="34" charset="0"/>
            </a:endParaRPr>
          </a:p>
        </p:txBody>
      </p:sp>
    </p:spTree>
    <p:extLst>
      <p:ext uri="{BB962C8B-B14F-4D97-AF65-F5344CB8AC3E}">
        <p14:creationId xmlns:p14="http://schemas.microsoft.com/office/powerpoint/2010/main" val="3497887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Job</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Then his wife said to him, "Do you still hold fast your integrity? Curse God and die!" But he said to her, "You speak as one of the foolish women speaks. Shall we indeed accept good from God and not accept adversity?" In all this Job did not sin with his lips.</a:t>
            </a:r>
          </a:p>
          <a:p>
            <a:pPr marL="0" indent="0">
              <a:buNone/>
            </a:pPr>
            <a:r>
              <a:rPr lang="en-US" sz="3600" dirty="0">
                <a:latin typeface="Eras Medium ITC" panose="020B0602030504020804" pitchFamily="34" charset="0"/>
              </a:rPr>
              <a:t>(Job 2:9-10)</a:t>
            </a:r>
            <a:endParaRPr lang="en-US" sz="3200" dirty="0">
              <a:latin typeface="Eras Demi ITC" panose="020B0805030504020804" pitchFamily="34" charset="0"/>
            </a:endParaRPr>
          </a:p>
        </p:txBody>
      </p:sp>
    </p:spTree>
    <p:extLst>
      <p:ext uri="{BB962C8B-B14F-4D97-AF65-F5344CB8AC3E}">
        <p14:creationId xmlns:p14="http://schemas.microsoft.com/office/powerpoint/2010/main" val="3731748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Job</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"I have heard many such things; Sorry comforters are you all. "Is there no limit to windy words? Or what plagues you that you answer?</a:t>
            </a:r>
          </a:p>
          <a:p>
            <a:pPr marL="0" indent="0">
              <a:buNone/>
            </a:pPr>
            <a:r>
              <a:rPr lang="en-US" sz="3600" dirty="0">
                <a:latin typeface="Eras Medium ITC" panose="020B0602030504020804" pitchFamily="34" charset="0"/>
              </a:rPr>
              <a:t>(Job 16:2-3)</a:t>
            </a:r>
            <a:endParaRPr lang="en-US" sz="3200" dirty="0">
              <a:latin typeface="Eras Demi ITC" panose="020B0805030504020804" pitchFamily="34" charset="0"/>
            </a:endParaRPr>
          </a:p>
        </p:txBody>
      </p:sp>
    </p:spTree>
    <p:extLst>
      <p:ext uri="{BB962C8B-B14F-4D97-AF65-F5344CB8AC3E}">
        <p14:creationId xmlns:p14="http://schemas.microsoft.com/office/powerpoint/2010/main" val="831681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Job</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“There is no umpire between us, Who may lay his hand upon us both.”</a:t>
            </a:r>
          </a:p>
          <a:p>
            <a:pPr marL="0" indent="0">
              <a:buNone/>
            </a:pPr>
            <a:r>
              <a:rPr lang="en-US" sz="3600" dirty="0">
                <a:latin typeface="Eras Medium ITC" panose="020B0602030504020804" pitchFamily="34" charset="0"/>
              </a:rPr>
              <a:t>(Job 9:33)</a:t>
            </a:r>
          </a:p>
          <a:p>
            <a:pPr marL="0" indent="0">
              <a:buNone/>
            </a:pPr>
            <a:r>
              <a:rPr lang="en-US" sz="3600" dirty="0">
                <a:latin typeface="Eras Medium ITC" panose="020B0602030504020804" pitchFamily="34" charset="0"/>
              </a:rPr>
              <a:t>Mediator theme (5:1; 16:18-22; 33:23)</a:t>
            </a:r>
          </a:p>
          <a:p>
            <a:pPr marL="0" indent="0">
              <a:buNone/>
            </a:pPr>
            <a:r>
              <a:rPr lang="en-US" sz="3600" dirty="0">
                <a:latin typeface="Eras Medium ITC" panose="020B0602030504020804" pitchFamily="34" charset="0"/>
              </a:rPr>
              <a:t>“As for me, I know that my Redeemer lives, And at the last He will take His stand on the earth”</a:t>
            </a:r>
          </a:p>
          <a:p>
            <a:pPr marL="0" indent="0">
              <a:buNone/>
            </a:pPr>
            <a:r>
              <a:rPr lang="en-US" sz="3600" dirty="0">
                <a:latin typeface="Eras Medium ITC" panose="020B0602030504020804" pitchFamily="34" charset="0"/>
              </a:rPr>
              <a:t>(Job 19:25)</a:t>
            </a:r>
          </a:p>
          <a:p>
            <a:pPr marL="0" indent="0">
              <a:buNone/>
            </a:pPr>
            <a:endParaRPr lang="en-US" sz="3200" dirty="0">
              <a:latin typeface="Eras Demi ITC" panose="020B0805030504020804" pitchFamily="34" charset="0"/>
            </a:endParaRPr>
          </a:p>
        </p:txBody>
      </p:sp>
    </p:spTree>
    <p:extLst>
      <p:ext uri="{BB962C8B-B14F-4D97-AF65-F5344CB8AC3E}">
        <p14:creationId xmlns:p14="http://schemas.microsoft.com/office/powerpoint/2010/main" val="4137864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Job</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“Who is this that darkens counsel By words without knowledge? Now gird up your loins like a man, And I will ask you, and you instruct Me!”</a:t>
            </a:r>
          </a:p>
          <a:p>
            <a:pPr marL="0" indent="0">
              <a:buNone/>
            </a:pPr>
            <a:r>
              <a:rPr lang="en-US" sz="3600" dirty="0">
                <a:latin typeface="Eras Medium ITC" panose="020B0602030504020804" pitchFamily="34" charset="0"/>
              </a:rPr>
              <a:t>(Job 38:2-3)</a:t>
            </a:r>
            <a:endParaRPr lang="en-US" sz="3200" dirty="0">
              <a:latin typeface="Eras Demi ITC" panose="020B0805030504020804" pitchFamily="34" charset="0"/>
            </a:endParaRPr>
          </a:p>
        </p:txBody>
      </p:sp>
    </p:spTree>
    <p:extLst>
      <p:ext uri="{BB962C8B-B14F-4D97-AF65-F5344CB8AC3E}">
        <p14:creationId xmlns:p14="http://schemas.microsoft.com/office/powerpoint/2010/main" val="2085683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Job</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“Will the faultfinder contend with the Almighty? Let him who reproves God answer it.”</a:t>
            </a:r>
          </a:p>
          <a:p>
            <a:pPr marL="0" indent="0">
              <a:buNone/>
            </a:pPr>
            <a:r>
              <a:rPr lang="en-US" sz="3600" dirty="0">
                <a:latin typeface="Eras Medium ITC" panose="020B0602030504020804" pitchFamily="34" charset="0"/>
              </a:rPr>
              <a:t>(Job 40:2)</a:t>
            </a:r>
            <a:endParaRPr lang="en-US" sz="3200" dirty="0">
              <a:latin typeface="Eras Demi ITC" panose="020B0805030504020804" pitchFamily="34" charset="0"/>
            </a:endParaRPr>
          </a:p>
        </p:txBody>
      </p:sp>
    </p:spTree>
    <p:extLst>
      <p:ext uri="{BB962C8B-B14F-4D97-AF65-F5344CB8AC3E}">
        <p14:creationId xmlns:p14="http://schemas.microsoft.com/office/powerpoint/2010/main" val="357547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Psalms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Purpose: </a:t>
            </a:r>
            <a:r>
              <a:rPr lang="en-US" sz="3600" dirty="0">
                <a:latin typeface="Eras Medium ITC" panose="020B0602030504020804" pitchFamily="34" charset="0"/>
              </a:rPr>
              <a:t>The heart of the righteous as they react to the struggles of living righteous lives. </a:t>
            </a:r>
          </a:p>
          <a:p>
            <a:pPr marL="0" indent="0">
              <a:buNone/>
            </a:pPr>
            <a:endParaRPr lang="en-US" sz="3600" dirty="0">
              <a:latin typeface="Eras Medium ITC" panose="020B0602030504020804" pitchFamily="34" charset="0"/>
            </a:endParaRPr>
          </a:p>
          <a:p>
            <a:pPr marL="0" indent="0">
              <a:buNone/>
            </a:pPr>
            <a:r>
              <a:rPr lang="en-US" sz="3600" dirty="0">
                <a:latin typeface="Eras Demi ITC" panose="020B0805030504020804" pitchFamily="34" charset="0"/>
              </a:rPr>
              <a:t>Contents: </a:t>
            </a:r>
            <a:r>
              <a:rPr lang="en-US" sz="3600" dirty="0">
                <a:latin typeface="Eras Medium ITC" panose="020B0602030504020804" pitchFamily="34" charset="0"/>
              </a:rPr>
              <a:t>Book 1 (1-41) Book 2 (42-72)</a:t>
            </a:r>
          </a:p>
          <a:p>
            <a:pPr marL="0" indent="0">
              <a:buNone/>
            </a:pPr>
            <a:r>
              <a:rPr lang="en-US" sz="3600" dirty="0">
                <a:latin typeface="Eras Medium ITC" panose="020B0602030504020804" pitchFamily="34" charset="0"/>
              </a:rPr>
              <a:t>Book 3 (73-89) Book 4 (90-106) Book 5 (107-150)</a:t>
            </a:r>
          </a:p>
          <a:p>
            <a:pPr marL="0" indent="0">
              <a:buNone/>
            </a:pPr>
            <a:endParaRPr lang="en-US" sz="3600" dirty="0">
              <a:latin typeface="Eras Medium ITC" panose="020B0602030504020804" pitchFamily="34" charset="0"/>
            </a:endParaRPr>
          </a:p>
          <a:p>
            <a:pPr marL="0" indent="0">
              <a:buNone/>
            </a:pPr>
            <a:endParaRPr lang="en-US" sz="3200" dirty="0">
              <a:latin typeface="Eras Demi ITC" panose="020B0805030504020804" pitchFamily="34" charset="0"/>
            </a:endParaRPr>
          </a:p>
        </p:txBody>
      </p:sp>
    </p:spTree>
    <p:extLst>
      <p:ext uri="{BB962C8B-B14F-4D97-AF65-F5344CB8AC3E}">
        <p14:creationId xmlns:p14="http://schemas.microsoft.com/office/powerpoint/2010/main" val="3181595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4182</TotalTime>
  <Words>1512</Words>
  <Application>Microsoft Office PowerPoint</Application>
  <PresentationFormat>On-screen Show (4:3)</PresentationFormat>
  <Paragraphs>137</Paragraphs>
  <Slides>33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Calibri</vt:lpstr>
      <vt:lpstr>Calibri Light</vt:lpstr>
      <vt:lpstr>Eras Bold ITC</vt:lpstr>
      <vt:lpstr>Eras Demi ITC</vt:lpstr>
      <vt:lpstr>Eras Medium ITC</vt:lpstr>
      <vt:lpstr>Office Theme</vt:lpstr>
      <vt:lpstr>PowerPoint Presentation</vt:lpstr>
      <vt:lpstr>Job</vt:lpstr>
      <vt:lpstr>Job</vt:lpstr>
      <vt:lpstr>Job</vt:lpstr>
      <vt:lpstr>Job</vt:lpstr>
      <vt:lpstr>Job</vt:lpstr>
      <vt:lpstr>Job</vt:lpstr>
      <vt:lpstr>Job</vt:lpstr>
      <vt:lpstr>Psalms</vt:lpstr>
      <vt:lpstr>Psalms</vt:lpstr>
      <vt:lpstr>Proverbs</vt:lpstr>
      <vt:lpstr>Proverbs</vt:lpstr>
      <vt:lpstr>Proverbs</vt:lpstr>
      <vt:lpstr>Proverbs</vt:lpstr>
      <vt:lpstr>Proverbs</vt:lpstr>
      <vt:lpstr>Proverbs</vt:lpstr>
      <vt:lpstr>Proverbs</vt:lpstr>
      <vt:lpstr>Proverbs</vt:lpstr>
      <vt:lpstr>Proverbs</vt:lpstr>
      <vt:lpstr>Proverbs</vt:lpstr>
      <vt:lpstr>Ecclesiastes</vt:lpstr>
      <vt:lpstr>Ecclesiastes</vt:lpstr>
      <vt:lpstr>Ecclesiastes</vt:lpstr>
      <vt:lpstr>Ecclesiastes</vt:lpstr>
      <vt:lpstr>Ecclesiastes</vt:lpstr>
      <vt:lpstr>Ecclesiastes</vt:lpstr>
      <vt:lpstr>Song of Solomon</vt:lpstr>
      <vt:lpstr>Song of Solomon</vt:lpstr>
      <vt:lpstr>Song of Solomon</vt:lpstr>
      <vt:lpstr>Song of Solomon</vt:lpstr>
      <vt:lpstr>Song of Solomon</vt:lpstr>
      <vt:lpstr>Song of Solomon</vt:lpstr>
      <vt:lpstr>Song of Solomon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 Blackmer</dc:creator>
  <cp:lastModifiedBy>Josh Blackmer</cp:lastModifiedBy>
  <cp:revision>94</cp:revision>
  <dcterms:created xsi:type="dcterms:W3CDTF">2018-05-31T15:29:11Z</dcterms:created>
  <dcterms:modified xsi:type="dcterms:W3CDTF">2018-08-19T04:22:49Z</dcterms:modified>
</cp:coreProperties>
</file>